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30"/>
  </p:notesMasterIdLst>
  <p:sldIdLst>
    <p:sldId id="256" r:id="rId2"/>
    <p:sldId id="324" r:id="rId3"/>
    <p:sldId id="345" r:id="rId4"/>
    <p:sldId id="352" r:id="rId5"/>
    <p:sldId id="353" r:id="rId6"/>
    <p:sldId id="354" r:id="rId7"/>
    <p:sldId id="355" r:id="rId8"/>
    <p:sldId id="330" r:id="rId9"/>
    <p:sldId id="329" r:id="rId10"/>
    <p:sldId id="292" r:id="rId11"/>
    <p:sldId id="361" r:id="rId12"/>
    <p:sldId id="263" r:id="rId13"/>
    <p:sldId id="284" r:id="rId14"/>
    <p:sldId id="356" r:id="rId15"/>
    <p:sldId id="357" r:id="rId16"/>
    <p:sldId id="358" r:id="rId17"/>
    <p:sldId id="308" r:id="rId18"/>
    <p:sldId id="343" r:id="rId19"/>
    <p:sldId id="363" r:id="rId20"/>
    <p:sldId id="339" r:id="rId21"/>
    <p:sldId id="364" r:id="rId22"/>
    <p:sldId id="327" r:id="rId23"/>
    <p:sldId id="273" r:id="rId24"/>
    <p:sldId id="362" r:id="rId25"/>
    <p:sldId id="269" r:id="rId26"/>
    <p:sldId id="334" r:id="rId27"/>
    <p:sldId id="336" r:id="rId28"/>
    <p:sldId id="294" r:id="rId29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C0066"/>
    <a:srgbClr val="000099"/>
    <a:srgbClr val="000000"/>
    <a:srgbClr val="385D8A"/>
    <a:srgbClr val="17375E"/>
  </p:clrMru>
</p:presentationPr>
</file>

<file path=ppt/tableStyles.xml><?xml version="1.0" encoding="utf-8"?>
<a:tblStyleLst xmlns:a="http://schemas.openxmlformats.org/drawingml/2006/main" def="{5C22544A-7EE6-4342-B048-85BDC9FD1C3A}"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2644" autoAdjust="0"/>
    <p:restoredTop sz="96915" autoAdjust="0"/>
  </p:normalViewPr>
  <p:slideViewPr>
    <p:cSldViewPr snapToGrid="0">
      <p:cViewPr>
        <p:scale>
          <a:sx n="97" d="100"/>
          <a:sy n="97" d="100"/>
        </p:scale>
        <p:origin x="-102" y="-2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550A87-5FE9-4C4A-A7C5-DC8D8660FB26}" type="doc">
      <dgm:prSet loTypeId="urn:microsoft.com/office/officeart/2005/8/layout/cycle6" loCatId="cycle" qsTypeId="urn:microsoft.com/office/officeart/2005/8/quickstyle/3d3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61A21B79-561F-4575-A97B-6E46A634A05C}">
      <dgm:prSet phldrT="[Текст]" custT="1"/>
      <dgm:spPr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34 бюджетных учреждений</a:t>
          </a:r>
          <a:endParaRPr lang="ru-RU" sz="2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47CC73-4D71-4618-8B15-B92F2780C9BB}" type="parTrans" cxnId="{D21DEA2C-8A7F-4F23-AFC8-6D5B5F144BE2}">
      <dgm:prSet/>
      <dgm:spPr/>
      <dgm:t>
        <a:bodyPr/>
        <a:lstStyle/>
        <a:p>
          <a:endParaRPr lang="ru-RU"/>
        </a:p>
      </dgm:t>
    </dgm:pt>
    <dgm:pt modelId="{AF4BAA9C-50DF-49A6-B89D-6B44F5DD5E20}" type="sibTrans" cxnId="{D21DEA2C-8A7F-4F23-AFC8-6D5B5F144BE2}">
      <dgm:prSet/>
      <dgm:spPr/>
      <dgm:t>
        <a:bodyPr/>
        <a:lstStyle/>
        <a:p>
          <a:endParaRPr lang="ru-RU"/>
        </a:p>
      </dgm:t>
    </dgm:pt>
    <dgm:pt modelId="{6C8B64FA-1C3A-4C90-9E65-06BA64D291FE}">
      <dgm:prSet phldrT="[Текст]" custT="1"/>
      <dgm:spPr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Количество участников бюджетного процесса</a:t>
          </a:r>
          <a:endParaRPr lang="ru-RU" sz="2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EE88079-C73E-4AFA-BA97-AA9D816325C2}" type="parTrans" cxnId="{13486379-3AE3-46E4-B76E-C0017DBB5969}">
      <dgm:prSet/>
      <dgm:spPr/>
      <dgm:t>
        <a:bodyPr/>
        <a:lstStyle/>
        <a:p>
          <a:endParaRPr lang="ru-RU"/>
        </a:p>
      </dgm:t>
    </dgm:pt>
    <dgm:pt modelId="{74DD74D5-A0AF-45E9-9760-7A7DA2AE8A73}" type="sibTrans" cxnId="{13486379-3AE3-46E4-B76E-C0017DBB5969}">
      <dgm:prSet/>
      <dgm:spPr/>
      <dgm:t>
        <a:bodyPr/>
        <a:lstStyle/>
        <a:p>
          <a:endParaRPr lang="ru-RU"/>
        </a:p>
      </dgm:t>
    </dgm:pt>
    <dgm:pt modelId="{EABC686A-8DFB-484C-B35B-E7A44C2A3432}">
      <dgm:prSet phldrT="[Текст]" custT="1"/>
      <dgm:spPr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 казенных учреждений</a:t>
          </a:r>
          <a:endParaRPr lang="ru-RU" sz="2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5393F3D-4F77-4621-A7D6-1013A1481EF8}" type="parTrans" cxnId="{24ADED58-70C7-439D-A937-78610CB41C6C}">
      <dgm:prSet/>
      <dgm:spPr/>
      <dgm:t>
        <a:bodyPr/>
        <a:lstStyle/>
        <a:p>
          <a:endParaRPr lang="ru-RU"/>
        </a:p>
      </dgm:t>
    </dgm:pt>
    <dgm:pt modelId="{C0818C1B-357E-4017-A9BC-6F5449301194}" type="sibTrans" cxnId="{24ADED58-70C7-439D-A937-78610CB41C6C}">
      <dgm:prSet/>
      <dgm:spPr/>
      <dgm:t>
        <a:bodyPr/>
        <a:lstStyle/>
        <a:p>
          <a:endParaRPr lang="ru-RU"/>
        </a:p>
      </dgm:t>
    </dgm:pt>
    <dgm:pt modelId="{DCA8C81F-EBD9-4B38-9292-16A42FC784FA}">
      <dgm:prSet phldrT="[Текст]" custT="1"/>
      <dgm:spPr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 главных распорядителей средств местного бюджета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D7B526E-478A-4759-9A68-B441BC64621E}" type="parTrans" cxnId="{44FC6F92-6378-4995-887F-94592231C5FB}">
      <dgm:prSet/>
      <dgm:spPr/>
      <dgm:t>
        <a:bodyPr/>
        <a:lstStyle/>
        <a:p>
          <a:endParaRPr lang="ru-RU"/>
        </a:p>
      </dgm:t>
    </dgm:pt>
    <dgm:pt modelId="{BED1A7AF-5E65-465D-8A1E-D82C3B4BD066}" type="sibTrans" cxnId="{44FC6F92-6378-4995-887F-94592231C5FB}">
      <dgm:prSet/>
      <dgm:spPr/>
      <dgm:t>
        <a:bodyPr/>
        <a:lstStyle/>
        <a:p>
          <a:endParaRPr lang="ru-RU"/>
        </a:p>
      </dgm:t>
    </dgm:pt>
    <dgm:pt modelId="{3957C845-8DF5-4A05-B992-35D7BEE27B6C}" type="pres">
      <dgm:prSet presAssocID="{FB550A87-5FE9-4C4A-A7C5-DC8D8660FB2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572B81-8E98-48C7-A574-5E407E6FD5E6}" type="pres">
      <dgm:prSet presAssocID="{6C8B64FA-1C3A-4C90-9E65-06BA64D291FE}" presName="node" presStyleLbl="node1" presStyleIdx="0" presStyleCnt="4" custScaleX="121000" custScaleY="121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D04F44-F938-455D-91C4-F60E7DF70139}" type="pres">
      <dgm:prSet presAssocID="{6C8B64FA-1C3A-4C90-9E65-06BA64D291FE}" presName="spNode" presStyleCnt="0"/>
      <dgm:spPr/>
    </dgm:pt>
    <dgm:pt modelId="{114691A6-FBB1-4F01-9D0D-E9677EF08658}" type="pres">
      <dgm:prSet presAssocID="{74DD74D5-A0AF-45E9-9760-7A7DA2AE8A73}" presName="sibTrans" presStyleLbl="sibTrans1D1" presStyleIdx="0" presStyleCnt="4"/>
      <dgm:spPr/>
      <dgm:t>
        <a:bodyPr/>
        <a:lstStyle/>
        <a:p>
          <a:endParaRPr lang="ru-RU"/>
        </a:p>
      </dgm:t>
    </dgm:pt>
    <dgm:pt modelId="{0084F92B-4A71-41C4-85CC-E44E6E80D9D7}" type="pres">
      <dgm:prSet presAssocID="{EABC686A-8DFB-484C-B35B-E7A44C2A3432}" presName="node" presStyleLbl="node1" presStyleIdx="1" presStyleCnt="4" custScaleX="133100" custScaleY="133100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BE7987CE-2F93-49EB-AFCF-0A20A05ED4FE}" type="pres">
      <dgm:prSet presAssocID="{EABC686A-8DFB-484C-B35B-E7A44C2A3432}" presName="spNode" presStyleCnt="0"/>
      <dgm:spPr/>
    </dgm:pt>
    <dgm:pt modelId="{5C086E3E-0ED3-4AD6-9360-6E4BBC1BE125}" type="pres">
      <dgm:prSet presAssocID="{C0818C1B-357E-4017-A9BC-6F5449301194}" presName="sibTrans" presStyleLbl="sibTrans1D1" presStyleIdx="1" presStyleCnt="4"/>
      <dgm:spPr/>
      <dgm:t>
        <a:bodyPr/>
        <a:lstStyle/>
        <a:p>
          <a:endParaRPr lang="ru-RU"/>
        </a:p>
      </dgm:t>
    </dgm:pt>
    <dgm:pt modelId="{42721377-04F8-4B55-97EF-777F31CA0DD5}" type="pres">
      <dgm:prSet presAssocID="{61A21B79-561F-4575-A97B-6E46A634A05C}" presName="node" presStyleLbl="node1" presStyleIdx="2" presStyleCnt="4" custScaleX="133100" custScaleY="133100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7BE558DF-3A80-40F1-8BE0-97A028B28453}" type="pres">
      <dgm:prSet presAssocID="{61A21B79-561F-4575-A97B-6E46A634A05C}" presName="spNode" presStyleCnt="0"/>
      <dgm:spPr/>
    </dgm:pt>
    <dgm:pt modelId="{48047380-13FA-4479-8DEF-0FA08160F813}" type="pres">
      <dgm:prSet presAssocID="{AF4BAA9C-50DF-49A6-B89D-6B44F5DD5E20}" presName="sibTrans" presStyleLbl="sibTrans1D1" presStyleIdx="2" presStyleCnt="4"/>
      <dgm:spPr/>
      <dgm:t>
        <a:bodyPr/>
        <a:lstStyle/>
        <a:p>
          <a:endParaRPr lang="ru-RU"/>
        </a:p>
      </dgm:t>
    </dgm:pt>
    <dgm:pt modelId="{57A97E72-EB16-40A7-9A66-A7A72C983F3D}" type="pres">
      <dgm:prSet presAssocID="{DCA8C81F-EBD9-4B38-9292-16A42FC784FA}" presName="node" presStyleLbl="node1" presStyleIdx="3" presStyleCnt="4" custScaleX="133100" custScaleY="133100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432B481F-E5C1-4745-B265-75A2FE9176A1}" type="pres">
      <dgm:prSet presAssocID="{DCA8C81F-EBD9-4B38-9292-16A42FC784FA}" presName="spNode" presStyleCnt="0"/>
      <dgm:spPr/>
    </dgm:pt>
    <dgm:pt modelId="{848BDBFF-B1A3-41D7-A4E6-020708A7CF5B}" type="pres">
      <dgm:prSet presAssocID="{BED1A7AF-5E65-465D-8A1E-D82C3B4BD066}" presName="sibTrans" presStyleLbl="sibTrans1D1" presStyleIdx="3" presStyleCnt="4"/>
      <dgm:spPr/>
      <dgm:t>
        <a:bodyPr/>
        <a:lstStyle/>
        <a:p>
          <a:endParaRPr lang="ru-RU"/>
        </a:p>
      </dgm:t>
    </dgm:pt>
  </dgm:ptLst>
  <dgm:cxnLst>
    <dgm:cxn modelId="{13486379-3AE3-46E4-B76E-C0017DBB5969}" srcId="{FB550A87-5FE9-4C4A-A7C5-DC8D8660FB26}" destId="{6C8B64FA-1C3A-4C90-9E65-06BA64D291FE}" srcOrd="0" destOrd="0" parTransId="{AEE88079-C73E-4AFA-BA97-AA9D816325C2}" sibTransId="{74DD74D5-A0AF-45E9-9760-7A7DA2AE8A73}"/>
    <dgm:cxn modelId="{1AFFD6A3-F92A-45D3-B999-32BE2CD96022}" type="presOf" srcId="{EABC686A-8DFB-484C-B35B-E7A44C2A3432}" destId="{0084F92B-4A71-41C4-85CC-E44E6E80D9D7}" srcOrd="0" destOrd="0" presId="urn:microsoft.com/office/officeart/2005/8/layout/cycle6"/>
    <dgm:cxn modelId="{1B8D7819-6468-4613-BF14-6421311DFB3C}" type="presOf" srcId="{FB550A87-5FE9-4C4A-A7C5-DC8D8660FB26}" destId="{3957C845-8DF5-4A05-B992-35D7BEE27B6C}" srcOrd="0" destOrd="0" presId="urn:microsoft.com/office/officeart/2005/8/layout/cycle6"/>
    <dgm:cxn modelId="{E39ACEF4-889A-4EEA-A148-ECBBFE4F9994}" type="presOf" srcId="{74DD74D5-A0AF-45E9-9760-7A7DA2AE8A73}" destId="{114691A6-FBB1-4F01-9D0D-E9677EF08658}" srcOrd="0" destOrd="0" presId="urn:microsoft.com/office/officeart/2005/8/layout/cycle6"/>
    <dgm:cxn modelId="{0FD0969E-55CA-4409-91A8-8FF7CA27D47E}" type="presOf" srcId="{DCA8C81F-EBD9-4B38-9292-16A42FC784FA}" destId="{57A97E72-EB16-40A7-9A66-A7A72C983F3D}" srcOrd="0" destOrd="0" presId="urn:microsoft.com/office/officeart/2005/8/layout/cycle6"/>
    <dgm:cxn modelId="{849DFBA4-3CA6-48A3-8D08-C4A5DCF25B4C}" type="presOf" srcId="{C0818C1B-357E-4017-A9BC-6F5449301194}" destId="{5C086E3E-0ED3-4AD6-9360-6E4BBC1BE125}" srcOrd="0" destOrd="0" presId="urn:microsoft.com/office/officeart/2005/8/layout/cycle6"/>
    <dgm:cxn modelId="{3C00A032-D357-4CE1-A0A5-ED8180FA3412}" type="presOf" srcId="{6C8B64FA-1C3A-4C90-9E65-06BA64D291FE}" destId="{2B572B81-8E98-48C7-A574-5E407E6FD5E6}" srcOrd="0" destOrd="0" presId="urn:microsoft.com/office/officeart/2005/8/layout/cycle6"/>
    <dgm:cxn modelId="{44FC6F92-6378-4995-887F-94592231C5FB}" srcId="{FB550A87-5FE9-4C4A-A7C5-DC8D8660FB26}" destId="{DCA8C81F-EBD9-4B38-9292-16A42FC784FA}" srcOrd="3" destOrd="0" parTransId="{BD7B526E-478A-4759-9A68-B441BC64621E}" sibTransId="{BED1A7AF-5E65-465D-8A1E-D82C3B4BD066}"/>
    <dgm:cxn modelId="{D21DEA2C-8A7F-4F23-AFC8-6D5B5F144BE2}" srcId="{FB550A87-5FE9-4C4A-A7C5-DC8D8660FB26}" destId="{61A21B79-561F-4575-A97B-6E46A634A05C}" srcOrd="2" destOrd="0" parTransId="{6B47CC73-4D71-4618-8B15-B92F2780C9BB}" sibTransId="{AF4BAA9C-50DF-49A6-B89D-6B44F5DD5E20}"/>
    <dgm:cxn modelId="{630D95AD-1E24-4EFE-860A-EE1C5161E46D}" type="presOf" srcId="{61A21B79-561F-4575-A97B-6E46A634A05C}" destId="{42721377-04F8-4B55-97EF-777F31CA0DD5}" srcOrd="0" destOrd="0" presId="urn:microsoft.com/office/officeart/2005/8/layout/cycle6"/>
    <dgm:cxn modelId="{E9BFB767-6E0E-4410-885C-0731A0534661}" type="presOf" srcId="{AF4BAA9C-50DF-49A6-B89D-6B44F5DD5E20}" destId="{48047380-13FA-4479-8DEF-0FA08160F813}" srcOrd="0" destOrd="0" presId="urn:microsoft.com/office/officeart/2005/8/layout/cycle6"/>
    <dgm:cxn modelId="{24ADED58-70C7-439D-A937-78610CB41C6C}" srcId="{FB550A87-5FE9-4C4A-A7C5-DC8D8660FB26}" destId="{EABC686A-8DFB-484C-B35B-E7A44C2A3432}" srcOrd="1" destOrd="0" parTransId="{85393F3D-4F77-4621-A7D6-1013A1481EF8}" sibTransId="{C0818C1B-357E-4017-A9BC-6F5449301194}"/>
    <dgm:cxn modelId="{04DC7840-B3C8-4C9F-96EA-713038BB0E7C}" type="presOf" srcId="{BED1A7AF-5E65-465D-8A1E-D82C3B4BD066}" destId="{848BDBFF-B1A3-41D7-A4E6-020708A7CF5B}" srcOrd="0" destOrd="0" presId="urn:microsoft.com/office/officeart/2005/8/layout/cycle6"/>
    <dgm:cxn modelId="{361F4DDA-6C9F-4A5A-BDCA-45710148C7B5}" type="presParOf" srcId="{3957C845-8DF5-4A05-B992-35D7BEE27B6C}" destId="{2B572B81-8E98-48C7-A574-5E407E6FD5E6}" srcOrd="0" destOrd="0" presId="urn:microsoft.com/office/officeart/2005/8/layout/cycle6"/>
    <dgm:cxn modelId="{5A1060F7-DD75-4A8E-8713-66149CBE83DC}" type="presParOf" srcId="{3957C845-8DF5-4A05-B992-35D7BEE27B6C}" destId="{CAD04F44-F938-455D-91C4-F60E7DF70139}" srcOrd="1" destOrd="0" presId="urn:microsoft.com/office/officeart/2005/8/layout/cycle6"/>
    <dgm:cxn modelId="{EE35748B-29FB-4933-9B3D-A1FC7043E2F5}" type="presParOf" srcId="{3957C845-8DF5-4A05-B992-35D7BEE27B6C}" destId="{114691A6-FBB1-4F01-9D0D-E9677EF08658}" srcOrd="2" destOrd="0" presId="urn:microsoft.com/office/officeart/2005/8/layout/cycle6"/>
    <dgm:cxn modelId="{A5D677BE-FE69-4864-8F9C-55405778C60F}" type="presParOf" srcId="{3957C845-8DF5-4A05-B992-35D7BEE27B6C}" destId="{0084F92B-4A71-41C4-85CC-E44E6E80D9D7}" srcOrd="3" destOrd="0" presId="urn:microsoft.com/office/officeart/2005/8/layout/cycle6"/>
    <dgm:cxn modelId="{BEB3F5B8-7BEC-4E9D-BB22-4A8DDF938F42}" type="presParOf" srcId="{3957C845-8DF5-4A05-B992-35D7BEE27B6C}" destId="{BE7987CE-2F93-49EB-AFCF-0A20A05ED4FE}" srcOrd="4" destOrd="0" presId="urn:microsoft.com/office/officeart/2005/8/layout/cycle6"/>
    <dgm:cxn modelId="{020293A8-2FFC-451C-A077-03BA19EECD2D}" type="presParOf" srcId="{3957C845-8DF5-4A05-B992-35D7BEE27B6C}" destId="{5C086E3E-0ED3-4AD6-9360-6E4BBC1BE125}" srcOrd="5" destOrd="0" presId="urn:microsoft.com/office/officeart/2005/8/layout/cycle6"/>
    <dgm:cxn modelId="{1057405F-0746-45AC-BE41-4754F6A7166F}" type="presParOf" srcId="{3957C845-8DF5-4A05-B992-35D7BEE27B6C}" destId="{42721377-04F8-4B55-97EF-777F31CA0DD5}" srcOrd="6" destOrd="0" presId="urn:microsoft.com/office/officeart/2005/8/layout/cycle6"/>
    <dgm:cxn modelId="{145E0D30-65A1-4DF0-9A70-419E5AB03007}" type="presParOf" srcId="{3957C845-8DF5-4A05-B992-35D7BEE27B6C}" destId="{7BE558DF-3A80-40F1-8BE0-97A028B28453}" srcOrd="7" destOrd="0" presId="urn:microsoft.com/office/officeart/2005/8/layout/cycle6"/>
    <dgm:cxn modelId="{F43ABED6-1892-4E20-9201-728B7B515D66}" type="presParOf" srcId="{3957C845-8DF5-4A05-B992-35D7BEE27B6C}" destId="{48047380-13FA-4479-8DEF-0FA08160F813}" srcOrd="8" destOrd="0" presId="urn:microsoft.com/office/officeart/2005/8/layout/cycle6"/>
    <dgm:cxn modelId="{D930BCF5-90DB-4A6D-9DA0-CA58F5294732}" type="presParOf" srcId="{3957C845-8DF5-4A05-B992-35D7BEE27B6C}" destId="{57A97E72-EB16-40A7-9A66-A7A72C983F3D}" srcOrd="9" destOrd="0" presId="urn:microsoft.com/office/officeart/2005/8/layout/cycle6"/>
    <dgm:cxn modelId="{140C4DAA-888D-49AD-8DBB-A21F11FFC13D}" type="presParOf" srcId="{3957C845-8DF5-4A05-B992-35D7BEE27B6C}" destId="{432B481F-E5C1-4745-B265-75A2FE9176A1}" srcOrd="10" destOrd="0" presId="urn:microsoft.com/office/officeart/2005/8/layout/cycle6"/>
    <dgm:cxn modelId="{8D803762-79AD-42C6-90E3-27CB4A71D5AE}" type="presParOf" srcId="{3957C845-8DF5-4A05-B992-35D7BEE27B6C}" destId="{848BDBFF-B1A3-41D7-A4E6-020708A7CF5B}" srcOrd="11" destOrd="0" presId="urn:microsoft.com/office/officeart/2005/8/layout/cycle6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A00699-A5C5-4C5F-8F66-8C77D8E19DE3}" type="doc">
      <dgm:prSet loTypeId="urn:microsoft.com/office/officeart/2005/8/layout/vList3#2" loCatId="list" qsTypeId="urn:microsoft.com/office/officeart/2005/8/quickstyle/3d1" qsCatId="3D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5F5C7131-9415-449D-86CC-31EF2000F252}">
      <dgm:prSet phldrT="[Текст]" custT="1"/>
      <dgm:spPr/>
      <dgm:t>
        <a:bodyPr/>
        <a:lstStyle/>
        <a:p>
          <a:r>
            <a:rPr lang="ru-RU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жилищное хозяйство – 0,1 млн. рублей</a:t>
          </a:r>
          <a:endParaRPr lang="ru-RU" sz="2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6C44E57-D97D-4822-9504-79B0630DFD71}" type="parTrans" cxnId="{F4DBC2AD-3A1F-4A5E-959D-CDC8D6CF83F2}">
      <dgm:prSet/>
      <dgm:spPr/>
      <dgm:t>
        <a:bodyPr/>
        <a:lstStyle/>
        <a:p>
          <a:endParaRPr lang="ru-RU" sz="2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B7A5E1-6E78-4287-901D-B0372C5B61D9}" type="sibTrans" cxnId="{F4DBC2AD-3A1F-4A5E-959D-CDC8D6CF83F2}">
      <dgm:prSet/>
      <dgm:spPr/>
      <dgm:t>
        <a:bodyPr/>
        <a:lstStyle/>
        <a:p>
          <a:endParaRPr lang="ru-RU" sz="2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906631C-68FA-4A14-8D5A-47DBD62832A6}">
      <dgm:prSet phldrT="[Текст]" custT="1"/>
      <dgm:spPr/>
      <dgm:t>
        <a:bodyPr/>
        <a:lstStyle/>
        <a:p>
          <a:r>
            <a:rPr lang="ru-RU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коммунальное хозяйство – 36,6 млн. рублей</a:t>
          </a:r>
          <a:endParaRPr lang="ru-RU" sz="2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780ED66-D8CD-499D-9EA8-B42570701E62}" type="parTrans" cxnId="{19DF9532-EBA2-4A51-88B0-38364BD43B59}">
      <dgm:prSet/>
      <dgm:spPr/>
      <dgm:t>
        <a:bodyPr/>
        <a:lstStyle/>
        <a:p>
          <a:endParaRPr lang="ru-RU" sz="2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BC662A-FB34-4306-9157-BB98D92AAB9C}" type="sibTrans" cxnId="{19DF9532-EBA2-4A51-88B0-38364BD43B59}">
      <dgm:prSet/>
      <dgm:spPr/>
      <dgm:t>
        <a:bodyPr/>
        <a:lstStyle/>
        <a:p>
          <a:endParaRPr lang="ru-RU" sz="2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20C0210-4115-4B51-8326-42237C77F75D}" type="pres">
      <dgm:prSet presAssocID="{9EA00699-A5C5-4C5F-8F66-8C77D8E19DE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00C5E2-97F6-4961-8EFB-56D418630F5F}" type="pres">
      <dgm:prSet presAssocID="{5F5C7131-9415-449D-86CC-31EF2000F252}" presName="composite" presStyleCnt="0"/>
      <dgm:spPr/>
    </dgm:pt>
    <dgm:pt modelId="{1A3802F1-1E2F-4F6B-B109-2CE24E519F54}" type="pres">
      <dgm:prSet presAssocID="{5F5C7131-9415-449D-86CC-31EF2000F252}" presName="imgShp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7C4D0CF-09A6-485C-812C-3DB8BBD1A259}" type="pres">
      <dgm:prSet presAssocID="{5F5C7131-9415-449D-86CC-31EF2000F252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DA1044-73B0-4E7D-85A8-5C1FFB8E2F43}" type="pres">
      <dgm:prSet presAssocID="{13B7A5E1-6E78-4287-901D-B0372C5B61D9}" presName="spacing" presStyleCnt="0"/>
      <dgm:spPr/>
    </dgm:pt>
    <dgm:pt modelId="{4F530598-C13D-4A15-9F17-470BC002AF25}" type="pres">
      <dgm:prSet presAssocID="{4906631C-68FA-4A14-8D5A-47DBD62832A6}" presName="composite" presStyleCnt="0"/>
      <dgm:spPr/>
    </dgm:pt>
    <dgm:pt modelId="{5E140D9F-281D-4B65-944A-8236166A51E6}" type="pres">
      <dgm:prSet presAssocID="{4906631C-68FA-4A14-8D5A-47DBD62832A6}" presName="imgShp" presStyleLbl="fgImgPlac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3320DE2-8B14-4BFE-A710-9917BA9A370A}" type="pres">
      <dgm:prSet presAssocID="{4906631C-68FA-4A14-8D5A-47DBD62832A6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DF9532-EBA2-4A51-88B0-38364BD43B59}" srcId="{9EA00699-A5C5-4C5F-8F66-8C77D8E19DE3}" destId="{4906631C-68FA-4A14-8D5A-47DBD62832A6}" srcOrd="1" destOrd="0" parTransId="{8780ED66-D8CD-499D-9EA8-B42570701E62}" sibTransId="{95BC662A-FB34-4306-9157-BB98D92AAB9C}"/>
    <dgm:cxn modelId="{D1CAACC2-8658-4642-831D-1553A3FBEF7D}" type="presOf" srcId="{5F5C7131-9415-449D-86CC-31EF2000F252}" destId="{B7C4D0CF-09A6-485C-812C-3DB8BBD1A259}" srcOrd="0" destOrd="0" presId="urn:microsoft.com/office/officeart/2005/8/layout/vList3#2"/>
    <dgm:cxn modelId="{10955FA2-9075-4796-A556-F1DBF0FA7B0A}" type="presOf" srcId="{9EA00699-A5C5-4C5F-8F66-8C77D8E19DE3}" destId="{B20C0210-4115-4B51-8326-42237C77F75D}" srcOrd="0" destOrd="0" presId="urn:microsoft.com/office/officeart/2005/8/layout/vList3#2"/>
    <dgm:cxn modelId="{9A9BFF87-3770-4ABA-9646-701F9358728D}" type="presOf" srcId="{4906631C-68FA-4A14-8D5A-47DBD62832A6}" destId="{33320DE2-8B14-4BFE-A710-9917BA9A370A}" srcOrd="0" destOrd="0" presId="urn:microsoft.com/office/officeart/2005/8/layout/vList3#2"/>
    <dgm:cxn modelId="{F4DBC2AD-3A1F-4A5E-959D-CDC8D6CF83F2}" srcId="{9EA00699-A5C5-4C5F-8F66-8C77D8E19DE3}" destId="{5F5C7131-9415-449D-86CC-31EF2000F252}" srcOrd="0" destOrd="0" parTransId="{06C44E57-D97D-4822-9504-79B0630DFD71}" sibTransId="{13B7A5E1-6E78-4287-901D-B0372C5B61D9}"/>
    <dgm:cxn modelId="{5C9DAD9E-3370-4231-BDBB-54D4B815B228}" type="presParOf" srcId="{B20C0210-4115-4B51-8326-42237C77F75D}" destId="{4800C5E2-97F6-4961-8EFB-56D418630F5F}" srcOrd="0" destOrd="0" presId="urn:microsoft.com/office/officeart/2005/8/layout/vList3#2"/>
    <dgm:cxn modelId="{3D9815AE-728B-4895-9610-64237953B08E}" type="presParOf" srcId="{4800C5E2-97F6-4961-8EFB-56D418630F5F}" destId="{1A3802F1-1E2F-4F6B-B109-2CE24E519F54}" srcOrd="0" destOrd="0" presId="urn:microsoft.com/office/officeart/2005/8/layout/vList3#2"/>
    <dgm:cxn modelId="{8DF7324C-5162-40DD-BAB0-E9361C2C6062}" type="presParOf" srcId="{4800C5E2-97F6-4961-8EFB-56D418630F5F}" destId="{B7C4D0CF-09A6-485C-812C-3DB8BBD1A259}" srcOrd="1" destOrd="0" presId="urn:microsoft.com/office/officeart/2005/8/layout/vList3#2"/>
    <dgm:cxn modelId="{D7B39EB4-2B8A-4C68-8543-05BABC2E2425}" type="presParOf" srcId="{B20C0210-4115-4B51-8326-42237C77F75D}" destId="{E4DA1044-73B0-4E7D-85A8-5C1FFB8E2F43}" srcOrd="1" destOrd="0" presId="urn:microsoft.com/office/officeart/2005/8/layout/vList3#2"/>
    <dgm:cxn modelId="{711141A7-85E6-41DA-82C8-64894CD4E9D0}" type="presParOf" srcId="{B20C0210-4115-4B51-8326-42237C77F75D}" destId="{4F530598-C13D-4A15-9F17-470BC002AF25}" srcOrd="2" destOrd="0" presId="urn:microsoft.com/office/officeart/2005/8/layout/vList3#2"/>
    <dgm:cxn modelId="{7BF22F6A-41FF-48DA-8898-6567141CAC43}" type="presParOf" srcId="{4F530598-C13D-4A15-9F17-470BC002AF25}" destId="{5E140D9F-281D-4B65-944A-8236166A51E6}" srcOrd="0" destOrd="0" presId="urn:microsoft.com/office/officeart/2005/8/layout/vList3#2"/>
    <dgm:cxn modelId="{A6668846-40A9-4764-80B2-F7C5DD8B3D32}" type="presParOf" srcId="{4F530598-C13D-4A15-9F17-470BC002AF25}" destId="{33320DE2-8B14-4BFE-A710-9917BA9A370A}" srcOrd="1" destOrd="0" presId="urn:microsoft.com/office/officeart/2005/8/layout/vList3#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6C88D37-2215-4FDD-A625-C0CDF81896ED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539F094-A0D8-4A83-8844-4E7A31FE88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79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6DA06D48-C0D6-4E11-B47E-7A411514D4D2}" type="slidenum">
              <a:rPr lang="ru-RU" sz="1200">
                <a:latin typeface="+mn-lt"/>
              </a:rPr>
              <a:pPr algn="r">
                <a:defRPr/>
              </a:pPr>
              <a:t>14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3251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6B4BF771-8BB6-4326-BE73-71CC65A56778}" type="slidenum">
              <a:rPr lang="ru-RU" sz="1200">
                <a:latin typeface="+mn-lt"/>
              </a:rPr>
              <a:pPr algn="r">
                <a:defRPr/>
              </a:pPr>
              <a:t>16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9A7CC2-7C7B-4B49-9554-C26E76B80B55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2F68A9-3FB1-4874-8F73-E42A9244FB37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F6768A-C3A2-40ED-A0E4-3287144474AB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22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16C70-0106-4D9A-BCB5-897358F933E4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E011921-0FFD-44EA-ADB7-431049098C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1A73C-5D65-4424-BD25-8E840A99853A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1526A-A9F5-4A9B-895D-C7FA38CDA7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07C5D-CD0C-4EAD-A6DD-8D4DC94842EA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39904-5915-4D77-8C87-36E33F7797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0146" y="3486150"/>
            <a:ext cx="3429030" cy="1609725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0"/>
          </p:nvPr>
        </p:nvSpPr>
        <p:spPr>
          <a:xfrm>
            <a:off x="1381126" y="590550"/>
            <a:ext cx="6772274" cy="2828925"/>
          </a:xfrm>
        </p:spPr>
        <p:txBody>
          <a:bodyPr anchor="ctr">
            <a:normAutofit/>
          </a:bodyPr>
          <a:lstStyle>
            <a:lvl1pPr marL="0" indent="0">
              <a:buNone/>
              <a:tabLst/>
              <a:defRPr sz="28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0146" y="3486150"/>
            <a:ext cx="3429030" cy="1609725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0"/>
          </p:nvPr>
        </p:nvSpPr>
        <p:spPr>
          <a:xfrm>
            <a:off x="1381126" y="590550"/>
            <a:ext cx="6772274" cy="2828925"/>
          </a:xfrm>
        </p:spPr>
        <p:txBody>
          <a:bodyPr anchor="ctr">
            <a:normAutofit/>
          </a:bodyPr>
          <a:lstStyle>
            <a:lvl1pPr marL="0" indent="0">
              <a:buNone/>
              <a:tabLst/>
              <a:defRPr sz="28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0F354-3795-4CC8-BFAC-D82EA0400E3F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C2EB1-CA25-44EB-AD87-47E2649183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9BAE1-32C7-4DB4-AE8B-E1675AF06876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4E5B0-ED83-4D76-A82B-0E63376E912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2E938-0152-440B-A0B3-E4680483F78F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C13D9-6CB1-43BE-8DC5-4750CC3AE5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B018AB5-83FD-4272-A92D-953086626D24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DF2B8E6-C6C8-406C-B3CB-7399F2FE4D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C55195-9FDE-45FA-AC43-074750598704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BDF5C-80EA-4936-B9D5-7013D53727E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F94A0-B0D7-4C4B-B7D5-BA46FEBDA365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20F15-D776-4EA7-A28B-22B4F1A567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1ACCA-4431-48A9-8656-EC85C75F0F04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0B687-FB46-4C3E-8D2D-73A7890B302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333D6-08AC-486F-8973-BD91B56076C3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DD18F-1A8E-4BD3-A8BF-EB0092D228D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39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fld id="{79C43477-EFA7-4A10-9BA1-8551F7EA7A0F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8A073C5-F1F4-40A6-B8CA-77A09013C5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0" r:id="rId2"/>
    <p:sldLayoutId id="2147483811" r:id="rId3"/>
    <p:sldLayoutId id="2147483812" r:id="rId4"/>
    <p:sldLayoutId id="2147483819" r:id="rId5"/>
    <p:sldLayoutId id="2147483820" r:id="rId6"/>
    <p:sldLayoutId id="2147483813" r:id="rId7"/>
    <p:sldLayoutId id="2147483814" r:id="rId8"/>
    <p:sldLayoutId id="2147483815" r:id="rId9"/>
    <p:sldLayoutId id="2147483816" r:id="rId10"/>
    <p:sldLayoutId id="2147483817" r:id="rId11"/>
    <p:sldLayoutId id="2147483821" r:id="rId12"/>
    <p:sldLayoutId id="2147483822" r:id="rId13"/>
  </p:sldLayoutIdLst>
  <p:transition spd="slow">
    <p:wip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7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8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9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_____Microsoft_Office_Excel_97-200310.xls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_____Microsoft_Office_Excel_97-200312.xls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__________Microsoft_Office_Excel13.xls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oleObject" Target="../embeddings/_____Microsoft_Office_Excel_97-200314.xls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__________Microsoft_Office_Excel15.xls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_____Microsoft_Office_Excel_97-200316.xls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7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jpe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oleObject" Target="../embeddings/__________Microsoft_Office_Excel3.xls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33350" y="3148013"/>
            <a:ext cx="6858000" cy="2941637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  <a:latin typeface="+mn-lt"/>
              <a:ea typeface="+mj-ea"/>
              <a:cs typeface="Arial" pitchFamily="34" charset="0"/>
            </a:endParaRPr>
          </a:p>
        </p:txBody>
      </p:sp>
      <p:sp>
        <p:nvSpPr>
          <p:cNvPr id="16386" name="Прямоугольник 11"/>
          <p:cNvSpPr>
            <a:spLocks noChangeArrowheads="1"/>
          </p:cNvSpPr>
          <p:nvPr/>
        </p:nvSpPr>
        <p:spPr bwMode="auto">
          <a:xfrm>
            <a:off x="0" y="88900"/>
            <a:ext cx="9144000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600" b="1">
                <a:solidFill>
                  <a:schemeClr val="bg1"/>
                </a:solidFill>
                <a:latin typeface="Calibri" pitchFamily="34" charset="0"/>
              </a:rPr>
              <a:t>Финансовый отдел администрации Боковского района</a:t>
            </a:r>
          </a:p>
          <a:p>
            <a:pPr algn="r"/>
            <a:endParaRPr lang="ru-RU" sz="1600" b="1">
              <a:solidFill>
                <a:schemeClr val="bg1"/>
              </a:solidFill>
              <a:latin typeface="Calibri" pitchFamily="34" charset="0"/>
            </a:endParaRPr>
          </a:p>
          <a:p>
            <a:pPr algn="r"/>
            <a:endParaRPr lang="ru-RU" sz="1600" b="1">
              <a:solidFill>
                <a:schemeClr val="bg1"/>
              </a:solidFill>
              <a:latin typeface="Calibri" pitchFamily="34" charset="0"/>
            </a:endParaRPr>
          </a:p>
          <a:p>
            <a:pPr algn="r"/>
            <a:endParaRPr lang="ru-RU" sz="1600" b="1">
              <a:solidFill>
                <a:schemeClr val="bg1"/>
              </a:solidFill>
              <a:latin typeface="Calibri" pitchFamily="34" charset="0"/>
            </a:endParaRPr>
          </a:p>
          <a:p>
            <a:pPr algn="r"/>
            <a:endParaRPr lang="ru-RU" sz="1600" b="1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en-US" sz="3200" b="1">
                <a:solidFill>
                  <a:srgbClr val="CC0066"/>
                </a:solidFill>
                <a:latin typeface="Calibri" pitchFamily="34" charset="0"/>
              </a:rPr>
              <a:t>~ </a:t>
            </a:r>
            <a:r>
              <a:rPr lang="ru-RU" sz="3200" b="1">
                <a:solidFill>
                  <a:srgbClr val="CC0066"/>
                </a:solidFill>
                <a:latin typeface="Calibri" pitchFamily="34" charset="0"/>
              </a:rPr>
              <a:t>БЮДЖЕТ ДЛЯ ГРАЖДАН</a:t>
            </a:r>
            <a:r>
              <a:rPr lang="en-US" sz="3200" b="1">
                <a:solidFill>
                  <a:srgbClr val="CC0066"/>
                </a:solidFill>
                <a:latin typeface="Calibri" pitchFamily="34" charset="0"/>
              </a:rPr>
              <a:t>~</a:t>
            </a:r>
            <a:endParaRPr lang="ru-RU" sz="3200" b="1">
              <a:solidFill>
                <a:srgbClr val="CC0066"/>
              </a:solidFill>
              <a:latin typeface="Calibri" pitchFamily="34" charset="0"/>
            </a:endParaRPr>
          </a:p>
          <a:p>
            <a:pPr algn="r"/>
            <a:endParaRPr lang="ru-RU" sz="3200" b="1">
              <a:solidFill>
                <a:schemeClr val="bg1"/>
              </a:solidFill>
              <a:latin typeface="Calibri" pitchFamily="34" charset="0"/>
            </a:endParaRPr>
          </a:p>
          <a:p>
            <a:pPr algn="r"/>
            <a:endParaRPr lang="ru-RU" sz="1600" b="1">
              <a:solidFill>
                <a:schemeClr val="bg1"/>
              </a:solidFill>
              <a:latin typeface="Calibri" pitchFamily="34" charset="0"/>
            </a:endParaRPr>
          </a:p>
          <a:p>
            <a:pPr algn="r"/>
            <a:endParaRPr lang="ru-RU" sz="1600" b="1">
              <a:solidFill>
                <a:schemeClr val="bg1"/>
              </a:solidFill>
              <a:latin typeface="Calibri" pitchFamily="34" charset="0"/>
            </a:endParaRPr>
          </a:p>
          <a:p>
            <a:pPr algn="r"/>
            <a:endParaRPr lang="ru-RU" sz="16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534988" y="2184400"/>
            <a:ext cx="4808537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accent2"/>
              </a:solidFill>
            </a:endParaRPr>
          </a:p>
          <a:p>
            <a:r>
              <a:rPr lang="ru-RU" sz="2400">
                <a:solidFill>
                  <a:schemeClr val="accent2"/>
                </a:solidFill>
              </a:rPr>
              <a:t> </a:t>
            </a:r>
            <a:r>
              <a:rPr lang="ru-RU" sz="3200">
                <a:solidFill>
                  <a:schemeClr val="bg1"/>
                </a:solidFill>
              </a:rPr>
              <a:t>Исполнение бюджета</a:t>
            </a:r>
          </a:p>
          <a:p>
            <a:r>
              <a:rPr lang="ru-RU" sz="3200">
                <a:solidFill>
                  <a:schemeClr val="bg1"/>
                </a:solidFill>
              </a:rPr>
              <a:t> Боковского района</a:t>
            </a:r>
          </a:p>
        </p:txBody>
      </p:sp>
      <p:sp>
        <p:nvSpPr>
          <p:cNvPr id="16388" name="Rectangle 7"/>
          <p:cNvSpPr>
            <a:spLocks noChangeArrowheads="1"/>
          </p:cNvSpPr>
          <p:nvPr/>
        </p:nvSpPr>
        <p:spPr bwMode="auto">
          <a:xfrm rot="10800000" flipV="1">
            <a:off x="673100" y="4049713"/>
            <a:ext cx="27130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0099"/>
                </a:solidFill>
              </a:rPr>
              <a:t>за 2018 год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4" name="Заголовок 1"/>
          <p:cNvSpPr>
            <a:spLocks noGrp="1"/>
          </p:cNvSpPr>
          <p:nvPr>
            <p:ph type="title"/>
          </p:nvPr>
        </p:nvSpPr>
        <p:spPr>
          <a:xfrm>
            <a:off x="0" y="801688"/>
            <a:ext cx="9144000" cy="971550"/>
          </a:xfrm>
        </p:spPr>
        <p:txBody>
          <a:bodyPr/>
          <a:lstStyle/>
          <a:p>
            <a:pPr algn="ctr" eaLnBrk="1" hangingPunct="1"/>
            <a:r>
              <a:rPr lang="ru-RU" sz="2800" b="1" dirty="0" smtClean="0"/>
              <a:t>Безвозмездные поступления в 2018 году составили 575,6 млн. рублей</a:t>
            </a:r>
          </a:p>
        </p:txBody>
      </p:sp>
      <p:graphicFrame>
        <p:nvGraphicFramePr>
          <p:cNvPr id="28683" name="Object 11"/>
          <p:cNvGraphicFramePr>
            <a:graphicFrameLocks noGrp="1"/>
          </p:cNvGraphicFramePr>
          <p:nvPr>
            <p:ph idx="1"/>
          </p:nvPr>
        </p:nvGraphicFramePr>
        <p:xfrm>
          <a:off x="487363" y="1643063"/>
          <a:ext cx="8167687" cy="4818062"/>
        </p:xfrm>
        <a:graphic>
          <a:graphicData uri="http://schemas.openxmlformats.org/presentationml/2006/ole">
            <p:oleObj spid="_x0000_s28683" name="Лист" r:id="rId3" imgW="8477408" imgH="5000707" progId="Excel.Sheet.8">
              <p:embed/>
            </p:oleObj>
          </a:graphicData>
        </a:graphic>
      </p:graphicFrame>
      <p:sp>
        <p:nvSpPr>
          <p:cNvPr id="2868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573D3AB4-96D1-4EB2-82C5-795C1BC897D7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1143000"/>
            <a:ext cx="8229600" cy="1011238"/>
          </a:xfrm>
        </p:spPr>
        <p:txBody>
          <a:bodyPr/>
          <a:lstStyle/>
          <a:p>
            <a:pPr eaLnBrk="1" hangingPunct="1"/>
            <a:r>
              <a:rPr lang="ru-RU" sz="2000" b="1" smtClean="0">
                <a:solidFill>
                  <a:srgbClr val="17375E"/>
                </a:solidFill>
              </a:rPr>
              <a:t>Динамика доходов, муниципального дорожного фонда</a:t>
            </a:r>
            <a:br>
              <a:rPr lang="ru-RU" sz="2000" b="1" smtClean="0">
                <a:solidFill>
                  <a:srgbClr val="17375E"/>
                </a:solidFill>
              </a:rPr>
            </a:br>
            <a:r>
              <a:rPr lang="ru-RU" sz="2000" b="1" smtClean="0">
                <a:solidFill>
                  <a:srgbClr val="17375E"/>
                </a:solidFill>
              </a:rPr>
              <a:t>      Боковского района</a:t>
            </a:r>
          </a:p>
        </p:txBody>
      </p:sp>
      <p:graphicFrame>
        <p:nvGraphicFramePr>
          <p:cNvPr id="71692" name="Object 12"/>
          <p:cNvGraphicFramePr>
            <a:graphicFrameLocks noGrp="1"/>
          </p:cNvGraphicFramePr>
          <p:nvPr>
            <p:ph idx="4294967295"/>
          </p:nvPr>
        </p:nvGraphicFramePr>
        <p:xfrm>
          <a:off x="966788" y="2732088"/>
          <a:ext cx="6953250" cy="3362325"/>
        </p:xfrm>
        <a:graphic>
          <a:graphicData uri="http://schemas.openxmlformats.org/presentationml/2006/ole">
            <p:oleObj spid="_x0000_s71692" name="Лист" r:id="rId3" imgW="8115255" imgH="3924198" progId="Excel.Sheet.8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07988" y="717550"/>
            <a:ext cx="8340725" cy="126841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</a:rPr>
              <a:t>Источники формирования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</a:rPr>
              <a:t>доходов муниципального дорожного фонда </a:t>
            </a:r>
          </a:p>
          <a:p>
            <a:pPr algn="ctr">
              <a:defRPr/>
            </a:pPr>
            <a:r>
              <a:rPr lang="ru-RU" sz="2400" b="1" dirty="0" err="1">
                <a:solidFill>
                  <a:schemeClr val="bg1"/>
                </a:solidFill>
              </a:rPr>
              <a:t>Боковского</a:t>
            </a:r>
            <a:r>
              <a:rPr lang="ru-RU" sz="2400" b="1" dirty="0">
                <a:solidFill>
                  <a:schemeClr val="bg1"/>
                </a:solidFill>
              </a:rPr>
              <a:t> района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71625" y="2106613"/>
            <a:ext cx="6715125" cy="5492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entury" pitchFamily="18" charset="0"/>
              </a:rPr>
              <a:t>1.Доходы от уплаты акцизов на нефтепродукты;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entury" pitchFamily="18" charset="0"/>
              </a:rPr>
              <a:t>                2.Субсидии областного бюджета.</a:t>
            </a:r>
          </a:p>
        </p:txBody>
      </p:sp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Заголовок 1"/>
          <p:cNvSpPr>
            <a:spLocks noGrp="1"/>
          </p:cNvSpPr>
          <p:nvPr>
            <p:ph type="title"/>
          </p:nvPr>
        </p:nvSpPr>
        <p:spPr>
          <a:xfrm>
            <a:off x="0" y="647700"/>
            <a:ext cx="9144000" cy="1252538"/>
          </a:xfrm>
        </p:spPr>
        <p:txBody>
          <a:bodyPr/>
          <a:lstStyle/>
          <a:p>
            <a:pPr algn="ctr" eaLnBrk="1" hangingPunct="1"/>
            <a:r>
              <a:rPr lang="ru-RU" sz="2800" b="1" dirty="0" smtClean="0"/>
              <a:t>Динамика расходов бюджета </a:t>
            </a:r>
            <a:r>
              <a:rPr lang="ru-RU" sz="2800" b="1" dirty="0" err="1" smtClean="0"/>
              <a:t>Боковского</a:t>
            </a:r>
            <a:r>
              <a:rPr lang="ru-RU" sz="2800" b="1" dirty="0" smtClean="0"/>
              <a:t> района за период 2016-2018 годов </a:t>
            </a:r>
            <a:br>
              <a:rPr lang="ru-RU" sz="2800" b="1" dirty="0" smtClean="0"/>
            </a:br>
            <a:r>
              <a:rPr lang="ru-RU" sz="2800" b="1" dirty="0" smtClean="0"/>
              <a:t>(млн. рублей)</a:t>
            </a:r>
          </a:p>
        </p:txBody>
      </p:sp>
      <p:graphicFrame>
        <p:nvGraphicFramePr>
          <p:cNvPr id="74754" name="Содержимое 4"/>
          <p:cNvGraphicFramePr>
            <a:graphicFrameLocks noGrp="1"/>
          </p:cNvGraphicFramePr>
          <p:nvPr>
            <p:ph idx="1"/>
          </p:nvPr>
        </p:nvGraphicFramePr>
        <p:xfrm>
          <a:off x="9525" y="1638300"/>
          <a:ext cx="9124950" cy="5175250"/>
        </p:xfrm>
        <a:graphic>
          <a:graphicData uri="http://schemas.openxmlformats.org/presentationml/2006/ole">
            <p:oleObj spid="_x0000_s74754" r:id="rId3" imgW="9120406" imgH="5175953" progId="Excel.Chart.8">
              <p:embed/>
            </p:oleObj>
          </a:graphicData>
        </a:graphic>
      </p:graphicFrame>
      <p:sp>
        <p:nvSpPr>
          <p:cNvPr id="7475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F9BA570A-86C9-4CA3-B606-144FC2D146B5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9" name="TextBox 8"/>
          <p:cNvSpPr txBox="1"/>
          <p:nvPr/>
        </p:nvSpPr>
        <p:spPr>
          <a:xfrm>
            <a:off x="2044700" y="2644775"/>
            <a:ext cx="1376363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b="1" dirty="0">
                <a:latin typeface="+mn-lt"/>
              </a:rPr>
              <a:t>557,1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37038" y="2212975"/>
            <a:ext cx="1444625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b="1" dirty="0">
                <a:latin typeface="+mn-lt"/>
              </a:rPr>
              <a:t>646,6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50013" y="2066925"/>
            <a:ext cx="1487487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b="1" dirty="0">
                <a:latin typeface="+mn-lt"/>
              </a:rPr>
              <a:t>673,2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0" name="Заголовок 1"/>
          <p:cNvSpPr>
            <a:spLocks noGrp="1"/>
          </p:cNvSpPr>
          <p:nvPr>
            <p:ph type="title"/>
          </p:nvPr>
        </p:nvSpPr>
        <p:spPr>
          <a:xfrm>
            <a:off x="0" y="657225"/>
            <a:ext cx="9144000" cy="752475"/>
          </a:xfrm>
        </p:spPr>
        <p:txBody>
          <a:bodyPr/>
          <a:lstStyle/>
          <a:p>
            <a:pPr algn="ctr" eaLnBrk="1" hangingPunct="1"/>
            <a:r>
              <a:rPr lang="ru-RU" sz="2800" b="1" smtClean="0"/>
              <a:t>Структура расходов бюджета Боковского района</a:t>
            </a:r>
            <a:br>
              <a:rPr lang="ru-RU" sz="2800" b="1" smtClean="0"/>
            </a:br>
            <a:r>
              <a:rPr lang="ru-RU" sz="2800" b="1" smtClean="0"/>
              <a:t> в 2018 году (млн. рублей)</a:t>
            </a:r>
          </a:p>
        </p:txBody>
      </p:sp>
      <p:graphicFrame>
        <p:nvGraphicFramePr>
          <p:cNvPr id="22539" name="Object 11"/>
          <p:cNvGraphicFramePr>
            <a:graphicFrameLocks noGrp="1"/>
          </p:cNvGraphicFramePr>
          <p:nvPr>
            <p:ph idx="1"/>
          </p:nvPr>
        </p:nvGraphicFramePr>
        <p:xfrm>
          <a:off x="3175" y="1466850"/>
          <a:ext cx="9137650" cy="5308600"/>
        </p:xfrm>
        <a:graphic>
          <a:graphicData uri="http://schemas.openxmlformats.org/presentationml/2006/ole">
            <p:oleObj spid="_x0000_s22539" r:id="rId3" imgW="9144793" imgH="5303980" progId="Excel.Sheet.8">
              <p:embed/>
            </p:oleObj>
          </a:graphicData>
        </a:graphic>
      </p:graphicFrame>
      <p:sp>
        <p:nvSpPr>
          <p:cNvPr id="22541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A95E285C-4F91-4ACB-8621-82335725A2EF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59" y="383457"/>
            <a:ext cx="8001056" cy="1238865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solidFill>
                  <a:schemeClr val="tx1"/>
                </a:solidFill>
              </a:rPr>
              <a:t>Динамика расходов </a:t>
            </a:r>
            <a:br>
              <a:rPr lang="ru-RU" sz="2800" b="1" dirty="0" smtClean="0"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solidFill>
                  <a:schemeClr val="tx1"/>
                </a:solidFill>
              </a:rPr>
            </a:br>
            <a:r>
              <a:rPr lang="ru-RU" sz="2800" b="1" dirty="0" smtClean="0"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solidFill>
                  <a:schemeClr val="tx1"/>
                </a:solidFill>
              </a:rPr>
              <a:t>бюджета </a:t>
            </a:r>
            <a:r>
              <a:rPr lang="ru-RU" sz="2800" b="1" dirty="0" err="1" smtClean="0"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solidFill>
                  <a:schemeClr val="tx1"/>
                </a:solidFill>
              </a:rPr>
              <a:t>Боковского</a:t>
            </a:r>
            <a:r>
              <a:rPr lang="ru-RU" sz="2800" b="1" dirty="0" smtClean="0"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solidFill>
                  <a:schemeClr val="tx1"/>
                </a:solidFill>
              </a:rPr>
              <a:t> района в 2017-2018г.г.</a:t>
            </a:r>
            <a:br>
              <a:rPr lang="ru-RU" sz="2800" b="1" dirty="0" smtClean="0"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solidFill>
                  <a:schemeClr val="tx1"/>
                </a:solidFill>
              </a:rPr>
            </a:br>
            <a:r>
              <a:rPr lang="ru-RU" sz="1400" dirty="0" smtClean="0"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solidFill>
                  <a:schemeClr val="tx1"/>
                </a:solidFill>
              </a:rPr>
              <a:t>								</a:t>
            </a:r>
            <a:r>
              <a:rPr lang="ru-RU" sz="1400" dirty="0" err="1" smtClean="0"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тыс.руб</a:t>
            </a:r>
            <a:endParaRPr lang="ru-RU" sz="1400" dirty="0"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63500" name="Object 12"/>
          <p:cNvGraphicFramePr>
            <a:graphicFrameLocks noGrp="1"/>
          </p:cNvGraphicFramePr>
          <p:nvPr>
            <p:ph idx="4294967295"/>
          </p:nvPr>
        </p:nvGraphicFramePr>
        <p:xfrm>
          <a:off x="461963" y="1385888"/>
          <a:ext cx="8121650" cy="4494212"/>
        </p:xfrm>
        <a:graphic>
          <a:graphicData uri="http://schemas.openxmlformats.org/presentationml/2006/ole">
            <p:oleObj spid="_x0000_s63500" name="Worksheet" r:id="rId4" imgW="8115255" imgH="4486295" progId="Excel.Sheet.8">
              <p:embed/>
            </p:oleObj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641350"/>
            <a:ext cx="8229600" cy="850900"/>
          </a:xfrm>
        </p:spPr>
        <p:txBody>
          <a:bodyPr/>
          <a:lstStyle/>
          <a:p>
            <a:pPr algn="ctr" eaLnBrk="1" hangingPunct="1"/>
            <a:r>
              <a:rPr lang="ru-RU" sz="2400" b="1" i="1" smtClean="0"/>
              <a:t>Динамика расходов консолидированного бюджета</a:t>
            </a:r>
            <a:br>
              <a:rPr lang="ru-RU" sz="2400" b="1" i="1" smtClean="0"/>
            </a:br>
            <a:r>
              <a:rPr lang="ru-RU" sz="2400" b="1" i="1" smtClean="0"/>
              <a:t> Боковского района</a:t>
            </a:r>
          </a:p>
        </p:txBody>
      </p:sp>
      <p:graphicFrame>
        <p:nvGraphicFramePr>
          <p:cNvPr id="65548" name="Object 12"/>
          <p:cNvGraphicFramePr>
            <a:graphicFrameLocks noGrp="1"/>
          </p:cNvGraphicFramePr>
          <p:nvPr>
            <p:ph idx="4294967295"/>
          </p:nvPr>
        </p:nvGraphicFramePr>
        <p:xfrm>
          <a:off x="668338" y="1162050"/>
          <a:ext cx="8121650" cy="5424488"/>
        </p:xfrm>
        <a:graphic>
          <a:graphicData uri="http://schemas.openxmlformats.org/presentationml/2006/ole">
            <p:oleObj spid="_x0000_s65548" name="Worksheet" r:id="rId3" imgW="8115255" imgH="5419750" progId="Excel.Sheet.8">
              <p:embed/>
            </p:oleObj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274638"/>
            <a:ext cx="8429684" cy="1143000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solidFill>
                  <a:schemeClr val="tx1"/>
                </a:solidFill>
              </a:rPr>
              <a:t>Динамика расходов бюджета </a:t>
            </a:r>
            <a:r>
              <a:rPr lang="ru-RU" sz="2400" dirty="0" err="1" smtClean="0"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solidFill>
                  <a:schemeClr val="tx1"/>
                </a:solidFill>
              </a:rPr>
              <a:t>Боковского</a:t>
            </a:r>
            <a:r>
              <a:rPr lang="ru-RU" sz="2400" dirty="0" smtClean="0"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solidFill>
                  <a:schemeClr val="tx1"/>
                </a:solidFill>
              </a:rPr>
              <a:t> района на реализацию муниципальных  программ</a:t>
            </a:r>
            <a:endParaRPr lang="ru-RU" sz="2400" dirty="0"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  <a:solidFill>
                <a:schemeClr val="tx1"/>
              </a:solidFill>
            </a:endParaRPr>
          </a:p>
        </p:txBody>
      </p:sp>
      <p:graphicFrame>
        <p:nvGraphicFramePr>
          <p:cNvPr id="66572" name="Object 12"/>
          <p:cNvGraphicFramePr>
            <a:graphicFrameLocks noGrp="1"/>
          </p:cNvGraphicFramePr>
          <p:nvPr>
            <p:ph idx="4294967295"/>
          </p:nvPr>
        </p:nvGraphicFramePr>
        <p:xfrm>
          <a:off x="452438" y="1573213"/>
          <a:ext cx="8375650" cy="4335462"/>
        </p:xfrm>
        <a:graphic>
          <a:graphicData uri="http://schemas.openxmlformats.org/presentationml/2006/ole">
            <p:oleObj spid="_x0000_s66572" name="Worksheet" r:id="rId4" imgW="8115255" imgH="4200550" progId="Excel.Sheet.8">
              <p:embed/>
            </p:oleObj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5" name="Содержимое 8"/>
          <p:cNvGraphicFramePr>
            <a:graphicFrameLocks noGrp="1"/>
          </p:cNvGraphicFramePr>
          <p:nvPr>
            <p:ph idx="1"/>
          </p:nvPr>
        </p:nvGraphicFramePr>
        <p:xfrm>
          <a:off x="212725" y="1700213"/>
          <a:ext cx="8718550" cy="5087937"/>
        </p:xfrm>
        <a:graphic>
          <a:graphicData uri="http://schemas.openxmlformats.org/presentationml/2006/ole">
            <p:oleObj spid="_x0000_s82945" r:id="rId4" imgW="8718036" imgH="5090601" progId="Excel.Chart.8">
              <p:embed/>
            </p:oleObj>
          </a:graphicData>
        </a:graphic>
      </p:graphicFrame>
      <p:sp>
        <p:nvSpPr>
          <p:cNvPr id="82946" name="Заголовок 1"/>
          <p:cNvSpPr>
            <a:spLocks noGrp="1"/>
          </p:cNvSpPr>
          <p:nvPr>
            <p:ph type="title"/>
          </p:nvPr>
        </p:nvSpPr>
        <p:spPr>
          <a:xfrm>
            <a:off x="0" y="719138"/>
            <a:ext cx="9144000" cy="1181100"/>
          </a:xfrm>
        </p:spPr>
        <p:txBody>
          <a:bodyPr/>
          <a:lstStyle/>
          <a:p>
            <a:pPr algn="ctr" eaLnBrk="1" hangingPunct="1"/>
            <a:r>
              <a:rPr lang="ru-RU" sz="2800" b="1" smtClean="0"/>
              <a:t>Бюджетные ассигнования на реализацию муниципальных программ в бюджете Боковского района за 2016-2018 годы (млн. рублей)</a:t>
            </a:r>
          </a:p>
        </p:txBody>
      </p:sp>
      <p:sp>
        <p:nvSpPr>
          <p:cNvPr id="82947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A34736BC-DF75-4BE4-94FC-6B0D17E989D6}" type="slidenum">
              <a:rPr lang="ru-RU" smtClean="0"/>
              <a:pPr/>
              <a:t>17</a:t>
            </a:fld>
            <a:endParaRPr lang="ru-RU" smtClean="0"/>
          </a:p>
        </p:txBody>
      </p:sp>
      <p:sp>
        <p:nvSpPr>
          <p:cNvPr id="8" name="TextBox 1"/>
          <p:cNvSpPr txBox="1"/>
          <p:nvPr/>
        </p:nvSpPr>
        <p:spPr>
          <a:xfrm>
            <a:off x="6538913" y="3662363"/>
            <a:ext cx="895350" cy="3683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0" tIns="0" rIns="0" bIns="0" anchor="ctr">
            <a:sp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93,9%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34504"/>
            <a:ext cx="7272808" cy="1077218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по разделу «Образование»</a:t>
            </a:r>
          </a:p>
          <a:p>
            <a:pPr algn="ctr"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(млн.рублей)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0971" name="Object 11"/>
          <p:cNvGraphicFramePr>
            <a:graphicFrameLocks/>
          </p:cNvGraphicFramePr>
          <p:nvPr/>
        </p:nvGraphicFramePr>
        <p:xfrm>
          <a:off x="1568450" y="1938338"/>
          <a:ext cx="5957888" cy="3789362"/>
        </p:xfrm>
        <a:graphic>
          <a:graphicData uri="http://schemas.openxmlformats.org/presentationml/2006/ole">
            <p:oleObj spid="_x0000_s40971" r:id="rId3" imgW="5962405" imgH="3792041" progId="Excel.Sheet.8">
              <p:embed/>
            </p:oleObj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323528" y="1052736"/>
            <a:ext cx="1944216" cy="1080120"/>
          </a:xfrm>
          <a:prstGeom prst="roundRect">
            <a:avLst>
              <a:gd name="adj" fmla="val 34489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1560" y="2204864"/>
            <a:ext cx="1296144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110,4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7950" y="692150"/>
            <a:ext cx="2735263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Дошкольное образование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3284984"/>
            <a:ext cx="2088232" cy="1152128"/>
          </a:xfrm>
          <a:prstGeom prst="roundRect">
            <a:avLst>
              <a:gd name="adj" fmla="val 37576"/>
            </a:avLst>
          </a:prstGeom>
          <a:blipFill>
            <a:blip r:embed="rId5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07950" y="2924175"/>
            <a:ext cx="216058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Общее образование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1560" y="4509120"/>
            <a:ext cx="1296144" cy="57606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177,3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932488" y="692150"/>
            <a:ext cx="3211512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Дополнительное образование</a:t>
            </a:r>
            <a:endParaRPr lang="ru-RU" dirty="0"/>
          </a:p>
        </p:txBody>
      </p:sp>
      <p:pic>
        <p:nvPicPr>
          <p:cNvPr id="13" name="Рисунок 12" descr="kruzhki_gri(5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32240" y="1052737"/>
            <a:ext cx="1907704" cy="1080120"/>
          </a:xfrm>
          <a:prstGeom prst="roundRect">
            <a:avLst>
              <a:gd name="adj" fmla="val 3263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Скругленный прямоугольник 13"/>
          <p:cNvSpPr/>
          <p:nvPr/>
        </p:nvSpPr>
        <p:spPr>
          <a:xfrm>
            <a:off x="7092280" y="2204864"/>
            <a:ext cx="129614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28,8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191250" y="5445125"/>
            <a:ext cx="295275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Профессиональная подготовка, переподготовка и повышение квалификации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64088" y="5733256"/>
            <a:ext cx="1296144" cy="576064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0,04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876256" y="3212976"/>
            <a:ext cx="1800200" cy="1213164"/>
          </a:xfrm>
          <a:prstGeom prst="roundRect">
            <a:avLst>
              <a:gd name="adj" fmla="val 34988"/>
            </a:avLst>
          </a:prstGeom>
          <a:blipFill>
            <a:blip r:embed="rId7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546850" y="2852738"/>
            <a:ext cx="259715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Молодежная политика</a:t>
            </a: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164288" y="4509120"/>
            <a:ext cx="1296144" cy="57606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4,8</a:t>
            </a:r>
          </a:p>
        </p:txBody>
      </p:sp>
      <p:pic>
        <p:nvPicPr>
          <p:cNvPr id="41003" name="Picture 6" descr="http://cs.sunschool8.ru/-/btLPzFT9pzMfN3yp3MvkgA/sv/image/57/85/c0/156688/596/Forum_sch30_1.png?150300298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9388" y="5373688"/>
            <a:ext cx="2016125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0" y="5157788"/>
            <a:ext cx="3313113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Другие вопросы в области образования</a:t>
            </a:r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411760" y="5733256"/>
            <a:ext cx="1296144" cy="57606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7,8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627313" y="1196975"/>
            <a:ext cx="4006850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Израсходовано всего:</a:t>
            </a:r>
          </a:p>
          <a:p>
            <a:pPr algn="ctr">
              <a:defRPr/>
            </a:pPr>
            <a:r>
              <a:rPr lang="ru-RU" sz="32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330,1</a:t>
            </a:r>
          </a:p>
        </p:txBody>
      </p:sp>
      <p:sp>
        <p:nvSpPr>
          <p:cNvPr id="41009" name="Номер слайда 2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434824F7-1738-4B18-A6B1-F4C797F06A27}" type="slidenum">
              <a:rPr lang="ru-RU" smtClean="0"/>
              <a:pPr/>
              <a:t>18</a:t>
            </a:fld>
            <a:endParaRPr lang="ru-RU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7734B23F-77F6-49C0-B2DC-B38186DC3EC1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4" name="TextBox 3"/>
          <p:cNvSpPr txBox="1"/>
          <p:nvPr/>
        </p:nvSpPr>
        <p:spPr>
          <a:xfrm>
            <a:off x="668338" y="639763"/>
            <a:ext cx="7640637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</a:rPr>
              <a:t>Укрепление материально-технической базы</a:t>
            </a:r>
          </a:p>
          <a:p>
            <a:pPr algn="ctr">
              <a:defRPr/>
            </a:pP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</a:rPr>
              <a:t> образовательных учреждений</a:t>
            </a:r>
          </a:p>
        </p:txBody>
      </p:sp>
      <p:sp>
        <p:nvSpPr>
          <p:cNvPr id="5" name="Пятиугольник 4"/>
          <p:cNvSpPr/>
          <p:nvPr/>
        </p:nvSpPr>
        <p:spPr>
          <a:xfrm>
            <a:off x="688975" y="1641475"/>
            <a:ext cx="5868988" cy="10064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Капитальный ремонт муниципальных образовательных учреждений 60,3 млн.руб. </a:t>
            </a:r>
          </a:p>
        </p:txBody>
      </p:sp>
      <p:sp>
        <p:nvSpPr>
          <p:cNvPr id="6" name="Пятиугольник 5"/>
          <p:cNvSpPr/>
          <p:nvPr/>
        </p:nvSpPr>
        <p:spPr>
          <a:xfrm>
            <a:off x="698500" y="2782888"/>
            <a:ext cx="5761038" cy="102235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Приобретение школьных автобусов 2,8 млн.руб.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717550" y="3952875"/>
            <a:ext cx="5692775" cy="13462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Оснащение образовательных учреждений после капитального ремонта 9,8 млн.руб.</a:t>
            </a:r>
          </a:p>
        </p:txBody>
      </p:sp>
      <p:pic>
        <p:nvPicPr>
          <p:cNvPr id="86022" name="Picture 2" descr="https://im0-tub-ru.yandex.net/i?id=22eb98b2386a1393dc26ad89f34c45f9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24650" y="1327150"/>
            <a:ext cx="2222500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3" name="Picture 4" descr="https://im0-tub-ru.yandex.net/i?id=acae131bf955a05c3a75ef4a3e2ec502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4638" y="2909888"/>
            <a:ext cx="2343150" cy="154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4" name="Picture 6" descr="https://im0-tub-ru.yandex.net/i?id=ad5d232770c481cdd42461f1c090f7bd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80175" y="4602163"/>
            <a:ext cx="24574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авнобедренный треугольник 12"/>
          <p:cNvSpPr/>
          <p:nvPr/>
        </p:nvSpPr>
        <p:spPr>
          <a:xfrm>
            <a:off x="746125" y="2166938"/>
            <a:ext cx="7651750" cy="4691062"/>
          </a:xfrm>
          <a:prstGeom prst="triangl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0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37A3EAD6-A0BA-44F2-9AAE-D61516B92C80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11" name="Прямоугольник 10"/>
          <p:cNvSpPr/>
          <p:nvPr/>
        </p:nvSpPr>
        <p:spPr>
          <a:xfrm>
            <a:off x="222497" y="665815"/>
            <a:ext cx="8699006" cy="9676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бюджета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Боковского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 за 2018 год</a:t>
            </a:r>
          </a:p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осуществлялось на основе: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91188" y="5140180"/>
            <a:ext cx="5469411" cy="63919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«Майских» </a:t>
            </a:r>
            <a:r>
              <a:rPr lang="ru-RU" sz="20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Указов Президента РФ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831976" y="5948047"/>
            <a:ext cx="6072327" cy="80042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Основных направлений бюджетной и налоговой политики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Боковского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923930" y="3719757"/>
            <a:ext cx="5023995" cy="12606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Положений послания Президента РФ Федеральному собранию РФ, определяющих бюджетную политику в РФ</a:t>
            </a:r>
          </a:p>
        </p:txBody>
      </p:sp>
      <p:pic>
        <p:nvPicPr>
          <p:cNvPr id="174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250" y="1563688"/>
            <a:ext cx="3995738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25938" y="1563688"/>
            <a:ext cx="4621212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6172200" y="1958975"/>
          <a:ext cx="2783489" cy="3442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3489"/>
              </a:tblGrid>
              <a:tr h="60180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2018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год</a:t>
                      </a:r>
                      <a:endParaRPr lang="ru-RU" sz="16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568117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latin typeface="+mn-lt"/>
                        </a:rPr>
                        <a:t>21417,5</a:t>
                      </a:r>
                      <a:endParaRPr lang="ru-RU" sz="1600" b="1" i="0" dirty="0">
                        <a:latin typeface="+mn-lt"/>
                      </a:endParaRPr>
                    </a:p>
                  </a:txBody>
                  <a:tcPr anchor="ctr"/>
                </a:tc>
              </a:tr>
              <a:tr h="568117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latin typeface="+mn-lt"/>
                        </a:rPr>
                        <a:t>95,4</a:t>
                      </a:r>
                      <a:endParaRPr lang="ru-RU" sz="1600" b="1" i="0" dirty="0">
                        <a:latin typeface="+mn-lt"/>
                      </a:endParaRPr>
                    </a:p>
                  </a:txBody>
                  <a:tcPr anchor="ctr"/>
                </a:tc>
              </a:tr>
              <a:tr h="568117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latin typeface="+mn-lt"/>
                        </a:rPr>
                        <a:t>322,0</a:t>
                      </a:r>
                      <a:endParaRPr lang="ru-RU" sz="1600" b="1" i="0" dirty="0">
                        <a:latin typeface="+mn-lt"/>
                      </a:endParaRPr>
                    </a:p>
                  </a:txBody>
                  <a:tcPr anchor="ctr"/>
                </a:tc>
              </a:tr>
              <a:tr h="568117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latin typeface="+mn-lt"/>
                        </a:rPr>
                        <a:t>1066,9</a:t>
                      </a:r>
                      <a:endParaRPr lang="ru-RU" sz="1600" b="1" i="0" dirty="0">
                        <a:latin typeface="+mn-lt"/>
                      </a:endParaRPr>
                    </a:p>
                  </a:txBody>
                  <a:tcPr anchor="ctr"/>
                </a:tc>
              </a:tr>
              <a:tr h="568117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latin typeface="+mn-lt"/>
                        </a:rPr>
                        <a:t>57,0</a:t>
                      </a:r>
                      <a:endParaRPr lang="ru-RU" sz="1600" b="1" i="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87076" name="Группа 34"/>
          <p:cNvGrpSpPr>
            <a:grpSpLocks/>
          </p:cNvGrpSpPr>
          <p:nvPr/>
        </p:nvGrpSpPr>
        <p:grpSpPr bwMode="auto">
          <a:xfrm>
            <a:off x="4649788" y="1931988"/>
            <a:ext cx="2308225" cy="3441700"/>
            <a:chOff x="4634145" y="1339781"/>
            <a:chExt cx="2308193" cy="3384619"/>
          </a:xfrm>
        </p:grpSpPr>
        <p:sp>
          <p:nvSpPr>
            <p:cNvPr id="67" name="Прямоугольник 66"/>
            <p:cNvSpPr/>
            <p:nvPr/>
          </p:nvSpPr>
          <p:spPr>
            <a:xfrm>
              <a:off x="4634145" y="1367882"/>
              <a:ext cx="1584303" cy="5495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endParaRPr lang="ru-RU" sz="800" b="1" dirty="0"/>
            </a:p>
          </p:txBody>
        </p:sp>
        <p:grpSp>
          <p:nvGrpSpPr>
            <p:cNvPr id="87098" name="Группа 33"/>
            <p:cNvGrpSpPr>
              <a:grpSpLocks/>
            </p:cNvGrpSpPr>
            <p:nvPr/>
          </p:nvGrpSpPr>
          <p:grpSpPr bwMode="auto">
            <a:xfrm>
              <a:off x="4643438" y="1339781"/>
              <a:ext cx="2298900" cy="3384619"/>
              <a:chOff x="4643438" y="1339781"/>
              <a:chExt cx="2298900" cy="3384619"/>
            </a:xfrm>
          </p:grpSpPr>
          <p:sp>
            <p:nvSpPr>
              <p:cNvPr id="32" name="Пятиугольник 31"/>
              <p:cNvSpPr/>
              <p:nvPr/>
            </p:nvSpPr>
            <p:spPr>
              <a:xfrm>
                <a:off x="4643670" y="1915853"/>
                <a:ext cx="2298668" cy="576073"/>
              </a:xfrm>
              <a:prstGeom prst="homePlate">
                <a:avLst>
                  <a:gd name="adj" fmla="val 21891"/>
                </a:avLst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266700" algn="r">
                  <a:defRPr/>
                </a:pPr>
                <a:r>
                  <a:rPr lang="ru-RU" sz="1000" b="1" dirty="0"/>
                  <a:t>Обеспечение деятельности </a:t>
                </a:r>
                <a:r>
                  <a:rPr lang="ru-RU" sz="1000" b="1" dirty="0" err="1"/>
                  <a:t>мун</a:t>
                </a:r>
                <a:r>
                  <a:rPr lang="ru-RU" sz="1000" b="1" dirty="0"/>
                  <a:t>. учреждений здравоохранения</a:t>
                </a:r>
              </a:p>
            </p:txBody>
          </p:sp>
          <p:sp>
            <p:nvSpPr>
              <p:cNvPr id="55" name="Пятиугольник 54"/>
              <p:cNvSpPr/>
              <p:nvPr/>
            </p:nvSpPr>
            <p:spPr>
              <a:xfrm>
                <a:off x="4643670" y="2491925"/>
                <a:ext cx="2298668" cy="576072"/>
              </a:xfrm>
              <a:prstGeom prst="homePlate">
                <a:avLst>
                  <a:gd name="adj" fmla="val 21891"/>
                </a:avLst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361950" algn="r">
                  <a:defRPr/>
                </a:pPr>
                <a:r>
                  <a:rPr lang="ru-RU" sz="1000" b="1" dirty="0"/>
                  <a:t>Обеспечение медицинскими кадрами</a:t>
                </a:r>
              </a:p>
            </p:txBody>
          </p:sp>
          <p:sp>
            <p:nvSpPr>
              <p:cNvPr id="56" name="Пятиугольник 55"/>
              <p:cNvSpPr/>
              <p:nvPr/>
            </p:nvSpPr>
            <p:spPr>
              <a:xfrm>
                <a:off x="4643670" y="3067997"/>
                <a:ext cx="2298668" cy="505819"/>
              </a:xfrm>
              <a:prstGeom prst="homePlate">
                <a:avLst>
                  <a:gd name="adj" fmla="val 21891"/>
                </a:avLst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361950" algn="r">
                  <a:defRPr/>
                </a:pPr>
                <a:r>
                  <a:rPr lang="ru-RU" sz="1000" b="1" dirty="0"/>
                  <a:t>Транспортировка больных на  проведение гемодиализа</a:t>
                </a:r>
              </a:p>
            </p:txBody>
          </p:sp>
          <p:sp>
            <p:nvSpPr>
              <p:cNvPr id="57" name="Пятиугольник 56"/>
              <p:cNvSpPr/>
              <p:nvPr/>
            </p:nvSpPr>
            <p:spPr>
              <a:xfrm>
                <a:off x="4643670" y="3573816"/>
                <a:ext cx="2298668" cy="576073"/>
              </a:xfrm>
              <a:prstGeom prst="homePlate">
                <a:avLst>
                  <a:gd name="adj" fmla="val 21891"/>
                </a:avLst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85725" algn="r">
                  <a:defRPr/>
                </a:pPr>
                <a:r>
                  <a:rPr lang="ru-RU" sz="1000" b="1" dirty="0"/>
                  <a:t>Мероприятия по профилактике инфекционных заболеваний</a:t>
                </a:r>
              </a:p>
            </p:txBody>
          </p:sp>
          <p:sp>
            <p:nvSpPr>
              <p:cNvPr id="58" name="Пятиугольник 57"/>
              <p:cNvSpPr/>
              <p:nvPr/>
            </p:nvSpPr>
            <p:spPr>
              <a:xfrm>
                <a:off x="4643670" y="4149889"/>
                <a:ext cx="2298668" cy="574511"/>
              </a:xfrm>
              <a:prstGeom prst="homePlate">
                <a:avLst>
                  <a:gd name="adj" fmla="val 21891"/>
                </a:avLst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85725" algn="r">
                  <a:defRPr/>
                </a:pPr>
                <a:r>
                  <a:rPr lang="ru-RU" sz="1000" b="1" dirty="0"/>
                  <a:t>Другие вопросы </a:t>
                </a:r>
              </a:p>
              <a:p>
                <a:pPr marL="85725" algn="r">
                  <a:defRPr/>
                </a:pPr>
                <a:r>
                  <a:rPr lang="ru-RU" sz="1000" b="1" dirty="0"/>
                  <a:t>в области  здравоохранения</a:t>
                </a:r>
              </a:p>
            </p:txBody>
          </p:sp>
          <p:pic>
            <p:nvPicPr>
              <p:cNvPr id="73" name="Рисунок 72" descr="47002402_subscription_s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4850296" y="1339781"/>
                <a:ext cx="1403535" cy="675191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</p:grpSp>
      </p:grpSp>
      <p:pic>
        <p:nvPicPr>
          <p:cNvPr id="87077" name="Рисунок 73" descr="i562PTHFP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25" y="5876925"/>
            <a:ext cx="90011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7059" name="Диаграмма 24"/>
          <p:cNvGraphicFramePr>
            <a:graphicFrameLocks/>
          </p:cNvGraphicFramePr>
          <p:nvPr/>
        </p:nvGraphicFramePr>
        <p:xfrm>
          <a:off x="-212725" y="962025"/>
          <a:ext cx="5286375" cy="5186363"/>
        </p:xfrm>
        <a:graphic>
          <a:graphicData uri="http://schemas.openxmlformats.org/presentationml/2006/ole">
            <p:oleObj spid="_x0000_s87059" r:id="rId6" imgW="5285690" imgH="5188146" progId="Excel.Chart.8">
              <p:embed/>
            </p:oleObj>
          </a:graphicData>
        </a:graphic>
      </p:graphicFrame>
      <p:cxnSp>
        <p:nvCxnSpPr>
          <p:cNvPr id="61" name="Прямая соединительная линия 60"/>
          <p:cNvCxnSpPr/>
          <p:nvPr/>
        </p:nvCxnSpPr>
        <p:spPr>
          <a:xfrm>
            <a:off x="9045575" y="6669088"/>
            <a:ext cx="0" cy="0"/>
          </a:xfrm>
          <a:prstGeom prst="line">
            <a:avLst/>
          </a:prstGeom>
          <a:ln w="571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H="1">
            <a:off x="52388" y="1341438"/>
            <a:ext cx="36512" cy="5256212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H="1">
            <a:off x="69850" y="1349375"/>
            <a:ext cx="9001125" cy="0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9467850" y="5589588"/>
            <a:ext cx="0" cy="0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082" name="Группа 35"/>
          <p:cNvGrpSpPr>
            <a:grpSpLocks/>
          </p:cNvGrpSpPr>
          <p:nvPr/>
        </p:nvGrpSpPr>
        <p:grpSpPr bwMode="auto">
          <a:xfrm>
            <a:off x="4708525" y="2665413"/>
            <a:ext cx="215900" cy="2554287"/>
            <a:chOff x="4716463" y="2027238"/>
            <a:chExt cx="215900" cy="2554287"/>
          </a:xfrm>
        </p:grpSpPr>
        <p:sp>
          <p:nvSpPr>
            <p:cNvPr id="37" name="Цилиндр 36"/>
            <p:cNvSpPr/>
            <p:nvPr/>
          </p:nvSpPr>
          <p:spPr>
            <a:xfrm>
              <a:off x="4716463" y="2027238"/>
              <a:ext cx="215900" cy="322262"/>
            </a:xfrm>
            <a:prstGeom prst="can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dirty="0"/>
            </a:p>
          </p:txBody>
        </p:sp>
        <p:sp>
          <p:nvSpPr>
            <p:cNvPr id="38" name="Цилиндр 37"/>
            <p:cNvSpPr/>
            <p:nvPr/>
          </p:nvSpPr>
          <p:spPr>
            <a:xfrm>
              <a:off x="4716463" y="2603500"/>
              <a:ext cx="215900" cy="320675"/>
            </a:xfrm>
            <a:prstGeom prst="can">
              <a:avLst/>
            </a:prstGeom>
            <a:solidFill>
              <a:srgbClr val="C00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dirty="0"/>
            </a:p>
          </p:txBody>
        </p:sp>
        <p:sp>
          <p:nvSpPr>
            <p:cNvPr id="39" name="Цилиндр 38"/>
            <p:cNvSpPr/>
            <p:nvPr/>
          </p:nvSpPr>
          <p:spPr>
            <a:xfrm>
              <a:off x="4716463" y="3141663"/>
              <a:ext cx="215900" cy="320675"/>
            </a:xfrm>
            <a:prstGeom prst="can">
              <a:avLst/>
            </a:prstGeom>
            <a:solidFill>
              <a:schemeClr val="accent3">
                <a:lumMod val="75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dirty="0"/>
            </a:p>
          </p:txBody>
        </p:sp>
        <p:sp>
          <p:nvSpPr>
            <p:cNvPr id="40" name="Цилиндр 39"/>
            <p:cNvSpPr/>
            <p:nvPr/>
          </p:nvSpPr>
          <p:spPr>
            <a:xfrm>
              <a:off x="4716463" y="3683000"/>
              <a:ext cx="215900" cy="322263"/>
            </a:xfrm>
            <a:prstGeom prst="can">
              <a:avLst/>
            </a:prstGeom>
            <a:solidFill>
              <a:srgbClr val="7030A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dirty="0"/>
            </a:p>
          </p:txBody>
        </p:sp>
        <p:sp>
          <p:nvSpPr>
            <p:cNvPr id="41" name="Цилиндр 40"/>
            <p:cNvSpPr/>
            <p:nvPr/>
          </p:nvSpPr>
          <p:spPr>
            <a:xfrm>
              <a:off x="4716463" y="4259263"/>
              <a:ext cx="215900" cy="322262"/>
            </a:xfrm>
            <a:prstGeom prst="can">
              <a:avLst/>
            </a:prstGeom>
            <a:solidFill>
              <a:schemeClr val="accent5">
                <a:lumMod val="75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dirty="0"/>
            </a:p>
          </p:txBody>
        </p:sp>
      </p:grpSp>
      <p:cxnSp>
        <p:nvCxnSpPr>
          <p:cNvPr id="77" name="Прямая соединительная линия 76"/>
          <p:cNvCxnSpPr/>
          <p:nvPr/>
        </p:nvCxnSpPr>
        <p:spPr>
          <a:xfrm flipH="1">
            <a:off x="36513" y="5876925"/>
            <a:ext cx="8999537" cy="0"/>
          </a:xfrm>
          <a:prstGeom prst="line">
            <a:avLst/>
          </a:prstGeom>
          <a:ln w="571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>
            <a:off x="9053513" y="1349375"/>
            <a:ext cx="0" cy="5256213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>
            <a:off x="250825" y="6092825"/>
            <a:ext cx="115252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>
            <a:off x="1763713" y="6092825"/>
            <a:ext cx="115252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>
            <a:off x="3348038" y="6092825"/>
            <a:ext cx="115252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flipH="1">
            <a:off x="34925" y="6605588"/>
            <a:ext cx="9036050" cy="0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089" name="TextBox 51"/>
          <p:cNvSpPr txBox="1">
            <a:spLocks noChangeArrowheads="1"/>
          </p:cNvSpPr>
          <p:nvPr/>
        </p:nvSpPr>
        <p:spPr bwMode="auto">
          <a:xfrm>
            <a:off x="7234238" y="1582738"/>
            <a:ext cx="16573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600" b="1"/>
              <a:t>тыс. рублей</a:t>
            </a:r>
          </a:p>
        </p:txBody>
      </p:sp>
      <p:sp>
        <p:nvSpPr>
          <p:cNvPr id="33" name="Заголовок 1"/>
          <p:cNvSpPr txBox="1">
            <a:spLocks/>
          </p:cNvSpPr>
          <p:nvPr/>
        </p:nvSpPr>
        <p:spPr>
          <a:xfrm>
            <a:off x="0" y="612775"/>
            <a:ext cx="9144000" cy="66357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Расходы бюджета </a:t>
            </a:r>
            <a:r>
              <a:rPr lang="ru-RU" sz="26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Боковского</a:t>
            </a:r>
            <a:r>
              <a:rPr lang="ru-RU" sz="2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района </a:t>
            </a:r>
            <a:br>
              <a:rPr lang="ru-RU" sz="2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2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 2018 году на здравоохранение – 23,0 млн. рублей</a:t>
            </a:r>
          </a:p>
        </p:txBody>
      </p:sp>
      <p:sp>
        <p:nvSpPr>
          <p:cNvPr id="87091" name="Номер слайда 4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EA2F1A0-8B5E-4A70-87DD-6A585F0BF7F8}" type="slidenum">
              <a:rPr lang="ru-RU" smtClean="0"/>
              <a:pPr/>
              <a:t>20</a:t>
            </a:fld>
            <a:endParaRPr lang="ru-RU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F069CC25-4665-4A6B-9D22-6F8AD67F620B}" type="slidenum">
              <a:rPr lang="ru-RU" smtClean="0"/>
              <a:pPr/>
              <a:t>21</a:t>
            </a:fld>
            <a:endParaRPr lang="ru-RU" smtClean="0"/>
          </a:p>
        </p:txBody>
      </p:sp>
      <p:sp>
        <p:nvSpPr>
          <p:cNvPr id="4" name="TextBox 3"/>
          <p:cNvSpPr txBox="1"/>
          <p:nvPr/>
        </p:nvSpPr>
        <p:spPr>
          <a:xfrm>
            <a:off x="668338" y="639763"/>
            <a:ext cx="7640637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</a:rPr>
              <a:t>Укрепление материально-технической базы</a:t>
            </a:r>
          </a:p>
          <a:p>
            <a:pPr algn="ctr">
              <a:defRPr/>
            </a:pP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</a:rPr>
              <a:t> в сфере здравоохранения</a:t>
            </a:r>
          </a:p>
        </p:txBody>
      </p:sp>
      <p:sp>
        <p:nvSpPr>
          <p:cNvPr id="5" name="Пятиугольник 4"/>
          <p:cNvSpPr/>
          <p:nvPr/>
        </p:nvSpPr>
        <p:spPr>
          <a:xfrm>
            <a:off x="688975" y="1641475"/>
            <a:ext cx="5711825" cy="156368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Приобретение модульных - акушерских пунктов, врачебных амбулаторий и на приобретение и оснащение модуля для врачебной амбулатории 1,2 млн.руб. </a:t>
            </a:r>
          </a:p>
        </p:txBody>
      </p:sp>
      <p:sp>
        <p:nvSpPr>
          <p:cNvPr id="6" name="Пятиугольник 5"/>
          <p:cNvSpPr/>
          <p:nvPr/>
        </p:nvSpPr>
        <p:spPr>
          <a:xfrm>
            <a:off x="698500" y="3500438"/>
            <a:ext cx="5761038" cy="155257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Приобретение аппарата искусственной вентиляции легких 2,8 млн.руб.</a:t>
            </a:r>
          </a:p>
        </p:txBody>
      </p:sp>
      <p:pic>
        <p:nvPicPr>
          <p:cNvPr id="89093" name="Picture 2" descr="https://im0-tub-ru.yandex.net/i?id=1342bcc2b9acfb6220ad49ea40c8b5e1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99225" y="1444625"/>
            <a:ext cx="23701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4" name="Picture 4" descr="https://im0-tub-ru.yandex.net/i?id=e89be5c2dac09f7bed88a8bec8525e92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6225" y="3441700"/>
            <a:ext cx="2262188" cy="19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6" name="Title 8"/>
          <p:cNvSpPr>
            <a:spLocks noGrp="1"/>
          </p:cNvSpPr>
          <p:nvPr>
            <p:ph type="title"/>
          </p:nvPr>
        </p:nvSpPr>
        <p:spPr>
          <a:xfrm>
            <a:off x="0" y="768350"/>
            <a:ext cx="8956675" cy="638175"/>
          </a:xfrm>
        </p:spPr>
        <p:txBody>
          <a:bodyPr/>
          <a:lstStyle/>
          <a:p>
            <a:pPr algn="ctr" eaLnBrk="1" hangingPunct="1"/>
            <a:r>
              <a:rPr lang="ru-RU" sz="2400" b="1" smtClean="0"/>
              <a:t>Структура расходов по разделу «Социальная политика» </a:t>
            </a:r>
            <a:br>
              <a:rPr lang="ru-RU" sz="2400" b="1" smtClean="0"/>
            </a:br>
            <a:r>
              <a:rPr lang="ru-RU" sz="2400" b="1" smtClean="0"/>
              <a:t>в 2018 году (%)</a:t>
            </a:r>
          </a:p>
        </p:txBody>
      </p:sp>
      <p:graphicFrame>
        <p:nvGraphicFramePr>
          <p:cNvPr id="36875" name="Object 11"/>
          <p:cNvGraphicFramePr>
            <a:graphicFrameLocks noGrp="1"/>
          </p:cNvGraphicFramePr>
          <p:nvPr>
            <p:ph idx="1"/>
          </p:nvPr>
        </p:nvGraphicFramePr>
        <p:xfrm>
          <a:off x="117475" y="1574800"/>
          <a:ext cx="8937625" cy="4883150"/>
        </p:xfrm>
        <a:graphic>
          <a:graphicData uri="http://schemas.openxmlformats.org/presentationml/2006/ole">
            <p:oleObj spid="_x0000_s36875" name="Worksheet" r:id="rId4" imgW="8925049" imgH="4876800" progId="Excel.Sheet.8">
              <p:embed/>
            </p:oleObj>
          </a:graphicData>
        </a:graphic>
      </p:graphicFrame>
      <p:sp>
        <p:nvSpPr>
          <p:cNvPr id="36877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BCAF7D80-7624-40F2-BB54-55BF43014259}" type="slidenum">
              <a:rPr lang="ru-RU" smtClean="0"/>
              <a:pPr/>
              <a:t>22</a:t>
            </a:fld>
            <a:endParaRPr lang="ru-RU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Заголовок 1"/>
          <p:cNvSpPr>
            <a:spLocks noGrp="1"/>
          </p:cNvSpPr>
          <p:nvPr>
            <p:ph type="title"/>
          </p:nvPr>
        </p:nvSpPr>
        <p:spPr>
          <a:xfrm>
            <a:off x="0" y="511175"/>
            <a:ext cx="9144000" cy="855663"/>
          </a:xfrm>
        </p:spPr>
        <p:txBody>
          <a:bodyPr anchor="b"/>
          <a:lstStyle/>
          <a:p>
            <a:pPr algn="ctr" eaLnBrk="1" hangingPunct="1"/>
            <a:r>
              <a:rPr lang="ru-RU" sz="2400" b="1" smtClean="0"/>
              <a:t>Расходы бюджета Боковского района </a:t>
            </a:r>
            <a:br>
              <a:rPr lang="ru-RU" sz="2400" b="1" smtClean="0"/>
            </a:br>
            <a:r>
              <a:rPr lang="ru-RU" sz="2400" b="1" smtClean="0"/>
              <a:t>в 2018 году на социальную политику – 100,7 млн. рублей</a:t>
            </a:r>
          </a:p>
        </p:txBody>
      </p:sp>
      <p:sp>
        <p:nvSpPr>
          <p:cNvPr id="92162" name="Rectangle 5"/>
          <p:cNvSpPr>
            <a:spLocks noGrp="1"/>
          </p:cNvSpPr>
          <p:nvPr>
            <p:ph sz="quarter" idx="2"/>
          </p:nvPr>
        </p:nvSpPr>
        <p:spPr>
          <a:xfrm>
            <a:off x="84138" y="1592263"/>
            <a:ext cx="4443412" cy="2784475"/>
          </a:xfrm>
        </p:spPr>
        <p:txBody>
          <a:bodyPr/>
          <a:lstStyle/>
          <a:p>
            <a:pPr marL="0" lvl="1" indent="0" eaLnBrk="1" hangingPunct="1"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smtClean="0">
                <a:solidFill>
                  <a:schemeClr val="tx1"/>
                </a:solidFill>
              </a:rPr>
              <a:t> </a:t>
            </a:r>
            <a:r>
              <a:rPr lang="ru-RU" sz="1600" b="1" smtClean="0">
                <a:solidFill>
                  <a:schemeClr val="tx1"/>
                </a:solidFill>
              </a:rPr>
              <a:t>пенсионное обеспечение – 1,7 млн.руб.</a:t>
            </a:r>
          </a:p>
          <a:p>
            <a:pPr marL="0" lvl="1" indent="0" eaLnBrk="1" hangingPunct="1"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b="1" smtClean="0">
                <a:solidFill>
                  <a:schemeClr val="tx1"/>
                </a:solidFill>
              </a:rPr>
              <a:t> финансовое обеспечение отдела социальной защиты населения – 6,1 млн.руб.</a:t>
            </a:r>
          </a:p>
          <a:p>
            <a:pPr marL="0" lvl="1" indent="0" eaLnBrk="1" hangingPunct="1"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b="1" smtClean="0">
                <a:solidFill>
                  <a:schemeClr val="tx1"/>
                </a:solidFill>
              </a:rPr>
              <a:t> расходы на социальную поддержку региональных и федеральных льготников – 46,0 млн.руб.</a:t>
            </a:r>
          </a:p>
          <a:p>
            <a:pPr marL="0" lvl="1" indent="0" eaLnBrk="1" hangingPunct="1"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b="1" smtClean="0">
                <a:solidFill>
                  <a:schemeClr val="tx1"/>
                </a:solidFill>
              </a:rPr>
              <a:t> расходы на охрану семьи и детства – 34,1 млн.руб.</a:t>
            </a:r>
          </a:p>
        </p:txBody>
      </p:sp>
      <p:sp>
        <p:nvSpPr>
          <p:cNvPr id="92163" name="Rectangle 5"/>
          <p:cNvSpPr>
            <a:spLocks noGrp="1"/>
          </p:cNvSpPr>
          <p:nvPr>
            <p:ph sz="quarter" idx="4"/>
          </p:nvPr>
        </p:nvSpPr>
        <p:spPr>
          <a:xfrm>
            <a:off x="4456113" y="4305300"/>
            <a:ext cx="4683125" cy="2438400"/>
          </a:xfrm>
        </p:spPr>
        <p:txBody>
          <a:bodyPr/>
          <a:lstStyle/>
          <a:p>
            <a:pPr marL="0" lvl="1" indent="0" eaLnBrk="1" hangingPunct="1"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b="1" smtClean="0">
                <a:solidFill>
                  <a:schemeClr val="tx1"/>
                </a:solidFill>
              </a:rPr>
              <a:t> обеспечено жильем </a:t>
            </a:r>
            <a:r>
              <a:rPr lang="ru-RU" sz="1600" b="1" smtClean="0">
                <a:solidFill>
                  <a:schemeClr val="tx1"/>
                </a:solidFill>
                <a:latin typeface="Arial" charset="0"/>
              </a:rPr>
              <a:t>два</a:t>
            </a:r>
            <a:r>
              <a:rPr lang="ru-RU" sz="1600" b="1" smtClean="0">
                <a:solidFill>
                  <a:schemeClr val="tx1"/>
                </a:solidFill>
              </a:rPr>
              <a:t> ветерана Великой Отечественной войны – 2,7 млн. руб.</a:t>
            </a:r>
          </a:p>
          <a:p>
            <a:pPr marL="0" lvl="1" indent="0" eaLnBrk="1" hangingPunct="1"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b="1" smtClean="0">
                <a:solidFill>
                  <a:schemeClr val="tx1"/>
                </a:solidFill>
              </a:rPr>
              <a:t> </a:t>
            </a:r>
            <a:r>
              <a:rPr lang="ru-RU" sz="1600" b="1" smtClean="0">
                <a:solidFill>
                  <a:schemeClr val="tx1"/>
                </a:solidFill>
                <a:latin typeface="Arial" charset="0"/>
              </a:rPr>
              <a:t>шесть</a:t>
            </a:r>
            <a:r>
              <a:rPr lang="ru-RU" sz="1600" b="1" smtClean="0">
                <a:solidFill>
                  <a:schemeClr val="tx1"/>
                </a:solidFill>
              </a:rPr>
              <a:t> молодых семьи с помощью субсидии из бюджетов различных уровней улучшила жилищные условия – 1,</a:t>
            </a:r>
            <a:r>
              <a:rPr lang="ru-RU" sz="1600" b="1" smtClean="0">
                <a:solidFill>
                  <a:schemeClr val="tx1"/>
                </a:solidFill>
                <a:latin typeface="Arial" charset="0"/>
              </a:rPr>
              <a:t>9</a:t>
            </a:r>
            <a:r>
              <a:rPr lang="ru-RU" sz="1600" b="1" smtClean="0">
                <a:solidFill>
                  <a:schemeClr val="tx1"/>
                </a:solidFill>
              </a:rPr>
              <a:t> млн. руб. </a:t>
            </a:r>
          </a:p>
          <a:p>
            <a:pPr marL="0" lvl="1" indent="0" eaLnBrk="1" hangingPunct="1"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b="1" smtClean="0">
                <a:solidFill>
                  <a:schemeClr val="tx1"/>
                </a:solidFill>
              </a:rPr>
              <a:t> приобретено 1</a:t>
            </a:r>
            <a:r>
              <a:rPr lang="ru-RU" sz="1600" b="1" smtClean="0">
                <a:solidFill>
                  <a:schemeClr val="tx1"/>
                </a:solidFill>
                <a:latin typeface="Arial" charset="0"/>
              </a:rPr>
              <a:t>0</a:t>
            </a:r>
            <a:r>
              <a:rPr lang="ru-RU" sz="1600" b="1" smtClean="0">
                <a:solidFill>
                  <a:schemeClr val="tx1"/>
                </a:solidFill>
              </a:rPr>
              <a:t> квартир для детей-сирот, не имеющих закрепленного жилого помещения – 8,6 млн.руб.</a:t>
            </a:r>
          </a:p>
        </p:txBody>
      </p:sp>
      <p:sp>
        <p:nvSpPr>
          <p:cNvPr id="92164" name="Номер слайда 6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B74EAE3-1BBD-4BAE-A289-25BFD55C58A1}" type="slidenum">
              <a:rPr lang="ru-RU" smtClean="0"/>
              <a:pPr/>
              <a:t>23</a:t>
            </a:fld>
            <a:endParaRPr lang="ru-RU" smtClean="0"/>
          </a:p>
        </p:txBody>
      </p:sp>
      <p:pic>
        <p:nvPicPr>
          <p:cNvPr id="11" name="Рисунок 10" descr="e2947cdef69c2560ab106568f333c574_x10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5919" y="3640723"/>
            <a:ext cx="4248532" cy="319064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92166" name="Picture 2" descr="https://im0-tub-ru.yandex.net/i?id=e048447085cea2def2ec6d8deeba51a1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0263" y="1395413"/>
            <a:ext cx="4198937" cy="287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42938" y="436563"/>
            <a:ext cx="7516812" cy="96678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Меры социальной поддержки отдельных категорий граждан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000250" y="1416050"/>
            <a:ext cx="6715125" cy="10810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 eaLnBrk="1" hangingPunct="1">
              <a:buFont typeface="Georgia" pitchFamily="18" charset="0"/>
              <a:buNone/>
              <a:defRPr/>
            </a:pPr>
            <a:r>
              <a:rPr lang="ru-RU" sz="2000" dirty="0" smtClean="0">
                <a:solidFill>
                  <a:srgbClr val="10253F"/>
                </a:solidFill>
                <a:cs typeface="Times New Roman" pitchFamily="18" charset="0"/>
              </a:rPr>
              <a:t>Расходы бюджета </a:t>
            </a:r>
            <a:r>
              <a:rPr lang="ru-RU" sz="2000" dirty="0" err="1" smtClean="0">
                <a:solidFill>
                  <a:srgbClr val="10253F"/>
                </a:solidFill>
                <a:cs typeface="Times New Roman" pitchFamily="18" charset="0"/>
              </a:rPr>
              <a:t>Боковского</a:t>
            </a:r>
            <a:r>
              <a:rPr lang="ru-RU" sz="2000" dirty="0" smtClean="0">
                <a:solidFill>
                  <a:srgbClr val="10253F"/>
                </a:solidFill>
                <a:cs typeface="Times New Roman" pitchFamily="18" charset="0"/>
              </a:rPr>
              <a:t> района на меры социальной поддержки гражданам составили </a:t>
            </a:r>
          </a:p>
          <a:p>
            <a:pPr marL="0" indent="0" algn="ctr" eaLnBrk="1" hangingPunct="1">
              <a:buFont typeface="Georgia" pitchFamily="18" charset="0"/>
              <a:buNone/>
              <a:defRPr/>
            </a:pPr>
            <a:r>
              <a:rPr lang="ru-RU" sz="2000" dirty="0" smtClean="0">
                <a:solidFill>
                  <a:srgbClr val="10253F"/>
                </a:solidFill>
                <a:cs typeface="Times New Roman" pitchFamily="18" charset="0"/>
              </a:rPr>
              <a:t>43041,3 тыс.руб., из них на: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708920"/>
            <a:ext cx="2714644" cy="928694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rgbClr val="0D0D0D"/>
                </a:solidFill>
              </a:rPr>
              <a:t>638 ветеранов труда</a:t>
            </a:r>
          </a:p>
          <a:p>
            <a:pPr algn="ctr">
              <a:defRPr/>
            </a:pPr>
            <a:r>
              <a:rPr lang="ru-RU" sz="1600" dirty="0">
                <a:solidFill>
                  <a:srgbClr val="0D0D0D"/>
                </a:solidFill>
              </a:rPr>
              <a:t>- 5775,4 тыс.руб</a:t>
            </a:r>
            <a:r>
              <a:rPr lang="ru-RU" sz="1600" dirty="0">
                <a:solidFill>
                  <a:srgbClr val="404040"/>
                </a:solidFill>
              </a:rPr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2643182"/>
            <a:ext cx="4071966" cy="928694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rgbClr val="000000"/>
                </a:solidFill>
              </a:rPr>
              <a:t>Предоставление 266 семьям субсидий на оплату жилых помещений и коммунальных услуг – 2921,9 тыс.руб.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3786190"/>
            <a:ext cx="3071834" cy="857256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rgbClr val="000000"/>
                </a:solidFill>
              </a:rPr>
              <a:t>128 ветерана труда Ростовской области</a:t>
            </a:r>
          </a:p>
          <a:p>
            <a:pPr algn="ctr">
              <a:defRPr/>
            </a:pPr>
            <a:r>
              <a:rPr lang="ru-RU" sz="1600" dirty="0">
                <a:solidFill>
                  <a:srgbClr val="000000"/>
                </a:solidFill>
              </a:rPr>
              <a:t>1114,5 тыс.руб.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500694" y="3643314"/>
            <a:ext cx="3500462" cy="64294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rgbClr val="000000"/>
                </a:solidFill>
              </a:rPr>
              <a:t>выплату ежемесячного пособия на 1155 детей – 8223,2 тыс.руб.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4714884"/>
            <a:ext cx="3286148" cy="71438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0000"/>
                </a:solidFill>
              </a:rPr>
              <a:t>98 труженики тыла- 23,6 тыс.руб.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857884" y="4572008"/>
            <a:ext cx="3071834" cy="71438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rgbClr val="000000"/>
                </a:solidFill>
              </a:rPr>
              <a:t>156 ребенка первого-второго года жизни – 1991,8 тыс.руб.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5572140"/>
            <a:ext cx="3643338" cy="100013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0000"/>
                </a:solidFill>
              </a:rPr>
              <a:t>13 реабилитированных гражданина – 57,1 тыс. руб.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072198" y="5500702"/>
            <a:ext cx="2786082" cy="928694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rgbClr val="000000"/>
                </a:solidFill>
              </a:rPr>
              <a:t>85 многодетных семей – 1828,7 тыс. руб.</a:t>
            </a:r>
          </a:p>
        </p:txBody>
      </p:sp>
      <p:sp>
        <p:nvSpPr>
          <p:cNvPr id="93211" name="Прямоугольник 14"/>
          <p:cNvSpPr>
            <a:spLocks noChangeArrowheads="1"/>
          </p:cNvSpPr>
          <p:nvPr/>
        </p:nvSpPr>
        <p:spPr bwMode="auto">
          <a:xfrm>
            <a:off x="3741738" y="32448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3929066"/>
            <a:ext cx="142876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044" y="1248911"/>
            <a:ext cx="1839611" cy="1421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5429264"/>
            <a:ext cx="1643074" cy="1119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2571744"/>
            <a:ext cx="135732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8" name="Заголовок 1"/>
          <p:cNvSpPr>
            <a:spLocks noGrp="1"/>
          </p:cNvSpPr>
          <p:nvPr>
            <p:ph type="title"/>
          </p:nvPr>
        </p:nvSpPr>
        <p:spPr>
          <a:xfrm>
            <a:off x="0" y="504825"/>
            <a:ext cx="9144000" cy="1109663"/>
          </a:xfrm>
        </p:spPr>
        <p:txBody>
          <a:bodyPr/>
          <a:lstStyle/>
          <a:p>
            <a:pPr algn="ctr" eaLnBrk="1" hangingPunct="1"/>
            <a:r>
              <a:rPr lang="ru-RU" sz="2600" b="1" smtClean="0"/>
              <a:t>Расходы бюджета Боковского района </a:t>
            </a:r>
            <a:br>
              <a:rPr lang="ru-RU" sz="2600" b="1" smtClean="0"/>
            </a:br>
            <a:r>
              <a:rPr lang="ru-RU" sz="2600" b="1" smtClean="0"/>
              <a:t>в 2018 году на культуру, кинематографию – 38,4 млн. рублей</a:t>
            </a:r>
          </a:p>
        </p:txBody>
      </p:sp>
      <p:graphicFrame>
        <p:nvGraphicFramePr>
          <p:cNvPr id="45067" name="Object 11"/>
          <p:cNvGraphicFramePr>
            <a:graphicFrameLocks noGrp="1"/>
          </p:cNvGraphicFramePr>
          <p:nvPr>
            <p:ph idx="1"/>
          </p:nvPr>
        </p:nvGraphicFramePr>
        <p:xfrm>
          <a:off x="128588" y="1700213"/>
          <a:ext cx="8661400" cy="4719637"/>
        </p:xfrm>
        <a:graphic>
          <a:graphicData uri="http://schemas.openxmlformats.org/presentationml/2006/ole">
            <p:oleObj spid="_x0000_s45067" name="Worksheet" r:id="rId3" imgW="8391559" imgH="3438686" progId="Excel.Sheet.8">
              <p:embed/>
            </p:oleObj>
          </a:graphicData>
        </a:graphic>
      </p:graphicFrame>
      <p:sp>
        <p:nvSpPr>
          <p:cNvPr id="45069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59183F70-68AA-4007-B9E7-2B690075068E}" type="slidenum">
              <a:rPr lang="ru-RU" smtClean="0"/>
              <a:pPr/>
              <a:t>25</a:t>
            </a:fld>
            <a:endParaRPr lang="ru-RU" smtClean="0"/>
          </a:p>
        </p:txBody>
      </p:sp>
      <p:sp>
        <p:nvSpPr>
          <p:cNvPr id="6" name="TextBox 5"/>
          <p:cNvSpPr txBox="1"/>
          <p:nvPr/>
        </p:nvSpPr>
        <p:spPr>
          <a:xfrm>
            <a:off x="4945063" y="1779588"/>
            <a:ext cx="3897312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200" b="1" dirty="0">
                <a:latin typeface="+mn-lt"/>
              </a:rPr>
              <a:t>Финансовое обеспечение выполнения муниципального задания учреждениями культуры – 29,2 млн. рублей</a:t>
            </a:r>
          </a:p>
        </p:txBody>
      </p:sp>
      <p:pic>
        <p:nvPicPr>
          <p:cNvPr id="4507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6850" y="1695450"/>
            <a:ext cx="38735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svetofor_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9748" y="914349"/>
            <a:ext cx="5184252" cy="345924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95234" name="Заголовок 1"/>
          <p:cNvSpPr>
            <a:spLocks noGrp="1"/>
          </p:cNvSpPr>
          <p:nvPr>
            <p:ph type="title"/>
          </p:nvPr>
        </p:nvSpPr>
        <p:spPr>
          <a:xfrm>
            <a:off x="187325" y="576263"/>
            <a:ext cx="9144000" cy="581025"/>
          </a:xfrm>
        </p:spPr>
        <p:txBody>
          <a:bodyPr/>
          <a:lstStyle/>
          <a:p>
            <a:pPr algn="ctr" eaLnBrk="1" hangingPunct="1"/>
            <a:r>
              <a:rPr lang="ru-RU" sz="2800" b="1" smtClean="0"/>
              <a:t>Дорожное хозяйство – 57,5 млн. рублей</a:t>
            </a:r>
          </a:p>
        </p:txBody>
      </p:sp>
      <p:sp>
        <p:nvSpPr>
          <p:cNvPr id="9523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7D2A210A-544C-4DA4-86AE-37C621677D73}" type="slidenum">
              <a:rPr lang="ru-RU" smtClean="0"/>
              <a:pPr/>
              <a:t>26</a:t>
            </a:fld>
            <a:endParaRPr lang="ru-RU" smtClean="0"/>
          </a:p>
        </p:txBody>
      </p:sp>
      <p:pic>
        <p:nvPicPr>
          <p:cNvPr id="9" name="Рисунок 8" descr="sneg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829464"/>
            <a:ext cx="5160902" cy="402853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1" name="Rectangle 5"/>
          <p:cNvSpPr>
            <a:spLocks noGrp="1"/>
          </p:cNvSpPr>
          <p:nvPr>
            <p:ph idx="1"/>
          </p:nvPr>
        </p:nvSpPr>
        <p:spPr>
          <a:xfrm>
            <a:off x="354013" y="1468438"/>
            <a:ext cx="4303712" cy="1874837"/>
          </a:xfrm>
        </p:spPr>
        <p:txBody>
          <a:bodyPr>
            <a:noAutofit/>
          </a:bodyPr>
          <a:lstStyle>
            <a:extLst/>
          </a:lstStyle>
          <a:p>
            <a:pPr marL="0" lvl="1" indent="0" defTabSz="36195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Содержание автомобильных дорог общего пользования – 14,1 млн.руб.</a:t>
            </a:r>
          </a:p>
          <a:p>
            <a:pPr marL="0" lvl="1" indent="0" defTabSz="36195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 Капитальный ремонт автомобильных дорог общего пользования-21,7 </a:t>
            </a:r>
            <a:r>
              <a:rPr lang="ru-RU" sz="1800" b="1" dirty="0" err="1" smtClean="0">
                <a:solidFill>
                  <a:schemeClr val="tx2">
                    <a:lumMod val="50000"/>
                  </a:schemeClr>
                </a:solidFill>
              </a:rPr>
              <a:t>млн.руб</a:t>
            </a:r>
            <a:endParaRPr lang="ru-RU" sz="18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Rectangle 5"/>
          <p:cNvSpPr txBox="1">
            <a:spLocks/>
          </p:cNvSpPr>
          <p:nvPr/>
        </p:nvSpPr>
        <p:spPr>
          <a:xfrm>
            <a:off x="4090988" y="3790950"/>
            <a:ext cx="4891087" cy="2006600"/>
          </a:xfrm>
          <a:prstGeom prst="rect">
            <a:avLst/>
          </a:prstGeom>
        </p:spPr>
        <p:txBody>
          <a:bodyPr anchor="ctr"/>
          <a:lstStyle>
            <a:extLst/>
          </a:lstStyle>
          <a:p>
            <a:pPr marL="0" lvl="1" indent="355600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tabLst>
                <a:tab pos="266700" algn="l"/>
              </a:tabLs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3.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Разработка проектно-сметной документации на капитальный ремонт, строительство и реконструкцию автомобильных дорог – 3,0 млн.руб.</a:t>
            </a:r>
          </a:p>
          <a:p>
            <a:pPr marL="0" lvl="1" indent="355600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tabLst>
                <a:tab pos="266700" algn="l"/>
              </a:tabLs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4.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Строительство и реконструкция муниципальных объектов транспортной инфраструктуры-18,7 млн.руб.</a:t>
            </a:r>
          </a:p>
          <a:p>
            <a:pPr marL="0" lvl="1" indent="355600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tabLst>
                <a:tab pos="266700" algn="l"/>
              </a:tabLst>
              <a:defRPr/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Заголовок 1"/>
          <p:cNvSpPr>
            <a:spLocks noGrp="1"/>
          </p:cNvSpPr>
          <p:nvPr>
            <p:ph type="title"/>
          </p:nvPr>
        </p:nvSpPr>
        <p:spPr>
          <a:xfrm>
            <a:off x="457200" y="574675"/>
            <a:ext cx="8229600" cy="1066800"/>
          </a:xfrm>
        </p:spPr>
        <p:txBody>
          <a:bodyPr/>
          <a:lstStyle/>
          <a:p>
            <a:pPr algn="ctr" eaLnBrk="1" hangingPunct="1"/>
            <a:r>
              <a:rPr lang="ru-RU" sz="2400" b="1" smtClean="0"/>
              <a:t>Расходы на мероприятия в сфере жилищно-коммунального хозяйства в 2018 году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-439444" y="2716567"/>
          <a:ext cx="10022889" cy="38572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6259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E20EB99B-6051-4B06-BBED-354CF29AA446}" type="slidenum">
              <a:rPr lang="ru-RU" smtClean="0"/>
              <a:pPr/>
              <a:t>27</a:t>
            </a:fld>
            <a:endParaRPr lang="ru-RU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2372433" y="1529147"/>
            <a:ext cx="4535216" cy="113877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36,7 млн. рублей, </a:t>
            </a:r>
          </a:p>
          <a:p>
            <a:pPr algn="ctr"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из них: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0" y="4394200"/>
            <a:ext cx="9144000" cy="151765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60000" endA="900" endPos="58000" dir="5400000" sy="-100000" algn="bl" rotWithShape="0"/>
              </a:effectLst>
              <a:latin typeface="+mn-lt"/>
              <a:ea typeface="+mj-ea"/>
              <a:cs typeface="Arial" pitchFamily="34" charset="0"/>
            </a:endParaRPr>
          </a:p>
        </p:txBody>
      </p:sp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215900"/>
            <a:ext cx="6767513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075" y="3529013"/>
            <a:ext cx="932815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FE2F63C0-98D2-4684-923E-E0BE2EBEF9BD}" type="slidenum">
              <a:rPr lang="ru-RU" smtClean="0"/>
              <a:pPr/>
              <a:t>3</a:t>
            </a:fld>
            <a:endParaRPr lang="ru-RU" smtClean="0"/>
          </a:p>
        </p:txBody>
      </p:sp>
      <p:graphicFrame>
        <p:nvGraphicFramePr>
          <p:cNvPr id="5" name="Схема 4"/>
          <p:cNvGraphicFramePr/>
          <p:nvPr/>
        </p:nvGraphicFramePr>
        <p:xfrm>
          <a:off x="0" y="543467"/>
          <a:ext cx="9144000" cy="5365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K:\425\БЮДЖЕТ 2016-2018\Публичные слушания\Картинки\карта 2.jpg"/>
          <p:cNvPicPr>
            <a:picLocks noChangeAspect="1" noChangeArrowheads="1"/>
          </p:cNvPicPr>
          <p:nvPr/>
        </p:nvPicPr>
        <p:blipFill>
          <a:blip r:embed="rId2" cstate="email">
            <a:lum bright="11000" contrast="8000"/>
          </a:blip>
          <a:srcRect/>
          <a:stretch>
            <a:fillRect/>
          </a:stretch>
        </p:blipFill>
        <p:spPr bwMode="auto">
          <a:xfrm>
            <a:off x="3735001" y="620688"/>
            <a:ext cx="5157479" cy="6237312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692150"/>
            <a:ext cx="8229600" cy="792163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Основные характеристики </a:t>
            </a:r>
            <a:b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бюджета </a:t>
            </a:r>
            <a:r>
              <a:rPr lang="ru-RU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Боковского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района за 2018 год</a:t>
            </a:r>
          </a:p>
        </p:txBody>
      </p:sp>
      <p:sp>
        <p:nvSpPr>
          <p:cNvPr id="8" name="Прямоугольник 7"/>
          <p:cNvSpPr/>
          <p:nvPr/>
        </p:nvSpPr>
        <p:spPr>
          <a:xfrm flipV="1">
            <a:off x="250825" y="981075"/>
            <a:ext cx="1225550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07950" y="1989138"/>
          <a:ext cx="8856663" cy="4098927"/>
        </p:xfrm>
        <a:graphic>
          <a:graphicData uri="http://schemas.openxmlformats.org/drawingml/2006/table">
            <a:tbl>
              <a:tblPr/>
              <a:tblGrid>
                <a:gridCol w="2389188"/>
                <a:gridCol w="2058987"/>
                <a:gridCol w="2154238"/>
                <a:gridCol w="2254250"/>
              </a:tblGrid>
              <a:tr h="992188">
                <a:tc>
                  <a:txBody>
                    <a:bodyPr/>
                    <a:lstStyle/>
                    <a:p>
                      <a:pPr marL="0" marR="0" lvl="0" indent="-68263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Плановые бюджетные назначения 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7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Доходы, всего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-68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675 860,8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-68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684 126,5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-68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2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 из областного бюджета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-68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580 035,4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-68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575 572,3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-68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Расходы, всего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06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692 136,4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06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673 237,6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06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6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Дефицит, Профицит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06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-16 275,6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06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10 888,9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06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7524750" y="1628775"/>
            <a:ext cx="12954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1050" b="1" dirty="0">
                <a:solidFill>
                  <a:prstClr val="black"/>
                </a:solidFill>
              </a:rPr>
              <a:t>Тыс. рублей</a:t>
            </a:r>
          </a:p>
        </p:txBody>
      </p:sp>
      <p:sp>
        <p:nvSpPr>
          <p:cNvPr id="73765" name="Номер слайда 9"/>
          <p:cNvSpPr txBox="1">
            <a:spLocks noGrp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F969F7A-4F64-4415-A373-73A124C6884F}" type="slidenum">
              <a:rPr lang="ru-RU">
                <a:solidFill>
                  <a:srgbClr val="FFFFFF"/>
                </a:solidFill>
              </a:rPr>
              <a:pPr algn="r"/>
              <a:t>4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3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2400" b="1" dirty="0" smtClean="0"/>
              <a:t>Динамика доходов</a:t>
            </a:r>
            <a:br>
              <a:rPr lang="ru-RU" sz="2400" b="1" dirty="0" smtClean="0"/>
            </a:br>
            <a:r>
              <a:rPr lang="ru-RU" sz="2400" b="1" dirty="0" smtClean="0"/>
              <a:t> бюджета </a:t>
            </a:r>
            <a:r>
              <a:rPr lang="ru-RU" sz="2400" b="1" dirty="0" err="1" smtClean="0"/>
              <a:t>Боковского</a:t>
            </a:r>
            <a:r>
              <a:rPr lang="ru-RU" sz="2400" b="1" dirty="0" smtClean="0"/>
              <a:t> района в 2016 – 2018 гг.</a:t>
            </a:r>
          </a:p>
        </p:txBody>
      </p:sp>
      <p:graphicFrame>
        <p:nvGraphicFramePr>
          <p:cNvPr id="60430" name="Object 14"/>
          <p:cNvGraphicFramePr>
            <a:graphicFrameLocks noGrp="1"/>
          </p:cNvGraphicFramePr>
          <p:nvPr>
            <p:ph idx="4294967295"/>
          </p:nvPr>
        </p:nvGraphicFramePr>
        <p:xfrm>
          <a:off x="1292225" y="1909763"/>
          <a:ext cx="7061200" cy="3817937"/>
        </p:xfrm>
        <a:graphic>
          <a:graphicData uri="http://schemas.openxmlformats.org/presentationml/2006/ole">
            <p:oleObj spid="_x0000_s60430" name="Лист" r:id="rId3" imgW="8562896" imgH="4628986" progId="Excel.Sheet.8">
              <p:embed/>
            </p:oleObj>
          </a:graphicData>
        </a:graphic>
      </p:graphicFrame>
      <p:sp>
        <p:nvSpPr>
          <p:cNvPr id="60432" name="TextBox 4"/>
          <p:cNvSpPr txBox="1">
            <a:spLocks noChangeArrowheads="1"/>
          </p:cNvSpPr>
          <p:nvPr/>
        </p:nvSpPr>
        <p:spPr bwMode="auto">
          <a:xfrm>
            <a:off x="611188" y="1773238"/>
            <a:ext cx="10810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1143000"/>
            <a:ext cx="8229600" cy="811213"/>
          </a:xfrm>
        </p:spPr>
        <p:txBody>
          <a:bodyPr/>
          <a:lstStyle/>
          <a:p>
            <a:pPr algn="ctr" eaLnBrk="1" hangingPunct="1"/>
            <a:r>
              <a:rPr lang="ru-RU" sz="2400" b="1" i="1" dirty="0" smtClean="0">
                <a:latin typeface="Times New Roman" pitchFamily="18" charset="0"/>
              </a:rPr>
              <a:t>Динамика поступлений собственных доходов</a:t>
            </a:r>
            <a:br>
              <a:rPr lang="ru-RU" sz="2400" b="1" i="1" dirty="0" smtClean="0">
                <a:latin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</a:rPr>
              <a:t> бюджета </a:t>
            </a:r>
            <a:r>
              <a:rPr lang="ru-RU" sz="2400" b="1" i="1" dirty="0" err="1" smtClean="0">
                <a:latin typeface="Times New Roman" pitchFamily="18" charset="0"/>
              </a:rPr>
              <a:t>Боковского</a:t>
            </a:r>
            <a:r>
              <a:rPr lang="ru-RU" sz="2400" b="1" i="1" dirty="0" smtClean="0">
                <a:latin typeface="Times New Roman" pitchFamily="18" charset="0"/>
              </a:rPr>
              <a:t> района</a:t>
            </a:r>
          </a:p>
        </p:txBody>
      </p:sp>
      <p:graphicFrame>
        <p:nvGraphicFramePr>
          <p:cNvPr id="61453" name="Object 13"/>
          <p:cNvGraphicFramePr>
            <a:graphicFrameLocks noGrp="1"/>
          </p:cNvGraphicFramePr>
          <p:nvPr>
            <p:ph idx="4294967295"/>
          </p:nvPr>
        </p:nvGraphicFramePr>
        <p:xfrm>
          <a:off x="463550" y="1720850"/>
          <a:ext cx="8283575" cy="4532313"/>
        </p:xfrm>
        <a:graphic>
          <a:graphicData uri="http://schemas.openxmlformats.org/presentationml/2006/ole">
            <p:oleObj spid="_x0000_s61453" name="Лист" r:id="rId3" imgW="8181986" imgH="4476902" progId="Excel.Sheet.8">
              <p:embed/>
            </p:oleObj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2466" name="Содержимое 3"/>
          <p:cNvGraphicFramePr>
            <a:graphicFrameLocks noGrp="1"/>
          </p:cNvGraphicFramePr>
          <p:nvPr/>
        </p:nvGraphicFramePr>
        <p:xfrm>
          <a:off x="222250" y="519113"/>
          <a:ext cx="8412163" cy="5675312"/>
        </p:xfrm>
        <a:graphic>
          <a:graphicData uri="http://schemas.openxmlformats.org/presentationml/2006/ole">
            <p:oleObj spid="_x0000_s62466" r:id="rId4" imgW="8413209" imgH="5675868" progId="Excel.Chart.8">
              <p:embed/>
            </p:oleObj>
          </a:graphicData>
        </a:graphic>
      </p:graphicFrame>
      <p:sp>
        <p:nvSpPr>
          <p:cNvPr id="62468" name="TextBox 5"/>
          <p:cNvSpPr txBox="1">
            <a:spLocks noChangeArrowheads="1"/>
          </p:cNvSpPr>
          <p:nvPr/>
        </p:nvSpPr>
        <p:spPr bwMode="auto">
          <a:xfrm>
            <a:off x="7543800" y="1484313"/>
            <a:ext cx="1600200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62553" tIns="81276" rIns="162553" bIns="81276">
            <a:spAutoFit/>
          </a:bodyPr>
          <a:lstStyle/>
          <a:p>
            <a:pPr algn="ctr"/>
            <a:r>
              <a:rPr lang="ru-RU" sz="1400" b="1">
                <a:solidFill>
                  <a:srgbClr val="000000"/>
                </a:solidFill>
                <a:cs typeface="Arial" charset="0"/>
              </a:rPr>
              <a:t>тыс. рублей</a:t>
            </a:r>
          </a:p>
        </p:txBody>
      </p:sp>
      <p:sp>
        <p:nvSpPr>
          <p:cNvPr id="62469" name="TextBox 14"/>
          <p:cNvSpPr txBox="1">
            <a:spLocks noChangeArrowheads="1"/>
          </p:cNvSpPr>
          <p:nvPr/>
        </p:nvSpPr>
        <p:spPr bwMode="auto">
          <a:xfrm>
            <a:off x="1998663" y="2617788"/>
            <a:ext cx="1422400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62553" tIns="81276" rIns="162553" bIns="81276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1600" b="1">
                <a:solidFill>
                  <a:srgbClr val="000000"/>
                </a:solidFill>
                <a:cs typeface="Arial" charset="0"/>
              </a:rPr>
              <a:t>40,1 %</a:t>
            </a:r>
          </a:p>
        </p:txBody>
      </p:sp>
      <p:sp>
        <p:nvSpPr>
          <p:cNvPr id="62470" name="TextBox 16"/>
          <p:cNvSpPr txBox="1">
            <a:spLocks noChangeArrowheads="1"/>
          </p:cNvSpPr>
          <p:nvPr/>
        </p:nvSpPr>
        <p:spPr bwMode="auto">
          <a:xfrm>
            <a:off x="5969000" y="2446338"/>
            <a:ext cx="12223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62553" tIns="81276" rIns="162553" bIns="81276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1600" b="1">
                <a:solidFill>
                  <a:srgbClr val="000000"/>
                </a:solidFill>
                <a:cs typeface="Arial" charset="0"/>
              </a:rPr>
              <a:t>10,0 %</a:t>
            </a:r>
          </a:p>
        </p:txBody>
      </p:sp>
      <p:sp>
        <p:nvSpPr>
          <p:cNvPr id="62471" name="TextBox 17"/>
          <p:cNvSpPr txBox="1">
            <a:spLocks noChangeArrowheads="1"/>
          </p:cNvSpPr>
          <p:nvPr/>
        </p:nvSpPr>
        <p:spPr bwMode="auto">
          <a:xfrm>
            <a:off x="4813300" y="1538288"/>
            <a:ext cx="11557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62553" tIns="81276" rIns="162553" bIns="81276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1600" b="1">
                <a:solidFill>
                  <a:srgbClr val="000000"/>
                </a:solidFill>
                <a:cs typeface="Arial" charset="0"/>
              </a:rPr>
              <a:t>19,7 %</a:t>
            </a:r>
          </a:p>
        </p:txBody>
      </p:sp>
      <p:sp>
        <p:nvSpPr>
          <p:cNvPr id="62472" name="TextBox 18"/>
          <p:cNvSpPr txBox="1">
            <a:spLocks noChangeArrowheads="1"/>
          </p:cNvSpPr>
          <p:nvPr/>
        </p:nvSpPr>
        <p:spPr bwMode="auto">
          <a:xfrm>
            <a:off x="5162550" y="3967163"/>
            <a:ext cx="10271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62553" tIns="81276" rIns="162553" bIns="81276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1600" b="1">
                <a:solidFill>
                  <a:srgbClr val="000000"/>
                </a:solidFill>
                <a:cs typeface="Arial" charset="0"/>
              </a:rPr>
              <a:t>28,2 %</a:t>
            </a:r>
          </a:p>
        </p:txBody>
      </p:sp>
      <p:sp>
        <p:nvSpPr>
          <p:cNvPr id="62473" name="TextBox 19"/>
          <p:cNvSpPr txBox="1">
            <a:spLocks noChangeArrowheads="1"/>
          </p:cNvSpPr>
          <p:nvPr/>
        </p:nvSpPr>
        <p:spPr bwMode="auto">
          <a:xfrm>
            <a:off x="3148013" y="4375150"/>
            <a:ext cx="10271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62553" tIns="81276" rIns="162553" bIns="81276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1600" b="1">
                <a:solidFill>
                  <a:srgbClr val="000000"/>
                </a:solidFill>
                <a:cs typeface="Arial" charset="0"/>
              </a:rPr>
              <a:t>2,0 %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548680"/>
            <a:ext cx="9144000" cy="72008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16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СТРУКТУРА НАЛОГОВЫХ И НЕНАЛОГОВЫХ ДОХОДОВ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16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БЮДЖЕТА </a:t>
            </a:r>
            <a:r>
              <a:rPr lang="ru-RU" sz="216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Боковского</a:t>
            </a:r>
            <a:r>
              <a:rPr lang="ru-RU" sz="216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 района В 2018 ГОДУ</a:t>
            </a:r>
          </a:p>
        </p:txBody>
      </p:sp>
      <p:sp>
        <p:nvSpPr>
          <p:cNvPr id="62475" name="Номер слайда 38"/>
          <p:cNvSpPr txBox="1">
            <a:spLocks noGrp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E288299-75FC-4B18-94C6-8836F17F8F97}" type="slidenum">
              <a:rPr lang="ru-RU">
                <a:solidFill>
                  <a:srgbClr val="FFFFFF"/>
                </a:solidFill>
              </a:rPr>
              <a:pPr algn="r"/>
              <a:t>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2476" name="TextBox 37"/>
          <p:cNvSpPr txBox="1">
            <a:spLocks noChangeArrowheads="1"/>
          </p:cNvSpPr>
          <p:nvPr/>
        </p:nvSpPr>
        <p:spPr bwMode="auto">
          <a:xfrm>
            <a:off x="468313" y="6000750"/>
            <a:ext cx="37068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000000"/>
                </a:solidFill>
                <a:cs typeface="Arial" charset="0"/>
              </a:rPr>
              <a:t>Налоги на совокупный доход – 10899,2</a:t>
            </a:r>
          </a:p>
        </p:txBody>
      </p:sp>
      <p:grpSp>
        <p:nvGrpSpPr>
          <p:cNvPr id="62477" name="Группа 47"/>
          <p:cNvGrpSpPr>
            <a:grpSpLocks/>
          </p:cNvGrpSpPr>
          <p:nvPr/>
        </p:nvGrpSpPr>
        <p:grpSpPr bwMode="auto">
          <a:xfrm>
            <a:off x="179388" y="5445125"/>
            <a:ext cx="8424862" cy="784225"/>
            <a:chOff x="395536" y="5013174"/>
            <a:chExt cx="8236034" cy="827770"/>
          </a:xfrm>
        </p:grpSpPr>
        <p:grpSp>
          <p:nvGrpSpPr>
            <p:cNvPr id="62479" name="Группа 42"/>
            <p:cNvGrpSpPr>
              <a:grpSpLocks/>
            </p:cNvGrpSpPr>
            <p:nvPr/>
          </p:nvGrpSpPr>
          <p:grpSpPr bwMode="auto">
            <a:xfrm>
              <a:off x="395536" y="5013176"/>
              <a:ext cx="4249847" cy="324867"/>
              <a:chOff x="395536" y="5013176"/>
              <a:chExt cx="4249847" cy="324867"/>
            </a:xfrm>
          </p:grpSpPr>
          <p:pic>
            <p:nvPicPr>
              <p:cNvPr id="3" name="Picture 2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95536" y="5085184"/>
                <a:ext cx="144016" cy="144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</p:pic>
          <p:sp>
            <p:nvSpPr>
              <p:cNvPr id="62489" name="TextBox 31"/>
              <p:cNvSpPr txBox="1">
                <a:spLocks noChangeArrowheads="1"/>
              </p:cNvSpPr>
              <p:nvPr/>
            </p:nvSpPr>
            <p:spPr bwMode="auto">
              <a:xfrm>
                <a:off x="683568" y="5013176"/>
                <a:ext cx="3961815" cy="3248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 b="1">
                    <a:solidFill>
                      <a:srgbClr val="000000"/>
                    </a:solidFill>
                    <a:cs typeface="Arial" charset="0"/>
                  </a:rPr>
                  <a:t>Налог на доходы физических лиц – 43525,1</a:t>
                </a:r>
              </a:p>
            </p:txBody>
          </p:sp>
        </p:grpSp>
        <p:sp>
          <p:nvSpPr>
            <p:cNvPr id="62480" name="TextBox 34"/>
            <p:cNvSpPr txBox="1">
              <a:spLocks noChangeArrowheads="1"/>
            </p:cNvSpPr>
            <p:nvPr/>
          </p:nvSpPr>
          <p:spPr bwMode="auto">
            <a:xfrm>
              <a:off x="683568" y="5313085"/>
              <a:ext cx="1675516" cy="3248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400" b="1">
                  <a:solidFill>
                    <a:srgbClr val="000000"/>
                  </a:solidFill>
                  <a:cs typeface="Arial" charset="0"/>
                </a:rPr>
                <a:t>Акцизы – 21396,7</a:t>
              </a:r>
            </a:p>
          </p:txBody>
        </p:sp>
        <p:grpSp>
          <p:nvGrpSpPr>
            <p:cNvPr id="62481" name="Группа 39"/>
            <p:cNvGrpSpPr>
              <a:grpSpLocks/>
            </p:cNvGrpSpPr>
            <p:nvPr/>
          </p:nvGrpSpPr>
          <p:grpSpPr bwMode="auto">
            <a:xfrm>
              <a:off x="5111897" y="5089146"/>
              <a:ext cx="3519673" cy="552636"/>
              <a:chOff x="5255913" y="4729108"/>
              <a:chExt cx="3519673" cy="552636"/>
            </a:xfrm>
          </p:grpSpPr>
          <p:pic>
            <p:nvPicPr>
              <p:cNvPr id="19484" name="Picture 28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5255913" y="4729108"/>
                <a:ext cx="155094" cy="144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</p:pic>
          <p:sp>
            <p:nvSpPr>
              <p:cNvPr id="62487" name="TextBox 35"/>
              <p:cNvSpPr txBox="1">
                <a:spLocks noChangeArrowheads="1"/>
              </p:cNvSpPr>
              <p:nvPr/>
            </p:nvSpPr>
            <p:spPr bwMode="auto">
              <a:xfrm>
                <a:off x="5550211" y="4957022"/>
                <a:ext cx="3225375" cy="3247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1400" b="1">
                    <a:solidFill>
                      <a:srgbClr val="000000"/>
                    </a:solidFill>
                    <a:cs typeface="Arial" charset="0"/>
                  </a:rPr>
                  <a:t>Иные налоговые доходы – 2139,1</a:t>
                </a:r>
              </a:p>
            </p:txBody>
          </p:sp>
        </p:grpSp>
        <p:grpSp>
          <p:nvGrpSpPr>
            <p:cNvPr id="62482" name="Группа 38"/>
            <p:cNvGrpSpPr>
              <a:grpSpLocks/>
            </p:cNvGrpSpPr>
            <p:nvPr/>
          </p:nvGrpSpPr>
          <p:grpSpPr bwMode="auto">
            <a:xfrm>
              <a:off x="5111897" y="5013174"/>
              <a:ext cx="3308491" cy="523874"/>
              <a:chOff x="5255913" y="5733254"/>
              <a:chExt cx="3308491" cy="523874"/>
            </a:xfrm>
          </p:grpSpPr>
          <p:pic>
            <p:nvPicPr>
              <p:cNvPr id="19483" name="Picture 27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5255913" y="6113112"/>
                <a:ext cx="144016" cy="144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</p:pic>
          <p:sp>
            <p:nvSpPr>
              <p:cNvPr id="62485" name="TextBox 37"/>
              <p:cNvSpPr txBox="1">
                <a:spLocks noChangeArrowheads="1"/>
              </p:cNvSpPr>
              <p:nvPr/>
            </p:nvSpPr>
            <p:spPr bwMode="auto">
              <a:xfrm>
                <a:off x="5550211" y="5733254"/>
                <a:ext cx="3014193" cy="3247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1400" b="1">
                    <a:solidFill>
                      <a:srgbClr val="000000"/>
                    </a:solidFill>
                    <a:cs typeface="Arial" charset="0"/>
                  </a:rPr>
                  <a:t>Неналоговые доходы – 30624,1</a:t>
                </a:r>
              </a:p>
            </p:txBody>
          </p:sp>
        </p:grpSp>
        <p:pic>
          <p:nvPicPr>
            <p:cNvPr id="19487" name="Picture 3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95536" y="5696928"/>
              <a:ext cx="144016" cy="144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9512" y="5805264"/>
            <a:ext cx="146159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8" name="Заголовок 1"/>
          <p:cNvSpPr>
            <a:spLocks noGrp="1"/>
          </p:cNvSpPr>
          <p:nvPr>
            <p:ph type="title"/>
          </p:nvPr>
        </p:nvSpPr>
        <p:spPr>
          <a:xfrm>
            <a:off x="0" y="808038"/>
            <a:ext cx="9144000" cy="976312"/>
          </a:xfrm>
        </p:spPr>
        <p:txBody>
          <a:bodyPr/>
          <a:lstStyle/>
          <a:p>
            <a:pPr algn="ctr" eaLnBrk="1" hangingPunct="1"/>
            <a:r>
              <a:rPr lang="ru-RU" sz="2800" b="1" dirty="0" smtClean="0"/>
              <a:t>Исполнение налоговых и неналоговых доходов </a:t>
            </a:r>
            <a:br>
              <a:rPr lang="ru-RU" sz="2800" b="1" dirty="0" smtClean="0"/>
            </a:br>
            <a:r>
              <a:rPr lang="ru-RU" sz="2800" b="1" dirty="0" smtClean="0"/>
              <a:t> бюджета (млн. рублей)</a:t>
            </a:r>
          </a:p>
        </p:txBody>
      </p:sp>
      <p:graphicFrame>
        <p:nvGraphicFramePr>
          <p:cNvPr id="24587" name="Object 11"/>
          <p:cNvGraphicFramePr>
            <a:graphicFrameLocks noGrp="1"/>
          </p:cNvGraphicFramePr>
          <p:nvPr>
            <p:ph idx="1"/>
          </p:nvPr>
        </p:nvGraphicFramePr>
        <p:xfrm>
          <a:off x="533400" y="1673225"/>
          <a:ext cx="8075613" cy="4845050"/>
        </p:xfrm>
        <a:graphic>
          <a:graphicData uri="http://schemas.openxmlformats.org/presentationml/2006/ole">
            <p:oleObj spid="_x0000_s24587" name="Лист" r:id="rId3" imgW="8096137" imgH="4857654" progId="Excel.Sheet.8">
              <p:embed/>
            </p:oleObj>
          </a:graphicData>
        </a:graphic>
      </p:graphicFrame>
      <p:sp>
        <p:nvSpPr>
          <p:cNvPr id="24589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827B11AA-1063-47A2-9355-0A0D48C96BBD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9" name="TextBox 8"/>
          <p:cNvSpPr txBox="1"/>
          <p:nvPr/>
        </p:nvSpPr>
        <p:spPr>
          <a:xfrm>
            <a:off x="2339975" y="3076575"/>
            <a:ext cx="9525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latin typeface="+mn-lt"/>
              </a:rPr>
              <a:t>6</a:t>
            </a:r>
            <a:r>
              <a:rPr lang="ru-RU" sz="2400" b="1" dirty="0">
                <a:latin typeface="+mn-lt"/>
              </a:rPr>
              <a:t>0,8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54763" y="1835150"/>
            <a:ext cx="10985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+mn-lt"/>
              </a:rPr>
              <a:t>632,4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02138" y="2166938"/>
            <a:ext cx="104298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latin typeface="+mn-lt"/>
              </a:rPr>
              <a:t>97</a:t>
            </a:r>
            <a:r>
              <a:rPr lang="ru-RU" sz="2400" b="1" dirty="0">
                <a:latin typeface="+mn-lt"/>
              </a:rPr>
              <a:t>,</a:t>
            </a:r>
            <a:r>
              <a:rPr lang="en-US" sz="2400" b="1" dirty="0">
                <a:latin typeface="+mn-lt"/>
              </a:rPr>
              <a:t>7</a:t>
            </a:r>
            <a:endParaRPr lang="ru-RU" sz="2400" b="1" dirty="0">
              <a:latin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dirty="0" smtClean="0"/>
              <a:t>Динамика доходов бюджета </a:t>
            </a:r>
            <a:r>
              <a:rPr lang="ru-RU" sz="2800" dirty="0" err="1" smtClean="0"/>
              <a:t>Боковского</a:t>
            </a:r>
            <a:r>
              <a:rPr lang="ru-RU" sz="2800" dirty="0" smtClean="0"/>
              <a:t> района </a:t>
            </a:r>
            <a:br>
              <a:rPr lang="ru-RU" sz="2800" dirty="0" smtClean="0"/>
            </a:br>
            <a:r>
              <a:rPr lang="ru-RU" sz="2800" dirty="0" smtClean="0"/>
              <a:t>в 2016-2018 годах (млн. рублей)</a:t>
            </a:r>
          </a:p>
        </p:txBody>
      </p:sp>
      <p:graphicFrame>
        <p:nvGraphicFramePr>
          <p:cNvPr id="20492" name="Object 12"/>
          <p:cNvGraphicFramePr>
            <a:graphicFrameLocks noGrp="1"/>
          </p:cNvGraphicFramePr>
          <p:nvPr>
            <p:ph idx="1"/>
          </p:nvPr>
        </p:nvGraphicFramePr>
        <p:xfrm>
          <a:off x="1296988" y="2484438"/>
          <a:ext cx="6610350" cy="3854450"/>
        </p:xfrm>
        <a:graphic>
          <a:graphicData uri="http://schemas.openxmlformats.org/presentationml/2006/ole">
            <p:oleObj spid="_x0000_s20492" name="Лист" r:id="rId3" imgW="9001159" imgH="5248159" progId="Excel.Sheet.8">
              <p:embed/>
            </p:oleObj>
          </a:graphicData>
        </a:graphic>
      </p:graphicFrame>
      <p:sp>
        <p:nvSpPr>
          <p:cNvPr id="2049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EA1481F4-A12F-41C0-B129-1DEB4D967283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1050</TotalTime>
  <Words>754</Words>
  <Application>Microsoft Office PowerPoint</Application>
  <PresentationFormat>Экран (4:3)</PresentationFormat>
  <Paragraphs>179</Paragraphs>
  <Slides>28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4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Городская</vt:lpstr>
      <vt:lpstr>Лист</vt:lpstr>
      <vt:lpstr>Диаграмма Microsoft Office Excel</vt:lpstr>
      <vt:lpstr>Лист Microsoft Office Excel 97-2003</vt:lpstr>
      <vt:lpstr>Worksheet</vt:lpstr>
      <vt:lpstr>Слайд 1</vt:lpstr>
      <vt:lpstr>Слайд 2</vt:lpstr>
      <vt:lpstr>Слайд 3</vt:lpstr>
      <vt:lpstr>Основные характеристики  бюджета Боковского района за 2018 год</vt:lpstr>
      <vt:lpstr>Динамика доходов  бюджета Боковского района в 2016 – 2018 гг.</vt:lpstr>
      <vt:lpstr>Динамика поступлений собственных доходов  бюджета Боковского района</vt:lpstr>
      <vt:lpstr>Слайд 7</vt:lpstr>
      <vt:lpstr>Исполнение налоговых и неналоговых доходов   бюджета (млн. рублей)</vt:lpstr>
      <vt:lpstr>Динамика доходов бюджета Боковского района  в 2016-2018 годах (млн. рублей)</vt:lpstr>
      <vt:lpstr>Безвозмездные поступления в 2018 году составили 575,6 млн. рублей</vt:lpstr>
      <vt:lpstr>Динамика доходов, муниципального дорожного фонда       Боковского района</vt:lpstr>
      <vt:lpstr>Динамика расходов бюджета Боковского района за период 2016-2018 годов  (млн. рублей)</vt:lpstr>
      <vt:lpstr>Структура расходов бюджета Боковского района  в 2018 году (млн. рублей)</vt:lpstr>
      <vt:lpstr>Динамика расходов  бюджета Боковского района в 2017-2018г.г.         тыс.руб</vt:lpstr>
      <vt:lpstr>Динамика расходов консолидированного бюджета  Боковского района</vt:lpstr>
      <vt:lpstr>Динамика расходов бюджета Боковского района на реализацию муниципальных  программ</vt:lpstr>
      <vt:lpstr>Бюджетные ассигнования на реализацию муниципальных программ в бюджете Боковского района за 2016-2018 годы (млн. рублей)</vt:lpstr>
      <vt:lpstr>Слайд 18</vt:lpstr>
      <vt:lpstr>Слайд 19</vt:lpstr>
      <vt:lpstr>Слайд 20</vt:lpstr>
      <vt:lpstr>Слайд 21</vt:lpstr>
      <vt:lpstr>Структура расходов по разделу «Социальная политика»  в 2018 году (%)</vt:lpstr>
      <vt:lpstr>Расходы бюджета Боковского района  в 2018 году на социальную политику – 100,7 млн. рублей</vt:lpstr>
      <vt:lpstr>Меры социальной поддержки отдельных категорий граждан</vt:lpstr>
      <vt:lpstr>Расходы бюджета Боковского района  в 2018 году на культуру, кинематографию – 38,4 млн. рублей</vt:lpstr>
      <vt:lpstr>Дорожное хозяйство – 57,5 млн. рублей</vt:lpstr>
      <vt:lpstr>Расходы на мероприятия в сфере жилищно-коммунального хозяйства в 2018 году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Wolf</dc:creator>
  <cp:lastModifiedBy>Татьяна</cp:lastModifiedBy>
  <cp:revision>772</cp:revision>
  <dcterms:created xsi:type="dcterms:W3CDTF">2010-06-18T09:27:04Z</dcterms:created>
  <dcterms:modified xsi:type="dcterms:W3CDTF">2019-02-28T08:23:38Z</dcterms:modified>
</cp:coreProperties>
</file>