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4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5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drawings/drawing3.xml" ContentType="application/vnd.openxmlformats-officedocument.drawingml.chartshapes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ppt/drawings/drawing4.xml" ContentType="application/vnd.openxmlformats-officedocument.drawingml.chartshapes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charts/chart5.xml" ContentType="application/vnd.openxmlformats-officedocument.drawingml.chart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charts/chart6.xml" ContentType="application/vnd.openxmlformats-officedocument.drawingml.chart+xml"/>
  <Override PartName="/ppt/notesSlides/notesSlide8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  <p:sldMasterId id="2147483775" r:id="rId2"/>
    <p:sldMasterId id="2147483788" r:id="rId3"/>
    <p:sldMasterId id="2147483812" r:id="rId4"/>
    <p:sldMasterId id="2147483824" r:id="rId5"/>
    <p:sldMasterId id="2147484065" r:id="rId6"/>
    <p:sldMasterId id="2147484189" r:id="rId7"/>
  </p:sldMasterIdLst>
  <p:notesMasterIdLst>
    <p:notesMasterId r:id="rId44"/>
  </p:notesMasterIdLst>
  <p:handoutMasterIdLst>
    <p:handoutMasterId r:id="rId45"/>
  </p:handoutMasterIdLst>
  <p:sldIdLst>
    <p:sldId id="896" r:id="rId8"/>
    <p:sldId id="897" r:id="rId9"/>
    <p:sldId id="1202" r:id="rId10"/>
    <p:sldId id="1591" r:id="rId11"/>
    <p:sldId id="1592" r:id="rId12"/>
    <p:sldId id="1593" r:id="rId13"/>
    <p:sldId id="1597" r:id="rId14"/>
    <p:sldId id="1598" r:id="rId15"/>
    <p:sldId id="1170" r:id="rId16"/>
    <p:sldId id="904" r:id="rId17"/>
    <p:sldId id="1572" r:id="rId18"/>
    <p:sldId id="1368" r:id="rId19"/>
    <p:sldId id="1371" r:id="rId20"/>
    <p:sldId id="1599" r:id="rId21"/>
    <p:sldId id="1600" r:id="rId22"/>
    <p:sldId id="1500" r:id="rId23"/>
    <p:sldId id="1575" r:id="rId24"/>
    <p:sldId id="1502" r:id="rId25"/>
    <p:sldId id="1587" r:id="rId26"/>
    <p:sldId id="1601" r:id="rId27"/>
    <p:sldId id="1506" r:id="rId28"/>
    <p:sldId id="1507" r:id="rId29"/>
    <p:sldId id="1511" r:id="rId30"/>
    <p:sldId id="1588" r:id="rId31"/>
    <p:sldId id="1595" r:id="rId32"/>
    <p:sldId id="1533" r:id="rId33"/>
    <p:sldId id="1589" r:id="rId34"/>
    <p:sldId id="1538" r:id="rId35"/>
    <p:sldId id="1539" r:id="rId36"/>
    <p:sldId id="1540" r:id="rId37"/>
    <p:sldId id="1547" r:id="rId38"/>
    <p:sldId id="1552" r:id="rId39"/>
    <p:sldId id="1566" r:id="rId40"/>
    <p:sldId id="1567" r:id="rId41"/>
    <p:sldId id="1349" r:id="rId42"/>
    <p:sldId id="1156" r:id="rId43"/>
  </p:sldIdLst>
  <p:sldSz cx="9144000" cy="6858000" type="screen4x3"/>
  <p:notesSz cx="6761163" cy="99425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Скрипников" initials="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66"/>
    <a:srgbClr val="97E60A"/>
    <a:srgbClr val="CCFF33"/>
    <a:srgbClr val="7EEA9F"/>
    <a:srgbClr val="FF9933"/>
    <a:srgbClr val="90C5D8"/>
    <a:srgbClr val="8BC2DD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04" autoAdjust="0"/>
    <p:restoredTop sz="95683" autoAdjust="0"/>
  </p:normalViewPr>
  <p:slideViewPr>
    <p:cSldViewPr>
      <p:cViewPr varScale="1">
        <p:scale>
          <a:sx n="87" d="100"/>
          <a:sy n="87" d="100"/>
        </p:scale>
        <p:origin x="324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39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slide" Target="slides/slide3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theme" Target="theme/theme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viewProps" Target="viewProps.xml"/><Relationship Id="rId8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.xml"/><Relationship Id="rId2" Type="http://schemas.openxmlformats.org/officeDocument/2006/relationships/package" Target="../embeddings/Microsoft_Excel_Worksheet2.xlsx"/><Relationship Id="rId1" Type="http://schemas.openxmlformats.org/officeDocument/2006/relationships/image" Target="../media/image50.jpeg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40"/>
      <c:rotY val="203"/>
      <c:rAngAx val="0"/>
      <c:perspective val="1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4238316033007068E-3"/>
          <c:y val="0"/>
          <c:w val="0.99057616839669527"/>
          <c:h val="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noFill/>
            </a:ln>
            <a:scene3d>
              <a:camera prst="orthographicFront"/>
              <a:lightRig rig="threePt" dir="t"/>
            </a:scene3d>
            <a:sp3d>
              <a:bevelT w="6604000" h="6604000"/>
              <a:bevelB w="6604000" h="6604000"/>
            </a:sp3d>
          </c:spPr>
          <c:explosion val="12"/>
          <c:dPt>
            <c:idx val="0"/>
            <c:bubble3D val="0"/>
            <c:explosion val="7"/>
            <c:spPr>
              <a:solidFill>
                <a:srgbClr val="00B050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604000" h="6604000"/>
                <a:bevelB w="6604000" h="6604000"/>
              </a:sp3d>
            </c:spPr>
            <c:extLst>
              <c:ext xmlns:c16="http://schemas.microsoft.com/office/drawing/2014/chart" uri="{C3380CC4-5D6E-409C-BE32-E72D297353CC}">
                <c16:uniqueId val="{00000001-5AAD-4F04-B77C-58B263F8EE98}"/>
              </c:ext>
            </c:extLst>
          </c:dPt>
          <c:dPt>
            <c:idx val="1"/>
            <c:bubble3D val="0"/>
            <c:explosion val="16"/>
            <c:spPr>
              <a:solidFill>
                <a:srgbClr val="FF7C80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604000" h="6604000"/>
                <a:bevelB w="6604000" h="6604000"/>
              </a:sp3d>
            </c:spPr>
            <c:extLst>
              <c:ext xmlns:c16="http://schemas.microsoft.com/office/drawing/2014/chart" uri="{C3380CC4-5D6E-409C-BE32-E72D297353CC}">
                <c16:uniqueId val="{00000003-5AAD-4F04-B77C-58B263F8EE98}"/>
              </c:ext>
            </c:extLst>
          </c:dPt>
          <c:dPt>
            <c:idx val="2"/>
            <c:bubble3D val="0"/>
            <c:explosion val="10"/>
            <c:spPr>
              <a:solidFill>
                <a:srgbClr val="943C87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604000" h="6604000"/>
                <a:bevelB w="6604000" h="6604000"/>
              </a:sp3d>
            </c:spPr>
            <c:extLst>
              <c:ext xmlns:c16="http://schemas.microsoft.com/office/drawing/2014/chart" uri="{C3380CC4-5D6E-409C-BE32-E72D297353CC}">
                <c16:uniqueId val="{00000005-5AAD-4F04-B77C-58B263F8EE98}"/>
              </c:ext>
            </c:extLst>
          </c:dPt>
          <c:dPt>
            <c:idx val="3"/>
            <c:bubble3D val="0"/>
            <c:spPr>
              <a:solidFill>
                <a:srgbClr val="00B0F0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604000" h="6604000"/>
                <a:bevelB w="6604000" h="6604000"/>
              </a:sp3d>
            </c:spPr>
            <c:extLst>
              <c:ext xmlns:c16="http://schemas.microsoft.com/office/drawing/2014/chart" uri="{C3380CC4-5D6E-409C-BE32-E72D297353CC}">
                <c16:uniqueId val="{00000007-5AAD-4F04-B77C-58B263F8EE98}"/>
              </c:ext>
            </c:extLst>
          </c:dPt>
          <c:dPt>
            <c:idx val="4"/>
            <c:bubble3D val="0"/>
            <c:explosion val="9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604000" h="6604000"/>
                <a:bevelB w="6604000" h="6604000"/>
              </a:sp3d>
            </c:spPr>
            <c:extLst>
              <c:ext xmlns:c16="http://schemas.microsoft.com/office/drawing/2014/chart" uri="{C3380CC4-5D6E-409C-BE32-E72D297353CC}">
                <c16:uniqueId val="{00000009-5AAD-4F04-B77C-58B263F8EE98}"/>
              </c:ext>
            </c:extLst>
          </c:dPt>
          <c:dLbls>
            <c:delete val="1"/>
          </c:dLbls>
          <c:cat>
            <c:strRef>
              <c:f>Лист1!$A$2:$A$6</c:f>
              <c:strCache>
                <c:ptCount val="5"/>
                <c:pt idx="0">
                  <c:v>Налог на доходы  физических лиц</c:v>
                </c:pt>
                <c:pt idx="1">
                  <c:v>Акцизы по подакцизным товарам</c:v>
                </c:pt>
                <c:pt idx="2">
                  <c:v>Налоги на совокупный доход</c:v>
                </c:pt>
                <c:pt idx="3">
                  <c:v>Неналоговые доходы</c:v>
                </c:pt>
                <c:pt idx="4">
                  <c:v>Остальные налоговые доходы </c:v>
                </c:pt>
              </c:strCache>
            </c:strRef>
          </c:cat>
          <c:val>
            <c:numRef>
              <c:f>Лист1!$B$2:$B$6</c:f>
              <c:numCache>
                <c:formatCode>0.0</c:formatCode>
                <c:ptCount val="5"/>
                <c:pt idx="0">
                  <c:v>44.291164924352692</c:v>
                </c:pt>
                <c:pt idx="1">
                  <c:v>21.354649111199329</c:v>
                </c:pt>
                <c:pt idx="2">
                  <c:v>12.409943687236263</c:v>
                </c:pt>
                <c:pt idx="3">
                  <c:v>20.059767985532179</c:v>
                </c:pt>
                <c:pt idx="4">
                  <c:v>1.8844742916795318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AAD-4F04-B77C-58B263F8EE98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  <c:spPr>
        <a:noFill/>
        <a:ln w="25379">
          <a:noFill/>
        </a:ln>
      </c:spPr>
    </c:plotArea>
    <c:plotVisOnly val="1"/>
    <c:dispBlanksAs val="zero"/>
    <c:showDLblsOverMax val="0"/>
  </c:chart>
  <c:spPr>
    <a:solidFill>
      <a:schemeClr val="tx2">
        <a:lumMod val="60000"/>
        <a:lumOff val="40000"/>
        <a:alpha val="0"/>
      </a:schemeClr>
    </a:solidFill>
  </c:spPr>
  <c:txPr>
    <a:bodyPr/>
    <a:lstStyle/>
    <a:p>
      <a:pPr>
        <a:defRPr sz="1614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title>
      <c:overlay val="0"/>
    </c:title>
    <c:autoTitleDeleted val="0"/>
    <c:view3D>
      <c:rotX val="20"/>
      <c:hPercent val="50"/>
      <c:rotY val="21"/>
      <c:depthPercent val="4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7524497278080406"/>
          <c:y val="7.7273383674401064E-2"/>
          <c:w val="0.7222544717253635"/>
          <c:h val="0.7969508405964536"/>
        </c:manualLayout>
      </c:layout>
      <c:bar3DChart>
        <c:barDir val="col"/>
        <c:grouping val="clustered"/>
        <c:varyColors val="0"/>
        <c:ser>
          <c:idx val="1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rgbClr val="0070C0"/>
            </a:solidFill>
          </c:spPr>
          <c:invertIfNegative val="0"/>
          <c:dLbls>
            <c:dLbl>
              <c:idx val="0"/>
              <c:layout>
                <c:manualLayout>
                  <c:x val="2.5084549443555836E-2"/>
                  <c:y val="-3.939771318778075E-2"/>
                </c:manualLayout>
              </c:layout>
              <c:tx>
                <c:rich>
                  <a:bodyPr/>
                  <a:lstStyle/>
                  <a:p>
                    <a:pPr>
                      <a:defRPr b="1"/>
                    </a:pPr>
                    <a:r>
                      <a:rPr lang="en-US" b="1" dirty="0" smtClean="0"/>
                      <a:t>299789,90</a:t>
                    </a:r>
                    <a:endParaRPr lang="en-US" b="1" dirty="0"/>
                  </a:p>
                </c:rich>
              </c:tx>
              <c:spPr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608465608465606"/>
                      <c:h val="6.023668639053253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12ED-4430-A4AD-4D38847B25CB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2ED-4430-A4AD-4D38847B25CB}"/>
                </c:ext>
              </c:extLst>
            </c:dLbl>
            <c:dLbl>
              <c:idx val="2"/>
              <c:layout>
                <c:manualLayout>
                  <c:x val="2.7798806697354989E-2"/>
                  <c:y val="-2.7680841022869895E-2"/>
                </c:manualLayout>
              </c:layout>
              <c:tx>
                <c:rich>
                  <a:bodyPr/>
                  <a:lstStyle/>
                  <a:p>
                    <a:pPr>
                      <a:defRPr b="1"/>
                    </a:pPr>
                    <a:r>
                      <a:rPr lang="en-US" b="1" dirty="0" smtClean="0"/>
                      <a:t>312909,50</a:t>
                    </a:r>
                    <a:endParaRPr lang="en-US" b="1" dirty="0"/>
                  </a:p>
                </c:rich>
              </c:tx>
              <c:spPr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8798941798941796"/>
                      <c:h val="7.917159763313609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12ED-4430-A4AD-4D38847B25CB}"/>
                </c:ext>
              </c:extLst>
            </c:dLbl>
            <c:dLbl>
              <c:idx val="3"/>
              <c:layout>
                <c:manualLayout>
                  <c:x val="6.4766414842797031E-3"/>
                  <c:y val="-1.8214274068449571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2ED-4430-A4AD-4D38847B25CB}"/>
                </c:ext>
              </c:extLst>
            </c:dLbl>
            <c:dLbl>
              <c:idx val="4"/>
              <c:layout>
                <c:manualLayout>
                  <c:x val="3.3421779719180092E-3"/>
                  <c:y val="-0.28862977147861024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2ED-4430-A4AD-4D38847B25CB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Sheet1!$E$1:$H$1</c:f>
              <c:strCache>
                <c:ptCount val="3"/>
                <c:pt idx="0">
                  <c:v>2020 (план)</c:v>
                </c:pt>
                <c:pt idx="1">
                  <c:v>2021 (план)</c:v>
                </c:pt>
                <c:pt idx="2">
                  <c:v>2022 (план)</c:v>
                </c:pt>
              </c:strCache>
            </c:strRef>
          </c:cat>
          <c:val>
            <c:numRef>
              <c:f>Sheet1!$E$2:$H$2</c:f>
              <c:numCache>
                <c:formatCode>#,##0.0</c:formatCode>
                <c:ptCount val="3"/>
                <c:pt idx="0">
                  <c:v>299789.90000000002</c:v>
                </c:pt>
                <c:pt idx="1">
                  <c:v>299457.3</c:v>
                </c:pt>
                <c:pt idx="2">
                  <c:v>312909.5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12ED-4430-A4AD-4D38847B25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gapDepth val="218"/>
        <c:shape val="box"/>
        <c:axId val="158967808"/>
        <c:axId val="138527296"/>
        <c:axId val="0"/>
      </c:bar3DChart>
      <c:catAx>
        <c:axId val="1589678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txPr>
          <a:bodyPr rot="0" vert="horz"/>
          <a:lstStyle/>
          <a:p>
            <a:pPr>
              <a:defRPr/>
            </a:pPr>
            <a:endParaRPr lang="ru-RU"/>
          </a:p>
        </c:txPr>
        <c:crossAx val="138527296"/>
        <c:crosses val="autoZero"/>
        <c:auto val="0"/>
        <c:lblAlgn val="ctr"/>
        <c:lblOffset val="100"/>
        <c:tickLblSkip val="1"/>
        <c:tickMarkSkip val="1"/>
        <c:noMultiLvlLbl val="0"/>
      </c:catAx>
      <c:valAx>
        <c:axId val="138527296"/>
        <c:scaling>
          <c:orientation val="minMax"/>
          <c:max val="850000"/>
          <c:min val="0"/>
        </c:scaling>
        <c:delete val="0"/>
        <c:axPos val="l"/>
        <c:majorGridlines/>
        <c:numFmt formatCode="General" sourceLinked="0"/>
        <c:majorTickMark val="out"/>
        <c:minorTickMark val="none"/>
        <c:tickLblPos val="nextTo"/>
        <c:txPr>
          <a:bodyPr rot="0" vert="horz"/>
          <a:lstStyle/>
          <a:p>
            <a:pPr>
              <a:defRPr sz="1600" b="1"/>
            </a:pPr>
            <a:endParaRPr lang="ru-RU"/>
          </a:p>
        </c:txPr>
        <c:crossAx val="158967808"/>
        <c:crosses val="autoZero"/>
        <c:crossBetween val="between"/>
        <c:majorUnit val="200000"/>
      </c:valAx>
      <c:spPr>
        <a:noFill/>
        <a:ln w="25394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20"/>
      <c:rotY val="90"/>
      <c:depthPercent val="100"/>
      <c:rAngAx val="1"/>
    </c:view3D>
    <c:floor>
      <c:thickness val="0"/>
    </c:floor>
    <c:sideWall>
      <c:thickness val="0"/>
      <c:spPr>
        <a:blipFill>
          <a:blip xmlns:r="http://schemas.openxmlformats.org/officeDocument/2006/relationships" r:embed="rId1"/>
          <a:stretch>
            <a:fillRect/>
          </a:stretch>
        </a:blipFill>
      </c:spPr>
    </c:sideWall>
    <c:backWall>
      <c:thickness val="0"/>
      <c:spPr>
        <a:blipFill>
          <a:blip xmlns:r="http://schemas.openxmlformats.org/officeDocument/2006/relationships" r:embed="rId1"/>
          <a:stretch>
            <a:fillRect/>
          </a:stretch>
        </a:blipFill>
      </c:spPr>
      <c:pictureOptions>
        <c:pictureFormat val="stretch"/>
      </c:pictureOptions>
    </c:backWall>
    <c:plotArea>
      <c:layout>
        <c:manualLayout>
          <c:layoutTarget val="inner"/>
          <c:xMode val="edge"/>
          <c:yMode val="edge"/>
          <c:x val="5.6244531933508882E-4"/>
          <c:y val="2.5114971895758797E-2"/>
          <c:w val="0.55227515310586173"/>
          <c:h val="0.6652236909340334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6</c:v>
                </c:pt>
              </c:strCache>
            </c:strRef>
          </c:tx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91461.9</c:v>
                </c:pt>
                <c:pt idx="1">
                  <c:v>52599.8</c:v>
                </c:pt>
                <c:pt idx="2">
                  <c:v>52844.7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C0C-4B94-96DD-BA32ACC2939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5</c:v>
                </c:pt>
              </c:strCache>
            </c:strRef>
          </c:tx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Лист1!$C$2:$C$4</c:f>
              <c:numCache>
                <c:formatCode>#,##0.0</c:formatCode>
                <c:ptCount val="3"/>
                <c:pt idx="0">
                  <c:v>163834.79999999999</c:v>
                </c:pt>
                <c:pt idx="1">
                  <c:v>139980.5</c:v>
                </c:pt>
                <c:pt idx="2">
                  <c:v>144478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C0C-4B94-96DD-BA32ACC29396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4</c:v>
                </c:pt>
              </c:strCache>
            </c:strRef>
          </c:tx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Лист1!$D$2:$D$4</c:f>
              <c:numCache>
                <c:formatCode>#,##0.0</c:formatCode>
                <c:ptCount val="3"/>
                <c:pt idx="0">
                  <c:v>28130.400000000001</c:v>
                </c:pt>
                <c:pt idx="1">
                  <c:v>32401.7</c:v>
                </c:pt>
                <c:pt idx="2">
                  <c:v>27846.5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C0C-4B94-96DD-BA32ACC29396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3</c:v>
                </c:pt>
              </c:strCache>
            </c:strRef>
          </c:tx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Лист1!$E$2:$E$4</c:f>
              <c:numCache>
                <c:formatCode>#,##0.0</c:formatCode>
                <c:ptCount val="3"/>
                <c:pt idx="0">
                  <c:v>13.5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C0C-4B94-96DD-BA32ACC29396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</c:v>
                </c:pt>
              </c:strCache>
            </c:strRef>
          </c:tx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Лист1!$F$2:$F$4</c:f>
              <c:numCache>
                <c:formatCode>#,##0.0</c:formatCode>
                <c:ptCount val="3"/>
                <c:pt idx="0">
                  <c:v>4966.5</c:v>
                </c:pt>
                <c:pt idx="1">
                  <c:v>5008</c:v>
                </c:pt>
                <c:pt idx="2">
                  <c:v>5202.5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C0C-4B94-96DD-BA32ACC29396}"/>
            </c:ext>
          </c:extLst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1</c:v>
                </c:pt>
              </c:strCache>
            </c:strRef>
          </c:tx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Лист1!$G$2:$G$4</c:f>
              <c:numCache>
                <c:formatCode>#,##0.0</c:formatCode>
                <c:ptCount val="3"/>
                <c:pt idx="0">
                  <c:v>7955.1</c:v>
                </c:pt>
                <c:pt idx="1">
                  <c:v>7172.1</c:v>
                </c:pt>
                <c:pt idx="2">
                  <c:v>6791.4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C0C-4B94-96DD-BA32ACC293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49256192"/>
        <c:axId val="138530752"/>
        <c:axId val="0"/>
      </c:bar3DChart>
      <c:catAx>
        <c:axId val="14925619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38530752"/>
        <c:crossesAt val="0"/>
        <c:auto val="1"/>
        <c:lblAlgn val="ctr"/>
        <c:lblOffset val="100"/>
        <c:noMultiLvlLbl val="0"/>
      </c:catAx>
      <c:valAx>
        <c:axId val="138530752"/>
        <c:scaling>
          <c:orientation val="minMax"/>
        </c:scaling>
        <c:delete val="1"/>
        <c:axPos val="l"/>
        <c:majorGridlines/>
        <c:numFmt formatCode="#,##0.0" sourceLinked="1"/>
        <c:majorTickMark val="out"/>
        <c:minorTickMark val="none"/>
        <c:tickLblPos val="nextTo"/>
        <c:crossAx val="149256192"/>
        <c:crosses val="autoZero"/>
        <c:crossBetween val="between"/>
      </c:valAx>
      <c:spPr>
        <a:noFill/>
        <a:ln w="25390">
          <a:noFill/>
        </a:ln>
      </c:spPr>
    </c:plotArea>
    <c:plotVisOnly val="1"/>
    <c:dispBlanksAs val="gap"/>
    <c:showDLblsOverMax val="0"/>
  </c:chart>
  <c:spPr>
    <a:scene3d>
      <a:camera prst="orthographicFront"/>
      <a:lightRig rig="threePt" dir="t"/>
    </a:scene3d>
    <a:sp3d>
      <a:bevelT w="50800"/>
    </a:sp3d>
  </c:spPr>
  <c:txPr>
    <a:bodyPr/>
    <a:lstStyle/>
    <a:p>
      <a:pPr>
        <a:defRPr sz="1799"/>
      </a:pPr>
      <a:endParaRPr lang="ru-RU"/>
    </a:p>
  </c:txPr>
  <c:externalData r:id="rId2">
    <c:autoUpdate val="0"/>
  </c:externalData>
  <c:userShapes r:id="rId3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1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507161489783103"/>
          <c:y val="4.7276366718751593E-2"/>
          <c:w val="0.67702949132892132"/>
          <c:h val="0.8620535759878263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08 01 «Культура»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46582.6</c:v>
                </c:pt>
                <c:pt idx="1">
                  <c:v>33262.800000000003</c:v>
                </c:pt>
                <c:pt idx="2">
                  <c:v>33269.300000000003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823-47C7-B772-F1052189E1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one"/>
        <c:axId val="153198592"/>
        <c:axId val="33599424"/>
        <c:axId val="0"/>
      </c:bar3DChart>
      <c:catAx>
        <c:axId val="153198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33599424"/>
        <c:crosses val="autoZero"/>
        <c:auto val="1"/>
        <c:lblAlgn val="ctr"/>
        <c:lblOffset val="100"/>
        <c:noMultiLvlLbl val="0"/>
      </c:catAx>
      <c:valAx>
        <c:axId val="33599424"/>
        <c:scaling>
          <c:orientation val="minMax"/>
          <c:max val="1500"/>
          <c:min val="1000"/>
        </c:scaling>
        <c:delete val="0"/>
        <c:axPos val="l"/>
        <c:majorGridlines/>
        <c:numFmt formatCode="#,##0.0" sourceLinked="1"/>
        <c:majorTickMark val="none"/>
        <c:minorTickMark val="none"/>
        <c:tickLblPos val="nextTo"/>
        <c:crossAx val="153198592"/>
        <c:crosses val="autoZero"/>
        <c:crossBetween val="between"/>
        <c:majorUnit val="2000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3684939031711968"/>
          <c:y val="9.5225728887267519E-2"/>
          <c:w val="0.69917592715534194"/>
          <c:h val="0.80273355145720349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Физическая культура и спорт</c:v>
                </c:pt>
              </c:strCache>
            </c:strRef>
          </c:tx>
          <c:spPr>
            <a:gradFill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lin ang="16200000" scaled="0"/>
            </a:gradFill>
          </c:spPr>
          <c:invertIfNegative val="0"/>
          <c:dLbls>
            <c:delete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190</c:v>
                </c:pt>
                <c:pt idx="1">
                  <c:v>390</c:v>
                </c:pt>
                <c:pt idx="2">
                  <c:v>390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5F7-48CC-A22A-0DFB1296426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Здравоохранение</c:v>
                </c:pt>
              </c:strCache>
            </c:strRef>
          </c:tx>
          <c:spPr>
            <a:gradFill flip="none" rotWithShape="1"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18900000" scaled="1"/>
              <a:tileRect/>
            </a:gradFill>
          </c:spPr>
          <c:invertIfNegative val="0"/>
          <c:dLbls>
            <c:delete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Лист1!$C$2:$C$4</c:f>
              <c:numCache>
                <c:formatCode>#,##0.0</c:formatCode>
                <c:ptCount val="3"/>
                <c:pt idx="0">
                  <c:v>34801.5</c:v>
                </c:pt>
                <c:pt idx="1">
                  <c:v>16019.2</c:v>
                </c:pt>
                <c:pt idx="2">
                  <c:v>13554.8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5F7-48CC-A22A-0DFB12964267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Культура</c:v>
                </c:pt>
              </c:strCache>
            </c:strRef>
          </c:tx>
          <c:spPr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c:spPr>
          <c:invertIfNegative val="0"/>
          <c:dLbls>
            <c:delete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Лист1!$D$2:$D$4</c:f>
              <c:numCache>
                <c:formatCode>#,##0.0</c:formatCode>
                <c:ptCount val="3"/>
                <c:pt idx="0">
                  <c:v>46614.7</c:v>
                </c:pt>
                <c:pt idx="1">
                  <c:v>27819.9</c:v>
                </c:pt>
                <c:pt idx="2">
                  <c:v>17324.2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5F7-48CC-A22A-0DFB12964267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Социальная политика</c:v>
                </c:pt>
              </c:strCache>
            </c:strRef>
          </c:tx>
          <c:spPr>
            <a:gradFill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0"/>
            </a:gradFill>
          </c:spPr>
          <c:invertIfNegative val="0"/>
          <c:dLbls>
            <c:delete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Лист1!$E$2:$E$4</c:f>
              <c:numCache>
                <c:formatCode>#,##0.0</c:formatCode>
                <c:ptCount val="3"/>
                <c:pt idx="0">
                  <c:v>99254.1</c:v>
                </c:pt>
                <c:pt idx="1">
                  <c:v>110827.7</c:v>
                </c:pt>
                <c:pt idx="2">
                  <c:v>117292.4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5F7-48CC-A22A-0DFB12964267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Образование</c:v>
                </c:pt>
              </c:strCache>
            </c:strRef>
          </c:tx>
          <c:spPr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2700000" scaled="0"/>
            </a:gradFill>
          </c:spPr>
          <c:invertIfNegative val="0"/>
          <c:dLbls>
            <c:delete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Лист1!$F$2:$F$4</c:f>
              <c:numCache>
                <c:formatCode>#,##0.0</c:formatCode>
                <c:ptCount val="3"/>
                <c:pt idx="0">
                  <c:v>306485.90000000002</c:v>
                </c:pt>
                <c:pt idx="1">
                  <c:v>238658.7</c:v>
                </c:pt>
                <c:pt idx="2">
                  <c:v>234078.6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5F7-48CC-A22A-0DFB1296426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4"/>
        <c:gapDepth val="190"/>
        <c:shape val="cylinder"/>
        <c:axId val="167583744"/>
        <c:axId val="33602304"/>
        <c:axId val="0"/>
      </c:bar3DChart>
      <c:catAx>
        <c:axId val="1675837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999" b="1">
                <a:solidFill>
                  <a:srgbClr val="FF0000"/>
                </a:solidFill>
              </a:defRPr>
            </a:pPr>
            <a:endParaRPr lang="ru-RU"/>
          </a:p>
        </c:txPr>
        <c:crossAx val="33602304"/>
        <c:crosses val="autoZero"/>
        <c:auto val="1"/>
        <c:lblAlgn val="ctr"/>
        <c:lblOffset val="100"/>
        <c:noMultiLvlLbl val="0"/>
      </c:catAx>
      <c:valAx>
        <c:axId val="33602304"/>
        <c:scaling>
          <c:orientation val="minMax"/>
        </c:scaling>
        <c:delete val="1"/>
        <c:axPos val="l"/>
        <c:numFmt formatCode="#,##0.0" sourceLinked="1"/>
        <c:majorTickMark val="out"/>
        <c:minorTickMark val="none"/>
        <c:tickLblPos val="nextTo"/>
        <c:crossAx val="167583744"/>
        <c:crosses val="autoZero"/>
        <c:crossBetween val="between"/>
      </c:valAx>
      <c:spPr>
        <a:noFill/>
        <a:ln w="25387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1199" b="1" i="1">
                <a:solidFill>
                  <a:schemeClr val="accent1">
                    <a:lumMod val="50000"/>
                  </a:schemeClr>
                </a:solidFill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199" b="1" i="1">
                <a:solidFill>
                  <a:schemeClr val="accent1">
                    <a:lumMod val="50000"/>
                  </a:schemeClr>
                </a:solidFill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199" b="1" i="1">
                <a:solidFill>
                  <a:schemeClr val="accent1">
                    <a:lumMod val="50000"/>
                  </a:schemeClr>
                </a:solidFill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199" b="1" i="1">
                <a:solidFill>
                  <a:schemeClr val="accent1">
                    <a:lumMod val="50000"/>
                  </a:schemeClr>
                </a:solidFill>
              </a:defRPr>
            </a:pPr>
            <a:endParaRPr lang="ru-RU"/>
          </a:p>
        </c:txPr>
      </c:legendEntry>
      <c:legendEntry>
        <c:idx val="4"/>
        <c:txPr>
          <a:bodyPr/>
          <a:lstStyle/>
          <a:p>
            <a:pPr>
              <a:defRPr sz="1199" b="1" i="1">
                <a:solidFill>
                  <a:schemeClr val="accent1">
                    <a:lumMod val="50000"/>
                  </a:schemeClr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81096653673757979"/>
          <c:y val="0.10762092238470193"/>
          <c:w val="0.18240311412365706"/>
          <c:h val="0.79952305961754788"/>
        </c:manualLayout>
      </c:layout>
      <c:overlay val="0"/>
      <c:txPr>
        <a:bodyPr/>
        <a:lstStyle/>
        <a:p>
          <a:pPr>
            <a:defRPr sz="1199" b="1" i="1">
              <a:solidFill>
                <a:schemeClr val="accent1">
                  <a:lumMod val="50000"/>
                </a:schemeClr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799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3684939031711951"/>
          <c:y val="9.522572888726738E-2"/>
          <c:w val="0.69917592715534194"/>
          <c:h val="0.80273355145720349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Другие вопросы в области социальной политики</c:v>
                </c:pt>
              </c:strCache>
            </c:strRef>
          </c:tx>
          <c:spPr>
            <a:gradFill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lin ang="16200000" scaled="0"/>
            </a:gradFill>
          </c:spPr>
          <c:invertIfNegative val="0"/>
          <c:dLbls>
            <c:delete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7662</c:v>
                </c:pt>
                <c:pt idx="1">
                  <c:v>7802.8</c:v>
                </c:pt>
                <c:pt idx="2">
                  <c:v>8086.1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3F-4040-AEFA-1FD8DDF9268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Охрана семьи и детства</c:v>
                </c:pt>
              </c:strCache>
            </c:strRef>
          </c:tx>
          <c:spPr>
            <a:gradFill flip="none" rotWithShape="1"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18900000" scaled="1"/>
              <a:tileRect/>
            </a:gradFill>
          </c:spPr>
          <c:invertIfNegative val="0"/>
          <c:dLbls>
            <c:delete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Лист1!$C$2:$C$4</c:f>
              <c:numCache>
                <c:formatCode>#,##0.0</c:formatCode>
                <c:ptCount val="3"/>
                <c:pt idx="0">
                  <c:v>55350.2</c:v>
                </c:pt>
                <c:pt idx="1">
                  <c:v>59402.1</c:v>
                </c:pt>
                <c:pt idx="2">
                  <c:v>47850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03F-4040-AEFA-1FD8DDF9268B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Социальное обеспечение населения</c:v>
                </c:pt>
              </c:strCache>
            </c:strRef>
          </c:tx>
          <c:spPr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c:spPr>
          <c:invertIfNegative val="0"/>
          <c:dLbls>
            <c:delete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Лист1!$D$2:$D$4</c:f>
              <c:numCache>
                <c:formatCode>#,##0.0</c:formatCode>
                <c:ptCount val="3"/>
                <c:pt idx="0">
                  <c:v>46844.3</c:v>
                </c:pt>
                <c:pt idx="1">
                  <c:v>48234</c:v>
                </c:pt>
                <c:pt idx="2">
                  <c:v>42776.5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03F-4040-AEFA-1FD8DDF9268B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Пенсионное обеспечение</c:v>
                </c:pt>
              </c:strCache>
            </c:strRef>
          </c:tx>
          <c:spPr>
            <a:gradFill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0"/>
            </a:gradFill>
          </c:spPr>
          <c:invertIfNegative val="0"/>
          <c:dLbls>
            <c:delete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Лист1!$E$2:$E$4</c:f>
              <c:numCache>
                <c:formatCode>#,##0.0</c:formatCode>
                <c:ptCount val="3"/>
                <c:pt idx="0">
                  <c:v>1967</c:v>
                </c:pt>
                <c:pt idx="1">
                  <c:v>1967</c:v>
                </c:pt>
                <c:pt idx="2">
                  <c:v>1967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03F-4040-AEFA-1FD8DDF9268B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Лист1!$F$2:$F$4</c:f>
              <c:numCache>
                <c:formatCode>General</c:formatCode>
                <c:ptCount val="3"/>
              </c:numCache>
            </c:numRef>
          </c:val>
          <c:extLst>
            <c:ext xmlns:c16="http://schemas.microsoft.com/office/drawing/2014/chart" uri="{C3380CC4-5D6E-409C-BE32-E72D297353CC}">
              <c16:uniqueId val="{00000004-903F-4040-AEFA-1FD8DDF9268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4"/>
        <c:gapDepth val="190"/>
        <c:shape val="cylinder"/>
        <c:axId val="167595008"/>
        <c:axId val="136581632"/>
        <c:axId val="0"/>
      </c:bar3DChart>
      <c:catAx>
        <c:axId val="1675950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999" b="1">
                <a:solidFill>
                  <a:srgbClr val="FF0000"/>
                </a:solidFill>
              </a:defRPr>
            </a:pPr>
            <a:endParaRPr lang="ru-RU"/>
          </a:p>
        </c:txPr>
        <c:crossAx val="136581632"/>
        <c:crosses val="autoZero"/>
        <c:auto val="1"/>
        <c:lblAlgn val="ctr"/>
        <c:lblOffset val="100"/>
        <c:noMultiLvlLbl val="0"/>
      </c:catAx>
      <c:valAx>
        <c:axId val="136581632"/>
        <c:scaling>
          <c:orientation val="minMax"/>
          <c:max val="55000"/>
          <c:min val="0"/>
        </c:scaling>
        <c:delete val="1"/>
        <c:axPos val="l"/>
        <c:numFmt formatCode="#,##0.0" sourceLinked="1"/>
        <c:majorTickMark val="out"/>
        <c:minorTickMark val="none"/>
        <c:tickLblPos val="nextTo"/>
        <c:crossAx val="167595008"/>
        <c:crosses val="autoZero"/>
        <c:crossBetween val="between"/>
        <c:majorUnit val="5000"/>
        <c:minorUnit val="5000"/>
      </c:valAx>
      <c:spPr>
        <a:noFill/>
        <a:ln w="25387">
          <a:noFill/>
        </a:ln>
      </c:spPr>
    </c:plotArea>
    <c:legend>
      <c:legendPos val="r"/>
      <c:legendEntry>
        <c:idx val="0"/>
        <c:delete val="1"/>
      </c:legendEntry>
      <c:legendEntry>
        <c:idx val="1"/>
        <c:txPr>
          <a:bodyPr/>
          <a:lstStyle/>
          <a:p>
            <a:pPr>
              <a:defRPr sz="1199" b="1" i="1">
                <a:solidFill>
                  <a:schemeClr val="accent1">
                    <a:lumMod val="50000"/>
                  </a:schemeClr>
                </a:solidFill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199" b="1" i="1">
                <a:solidFill>
                  <a:schemeClr val="accent1">
                    <a:lumMod val="50000"/>
                  </a:schemeClr>
                </a:solidFill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199" b="1" i="1">
                <a:solidFill>
                  <a:schemeClr val="accent1">
                    <a:lumMod val="50000"/>
                  </a:schemeClr>
                </a:solidFill>
              </a:defRPr>
            </a:pPr>
            <a:endParaRPr lang="ru-RU"/>
          </a:p>
        </c:txPr>
      </c:legendEntry>
      <c:legendEntry>
        <c:idx val="4"/>
        <c:delete val="1"/>
      </c:legendEntry>
      <c:layout>
        <c:manualLayout>
          <c:xMode val="edge"/>
          <c:yMode val="edge"/>
          <c:x val="0.76587957817400099"/>
          <c:y val="0.12192107236595429"/>
          <c:w val="0.22748996832652379"/>
          <c:h val="0.60772534683164603"/>
        </c:manualLayout>
      </c:layout>
      <c:overlay val="0"/>
      <c:txPr>
        <a:bodyPr/>
        <a:lstStyle/>
        <a:p>
          <a:pPr>
            <a:defRPr sz="1199" b="1" i="1">
              <a:solidFill>
                <a:schemeClr val="accent1">
                  <a:lumMod val="50000"/>
                </a:schemeClr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799"/>
      </a:pPr>
      <a:endParaRPr lang="ru-RU"/>
    </a:p>
  </c:txPr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jpeg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jpeg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D9F30EA-5AAD-4B4D-9B37-1898C8B1B1C4}" type="doc">
      <dgm:prSet loTypeId="urn:microsoft.com/office/officeart/2005/8/layout/hList7#1" loCatId="list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BFE45829-723F-4E4D-9831-F195998B70F6}">
      <dgm:prSet phldrT="[Текст]" custT="1"/>
      <dgm:spPr/>
      <dgm:t>
        <a:bodyPr/>
        <a:lstStyle/>
        <a:p>
          <a:r>
            <a:rPr lang="ru-RU" sz="1200" dirty="0" smtClean="0">
              <a:latin typeface="Arial Black" pitchFamily="34" charset="0"/>
            </a:rPr>
            <a:t>Рост собственных  доходов</a:t>
          </a:r>
          <a:endParaRPr lang="ru-RU" sz="1200" dirty="0">
            <a:latin typeface="Arial Black" pitchFamily="34" charset="0"/>
            <a:cs typeface="Times New Roman" pitchFamily="18" charset="0"/>
          </a:endParaRPr>
        </a:p>
      </dgm:t>
    </dgm:pt>
    <dgm:pt modelId="{9D4F7DBD-8157-41A0-8C10-0BA42EC495F2}" type="parTrans" cxnId="{BB97E43A-CB32-4C28-9BF3-3026B999259A}">
      <dgm:prSet/>
      <dgm:spPr/>
      <dgm:t>
        <a:bodyPr/>
        <a:lstStyle/>
        <a:p>
          <a:endParaRPr lang="ru-RU"/>
        </a:p>
      </dgm:t>
    </dgm:pt>
    <dgm:pt modelId="{914D76AC-028B-4257-BED1-2C2263772DDA}" type="sibTrans" cxnId="{BB97E43A-CB32-4C28-9BF3-3026B999259A}">
      <dgm:prSet/>
      <dgm:spPr/>
      <dgm:t>
        <a:bodyPr/>
        <a:lstStyle/>
        <a:p>
          <a:endParaRPr lang="ru-RU"/>
        </a:p>
      </dgm:t>
    </dgm:pt>
    <dgm:pt modelId="{F0351681-504B-468A-A43A-35239C443A97}">
      <dgm:prSet phldrT="[Текст]" custT="1"/>
      <dgm:spPr/>
      <dgm:t>
        <a:bodyPr/>
        <a:lstStyle/>
        <a:p>
          <a:r>
            <a:rPr lang="ru-RU" sz="1200" dirty="0" smtClean="0">
              <a:latin typeface="Arial Black" pitchFamily="34" charset="0"/>
            </a:rPr>
            <a:t>Стимулирование инвестиционной активности</a:t>
          </a:r>
          <a:endParaRPr lang="ru-RU" sz="1200" dirty="0">
            <a:latin typeface="Arial Black" pitchFamily="34" charset="0"/>
          </a:endParaRPr>
        </a:p>
      </dgm:t>
    </dgm:pt>
    <dgm:pt modelId="{D9E01241-ED2F-43BF-AD0C-3C1C61B771E5}" type="parTrans" cxnId="{8DBB9301-FA28-492D-82F7-7248566C3DAE}">
      <dgm:prSet/>
      <dgm:spPr/>
      <dgm:t>
        <a:bodyPr/>
        <a:lstStyle/>
        <a:p>
          <a:endParaRPr lang="ru-RU"/>
        </a:p>
      </dgm:t>
    </dgm:pt>
    <dgm:pt modelId="{E1C31608-5158-4EC9-9C62-26BAAF099A48}" type="sibTrans" cxnId="{8DBB9301-FA28-492D-82F7-7248566C3DAE}">
      <dgm:prSet/>
      <dgm:spPr/>
      <dgm:t>
        <a:bodyPr/>
        <a:lstStyle/>
        <a:p>
          <a:endParaRPr lang="ru-RU"/>
        </a:p>
      </dgm:t>
    </dgm:pt>
    <dgm:pt modelId="{971F98B7-9F0E-4CBF-9E52-F758B7AF539C}">
      <dgm:prSet phldrT="[Текст]" custT="1"/>
      <dgm:spPr/>
      <dgm:t>
        <a:bodyPr/>
        <a:lstStyle/>
        <a:p>
          <a:r>
            <a:rPr lang="ru-RU" sz="1200" dirty="0" smtClean="0">
              <a:latin typeface="Arial Black" pitchFamily="34" charset="0"/>
            </a:rPr>
            <a:t>Инвестирование в человеческий капитал</a:t>
          </a:r>
          <a:endParaRPr lang="ru-RU" sz="1200" dirty="0">
            <a:latin typeface="Arial Black" pitchFamily="34" charset="0"/>
          </a:endParaRPr>
        </a:p>
      </dgm:t>
    </dgm:pt>
    <dgm:pt modelId="{03C9B6BD-1F14-43AB-8931-58CC8047476B}" type="parTrans" cxnId="{5E1C4784-6B0A-470C-AA72-37735BD917F0}">
      <dgm:prSet/>
      <dgm:spPr/>
      <dgm:t>
        <a:bodyPr/>
        <a:lstStyle/>
        <a:p>
          <a:endParaRPr lang="ru-RU"/>
        </a:p>
      </dgm:t>
    </dgm:pt>
    <dgm:pt modelId="{39C6AF87-AFF4-4988-9CE4-58C3DFCADBFC}" type="sibTrans" cxnId="{5E1C4784-6B0A-470C-AA72-37735BD917F0}">
      <dgm:prSet/>
      <dgm:spPr/>
      <dgm:t>
        <a:bodyPr/>
        <a:lstStyle/>
        <a:p>
          <a:endParaRPr lang="ru-RU"/>
        </a:p>
      </dgm:t>
    </dgm:pt>
    <dgm:pt modelId="{10CEFBB7-6C13-42BB-A72E-9CE8C4450081}">
      <dgm:prSet phldrT="[Текст]" custT="1"/>
      <dgm:spPr/>
      <dgm:t>
        <a:bodyPr/>
        <a:lstStyle/>
        <a:p>
          <a:r>
            <a:rPr lang="ru-RU" sz="1200" dirty="0" smtClean="0">
              <a:latin typeface="Arial Black" pitchFamily="34" charset="0"/>
            </a:rPr>
            <a:t>Эффективность и </a:t>
          </a:r>
          <a:r>
            <a:rPr lang="ru-RU" sz="1200" dirty="0" err="1" smtClean="0">
              <a:latin typeface="Arial Black" pitchFamily="34" charset="0"/>
            </a:rPr>
            <a:t>приоритизация</a:t>
          </a:r>
          <a:r>
            <a:rPr lang="ru-RU" sz="1200" dirty="0" smtClean="0">
              <a:latin typeface="Arial Black" pitchFamily="34" charset="0"/>
            </a:rPr>
            <a:t> бюджетных расходов</a:t>
          </a:r>
          <a:endParaRPr lang="ru-RU" sz="1200" dirty="0">
            <a:latin typeface="Arial Black" pitchFamily="34" charset="0"/>
          </a:endParaRPr>
        </a:p>
      </dgm:t>
    </dgm:pt>
    <dgm:pt modelId="{CE1ADD2A-B7FD-478F-A426-66139ECBA903}" type="parTrans" cxnId="{CED1569C-B30C-4D4A-9BEF-D0C89A079BAC}">
      <dgm:prSet/>
      <dgm:spPr/>
      <dgm:t>
        <a:bodyPr/>
        <a:lstStyle/>
        <a:p>
          <a:endParaRPr lang="ru-RU"/>
        </a:p>
      </dgm:t>
    </dgm:pt>
    <dgm:pt modelId="{23A35882-F850-44CF-BF7E-76DE9BF961FC}" type="sibTrans" cxnId="{CED1569C-B30C-4D4A-9BEF-D0C89A079BAC}">
      <dgm:prSet/>
      <dgm:spPr/>
      <dgm:t>
        <a:bodyPr/>
        <a:lstStyle/>
        <a:p>
          <a:endParaRPr lang="ru-RU"/>
        </a:p>
      </dgm:t>
    </dgm:pt>
    <dgm:pt modelId="{BE907F90-9D92-45A1-94F8-1DCBD5B9715F}">
      <dgm:prSet phldrT="[Текст]" custT="1"/>
      <dgm:spPr/>
      <dgm:t>
        <a:bodyPr/>
        <a:lstStyle/>
        <a:p>
          <a:r>
            <a:rPr lang="ru-RU" sz="1100" dirty="0" smtClean="0">
              <a:latin typeface="Arial Black" pitchFamily="34" charset="0"/>
            </a:rPr>
            <a:t>Сбалансированность бюджетов</a:t>
          </a:r>
          <a:endParaRPr lang="ru-RU" sz="1100" dirty="0">
            <a:latin typeface="Arial Black" pitchFamily="34" charset="0"/>
          </a:endParaRPr>
        </a:p>
      </dgm:t>
    </dgm:pt>
    <dgm:pt modelId="{03FA8934-805C-4CA4-B0FE-FC842D45AFE0}" type="parTrans" cxnId="{D49A4A8E-E13A-48B9-A452-439EA4800B82}">
      <dgm:prSet/>
      <dgm:spPr/>
      <dgm:t>
        <a:bodyPr/>
        <a:lstStyle/>
        <a:p>
          <a:endParaRPr lang="ru-RU"/>
        </a:p>
      </dgm:t>
    </dgm:pt>
    <dgm:pt modelId="{1C6C0DF2-B0CB-4D92-954A-55B02AC860DD}" type="sibTrans" cxnId="{D49A4A8E-E13A-48B9-A452-439EA4800B82}">
      <dgm:prSet/>
      <dgm:spPr/>
      <dgm:t>
        <a:bodyPr/>
        <a:lstStyle/>
        <a:p>
          <a:endParaRPr lang="ru-RU"/>
        </a:p>
      </dgm:t>
    </dgm:pt>
    <dgm:pt modelId="{D7F1AC36-BB02-40D3-9EAC-6004F15E8D99}" type="pres">
      <dgm:prSet presAssocID="{7D9F30EA-5AAD-4B4D-9B37-1898C8B1B1C4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132C0C5-E5AF-4E5E-918C-A1BB430E7228}" type="pres">
      <dgm:prSet presAssocID="{7D9F30EA-5AAD-4B4D-9B37-1898C8B1B1C4}" presName="fgShape" presStyleLbl="fgShp" presStyleIdx="0" presStyleCnt="1" custFlipVert="1" custFlipHor="1" custScaleX="1269" custScaleY="10304" custLinFactY="-256120" custLinFactNeighborX="-29559" custLinFactNeighborY="-300000"/>
      <dgm:spPr/>
      <dgm:t>
        <a:bodyPr/>
        <a:lstStyle/>
        <a:p>
          <a:endParaRPr lang="ru-RU"/>
        </a:p>
      </dgm:t>
    </dgm:pt>
    <dgm:pt modelId="{AC9FC888-4E7D-41D5-BF8D-099DDFB49032}" type="pres">
      <dgm:prSet presAssocID="{7D9F30EA-5AAD-4B4D-9B37-1898C8B1B1C4}" presName="linComp" presStyleCnt="0"/>
      <dgm:spPr/>
      <dgm:t>
        <a:bodyPr/>
        <a:lstStyle/>
        <a:p>
          <a:endParaRPr lang="ru-RU"/>
        </a:p>
      </dgm:t>
    </dgm:pt>
    <dgm:pt modelId="{3B03A404-6FA8-44DF-BD0D-938BEE92A850}" type="pres">
      <dgm:prSet presAssocID="{BFE45829-723F-4E4D-9831-F195998B70F6}" presName="compNode" presStyleCnt="0"/>
      <dgm:spPr/>
      <dgm:t>
        <a:bodyPr/>
        <a:lstStyle/>
        <a:p>
          <a:endParaRPr lang="ru-RU"/>
        </a:p>
      </dgm:t>
    </dgm:pt>
    <dgm:pt modelId="{D73F7537-DE83-45D9-AFD1-908328D4D97E}" type="pres">
      <dgm:prSet presAssocID="{BFE45829-723F-4E4D-9831-F195998B70F6}" presName="bkgdShape" presStyleLbl="node1" presStyleIdx="0" presStyleCnt="5" custScaleX="69268"/>
      <dgm:spPr/>
      <dgm:t>
        <a:bodyPr/>
        <a:lstStyle/>
        <a:p>
          <a:endParaRPr lang="ru-RU"/>
        </a:p>
      </dgm:t>
    </dgm:pt>
    <dgm:pt modelId="{A490A214-21F9-4C52-8E3B-F3A359B01D89}" type="pres">
      <dgm:prSet presAssocID="{BFE45829-723F-4E4D-9831-F195998B70F6}" presName="nodeTx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ADFE9E-A8A8-41F1-B358-A7A11B6B47E1}" type="pres">
      <dgm:prSet presAssocID="{BFE45829-723F-4E4D-9831-F195998B70F6}" presName="invisiNode" presStyleLbl="node1" presStyleIdx="0" presStyleCnt="5"/>
      <dgm:spPr/>
      <dgm:t>
        <a:bodyPr/>
        <a:lstStyle/>
        <a:p>
          <a:endParaRPr lang="ru-RU"/>
        </a:p>
      </dgm:t>
    </dgm:pt>
    <dgm:pt modelId="{79E796B1-3ABE-4958-A470-95B84B3BA8FB}" type="pres">
      <dgm:prSet presAssocID="{BFE45829-723F-4E4D-9831-F195998B70F6}" presName="imagNode" presStyleLbl="fgImgPlace1" presStyleIdx="0" presStyleCnt="5" custScaleX="83731" custScaleY="8258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32018F6-38F3-4F68-9FD0-50FD7BED2859}" type="pres">
      <dgm:prSet presAssocID="{914D76AC-028B-4257-BED1-2C2263772DDA}" presName="sibTrans" presStyleLbl="sibTrans2D1" presStyleIdx="0" presStyleCnt="0"/>
      <dgm:spPr/>
      <dgm:t>
        <a:bodyPr/>
        <a:lstStyle/>
        <a:p>
          <a:endParaRPr lang="ru-RU"/>
        </a:p>
      </dgm:t>
    </dgm:pt>
    <dgm:pt modelId="{A7D5A4F7-F72A-48AE-87CD-6C7027652D6C}" type="pres">
      <dgm:prSet presAssocID="{F0351681-504B-468A-A43A-35239C443A97}" presName="compNode" presStyleCnt="0"/>
      <dgm:spPr/>
      <dgm:t>
        <a:bodyPr/>
        <a:lstStyle/>
        <a:p>
          <a:endParaRPr lang="ru-RU"/>
        </a:p>
      </dgm:t>
    </dgm:pt>
    <dgm:pt modelId="{01B5A3FF-8112-48C6-9524-2594DAB99429}" type="pres">
      <dgm:prSet presAssocID="{F0351681-504B-468A-A43A-35239C443A97}" presName="bkgdShape" presStyleLbl="node1" presStyleIdx="1" presStyleCnt="5" custScaleX="91473"/>
      <dgm:spPr/>
      <dgm:t>
        <a:bodyPr/>
        <a:lstStyle/>
        <a:p>
          <a:endParaRPr lang="ru-RU"/>
        </a:p>
      </dgm:t>
    </dgm:pt>
    <dgm:pt modelId="{BD834AB3-FAFF-4D74-B8D8-881F0EC6B9AD}" type="pres">
      <dgm:prSet presAssocID="{F0351681-504B-468A-A43A-35239C443A97}" presName="nodeTx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F3C681-2C9B-4653-BE31-D8B25A2AB7FA}" type="pres">
      <dgm:prSet presAssocID="{F0351681-504B-468A-A43A-35239C443A97}" presName="invisiNode" presStyleLbl="node1" presStyleIdx="1" presStyleCnt="5"/>
      <dgm:spPr/>
      <dgm:t>
        <a:bodyPr/>
        <a:lstStyle/>
        <a:p>
          <a:endParaRPr lang="ru-RU"/>
        </a:p>
      </dgm:t>
    </dgm:pt>
    <dgm:pt modelId="{E6379D24-0F7F-4C89-AA74-40B94EA75227}" type="pres">
      <dgm:prSet presAssocID="{F0351681-504B-468A-A43A-35239C443A97}" presName="imagNode" presStyleLbl="fgImgPlace1" presStyleIdx="1" presStyleCnt="5" custScaleX="79868" custScaleY="82588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893FC16-622A-4AA0-9276-3766E5F1AA15}" type="pres">
      <dgm:prSet presAssocID="{E1C31608-5158-4EC9-9C62-26BAAF099A48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23B2BA9-1C97-483A-B23A-3ED1FDCF116F}" type="pres">
      <dgm:prSet presAssocID="{971F98B7-9F0E-4CBF-9E52-F758B7AF539C}" presName="compNode" presStyleCnt="0"/>
      <dgm:spPr/>
      <dgm:t>
        <a:bodyPr/>
        <a:lstStyle/>
        <a:p>
          <a:endParaRPr lang="ru-RU"/>
        </a:p>
      </dgm:t>
    </dgm:pt>
    <dgm:pt modelId="{A6261845-6FEC-4FCD-A320-DB13C9B75A59}" type="pres">
      <dgm:prSet presAssocID="{971F98B7-9F0E-4CBF-9E52-F758B7AF539C}" presName="bkgdShape" presStyleLbl="node1" presStyleIdx="2" presStyleCnt="5" custScaleX="85629"/>
      <dgm:spPr/>
      <dgm:t>
        <a:bodyPr/>
        <a:lstStyle/>
        <a:p>
          <a:endParaRPr lang="ru-RU"/>
        </a:p>
      </dgm:t>
    </dgm:pt>
    <dgm:pt modelId="{DD65257D-0571-4E29-A9BE-119458095260}" type="pres">
      <dgm:prSet presAssocID="{971F98B7-9F0E-4CBF-9E52-F758B7AF539C}" presName="nodeTx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608111-633B-4C1F-8C5C-7AB01EEC5F6A}" type="pres">
      <dgm:prSet presAssocID="{971F98B7-9F0E-4CBF-9E52-F758B7AF539C}" presName="invisiNode" presStyleLbl="node1" presStyleIdx="2" presStyleCnt="5"/>
      <dgm:spPr/>
      <dgm:t>
        <a:bodyPr/>
        <a:lstStyle/>
        <a:p>
          <a:endParaRPr lang="ru-RU"/>
        </a:p>
      </dgm:t>
    </dgm:pt>
    <dgm:pt modelId="{59BCE99C-652C-4BAC-91C1-A60B797A8CEA}" type="pres">
      <dgm:prSet presAssocID="{971F98B7-9F0E-4CBF-9E52-F758B7AF539C}" presName="imagNode" presStyleLbl="fgImgPlace1" presStyleIdx="2" presStyleCnt="5" custScaleX="84468" custScaleY="82588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1196D70-DB24-4DDC-9CF1-7DC9DF8BCFAE}" type="pres">
      <dgm:prSet presAssocID="{39C6AF87-AFF4-4988-9CE4-58C3DFCADBFC}" presName="sibTrans" presStyleLbl="sibTrans2D1" presStyleIdx="0" presStyleCnt="0"/>
      <dgm:spPr/>
      <dgm:t>
        <a:bodyPr/>
        <a:lstStyle/>
        <a:p>
          <a:endParaRPr lang="ru-RU"/>
        </a:p>
      </dgm:t>
    </dgm:pt>
    <dgm:pt modelId="{F3842D31-BF1C-4BCF-9C67-BBB3314ABE68}" type="pres">
      <dgm:prSet presAssocID="{10CEFBB7-6C13-42BB-A72E-9CE8C4450081}" presName="compNode" presStyleCnt="0"/>
      <dgm:spPr/>
      <dgm:t>
        <a:bodyPr/>
        <a:lstStyle/>
        <a:p>
          <a:endParaRPr lang="ru-RU"/>
        </a:p>
      </dgm:t>
    </dgm:pt>
    <dgm:pt modelId="{05BE1EB1-E929-4EA6-B09B-AEAAF45A936A}" type="pres">
      <dgm:prSet presAssocID="{10CEFBB7-6C13-42BB-A72E-9CE8C4450081}" presName="bkgdShape" presStyleLbl="node1" presStyleIdx="3" presStyleCnt="5" custScaleX="89976"/>
      <dgm:spPr/>
      <dgm:t>
        <a:bodyPr/>
        <a:lstStyle/>
        <a:p>
          <a:endParaRPr lang="ru-RU"/>
        </a:p>
      </dgm:t>
    </dgm:pt>
    <dgm:pt modelId="{2124DCEB-EDBD-415D-8E06-ED092037E12A}" type="pres">
      <dgm:prSet presAssocID="{10CEFBB7-6C13-42BB-A72E-9CE8C4450081}" presName="nodeTx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C6886E-6BD9-42B7-9C7E-82FEC5D3C11D}" type="pres">
      <dgm:prSet presAssocID="{10CEFBB7-6C13-42BB-A72E-9CE8C4450081}" presName="invisiNode" presStyleLbl="node1" presStyleIdx="3" presStyleCnt="5"/>
      <dgm:spPr/>
      <dgm:t>
        <a:bodyPr/>
        <a:lstStyle/>
        <a:p>
          <a:endParaRPr lang="ru-RU"/>
        </a:p>
      </dgm:t>
    </dgm:pt>
    <dgm:pt modelId="{2A289877-5F19-4A19-A468-00B4EBF5943F}" type="pres">
      <dgm:prSet presAssocID="{10CEFBB7-6C13-42BB-A72E-9CE8C4450081}" presName="imagNode" presStyleLbl="fgImgPlace1" presStyleIdx="3" presStyleCnt="5" custScaleX="79868" custScaleY="82588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477DEABC-75F1-441E-8920-4A84FA5ED8C1}" type="pres">
      <dgm:prSet presAssocID="{23A35882-F850-44CF-BF7E-76DE9BF961FC}" presName="sibTrans" presStyleLbl="sibTrans2D1" presStyleIdx="0" presStyleCnt="0"/>
      <dgm:spPr/>
      <dgm:t>
        <a:bodyPr/>
        <a:lstStyle/>
        <a:p>
          <a:endParaRPr lang="ru-RU"/>
        </a:p>
      </dgm:t>
    </dgm:pt>
    <dgm:pt modelId="{A10443EA-0A22-4998-85A4-5FC07C4410A8}" type="pres">
      <dgm:prSet presAssocID="{BE907F90-9D92-45A1-94F8-1DCBD5B9715F}" presName="compNode" presStyleCnt="0"/>
      <dgm:spPr/>
      <dgm:t>
        <a:bodyPr/>
        <a:lstStyle/>
        <a:p>
          <a:endParaRPr lang="ru-RU"/>
        </a:p>
      </dgm:t>
    </dgm:pt>
    <dgm:pt modelId="{14E9E240-14D8-48CE-A8EF-4C26DD964D0B}" type="pres">
      <dgm:prSet presAssocID="{BE907F90-9D92-45A1-94F8-1DCBD5B9715F}" presName="bkgdShape" presStyleLbl="node1" presStyleIdx="4" presStyleCnt="5" custScaleX="112653"/>
      <dgm:spPr/>
      <dgm:t>
        <a:bodyPr/>
        <a:lstStyle/>
        <a:p>
          <a:endParaRPr lang="ru-RU"/>
        </a:p>
      </dgm:t>
    </dgm:pt>
    <dgm:pt modelId="{272D07C4-E4A0-4649-AFF9-320ECA914488}" type="pres">
      <dgm:prSet presAssocID="{BE907F90-9D92-45A1-94F8-1DCBD5B9715F}" presName="nodeTx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AF8028-0A1F-4B6B-BA86-08AA83130861}" type="pres">
      <dgm:prSet presAssocID="{BE907F90-9D92-45A1-94F8-1DCBD5B9715F}" presName="invisiNode" presStyleLbl="node1" presStyleIdx="4" presStyleCnt="5"/>
      <dgm:spPr/>
      <dgm:t>
        <a:bodyPr/>
        <a:lstStyle/>
        <a:p>
          <a:endParaRPr lang="ru-RU"/>
        </a:p>
      </dgm:t>
    </dgm:pt>
    <dgm:pt modelId="{801EDB75-7215-4290-9F39-D09130BB9918}" type="pres">
      <dgm:prSet presAssocID="{BE907F90-9D92-45A1-94F8-1DCBD5B9715F}" presName="imagNode" presStyleLbl="fgImgPlace1" presStyleIdx="4" presStyleCnt="5" custScaleX="85206" custScaleY="82588"/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D8DEEFAC-4D07-4A5B-85E5-74E16056D3C6}" type="presOf" srcId="{BE907F90-9D92-45A1-94F8-1DCBD5B9715F}" destId="{272D07C4-E4A0-4649-AFF9-320ECA914488}" srcOrd="1" destOrd="0" presId="urn:microsoft.com/office/officeart/2005/8/layout/hList7#1"/>
    <dgm:cxn modelId="{BB97E43A-CB32-4C28-9BF3-3026B999259A}" srcId="{7D9F30EA-5AAD-4B4D-9B37-1898C8B1B1C4}" destId="{BFE45829-723F-4E4D-9831-F195998B70F6}" srcOrd="0" destOrd="0" parTransId="{9D4F7DBD-8157-41A0-8C10-0BA42EC495F2}" sibTransId="{914D76AC-028B-4257-BED1-2C2263772DDA}"/>
    <dgm:cxn modelId="{2C9C93FB-8F25-46F6-BA00-BA2D7E28AF3F}" type="presOf" srcId="{F0351681-504B-468A-A43A-35239C443A97}" destId="{BD834AB3-FAFF-4D74-B8D8-881F0EC6B9AD}" srcOrd="1" destOrd="0" presId="urn:microsoft.com/office/officeart/2005/8/layout/hList7#1"/>
    <dgm:cxn modelId="{8DBB9301-FA28-492D-82F7-7248566C3DAE}" srcId="{7D9F30EA-5AAD-4B4D-9B37-1898C8B1B1C4}" destId="{F0351681-504B-468A-A43A-35239C443A97}" srcOrd="1" destOrd="0" parTransId="{D9E01241-ED2F-43BF-AD0C-3C1C61B771E5}" sibTransId="{E1C31608-5158-4EC9-9C62-26BAAF099A48}"/>
    <dgm:cxn modelId="{BCC875E8-FA30-4245-B11D-EE49730136A6}" type="presOf" srcId="{23A35882-F850-44CF-BF7E-76DE9BF961FC}" destId="{477DEABC-75F1-441E-8920-4A84FA5ED8C1}" srcOrd="0" destOrd="0" presId="urn:microsoft.com/office/officeart/2005/8/layout/hList7#1"/>
    <dgm:cxn modelId="{95C6A47E-F275-4BF3-8717-DF193545070E}" type="presOf" srcId="{971F98B7-9F0E-4CBF-9E52-F758B7AF539C}" destId="{DD65257D-0571-4E29-A9BE-119458095260}" srcOrd="1" destOrd="0" presId="urn:microsoft.com/office/officeart/2005/8/layout/hList7#1"/>
    <dgm:cxn modelId="{A2BA8FB0-1B6A-408C-ADA7-A6D88463BADD}" type="presOf" srcId="{39C6AF87-AFF4-4988-9CE4-58C3DFCADBFC}" destId="{01196D70-DB24-4DDC-9CF1-7DC9DF8BCFAE}" srcOrd="0" destOrd="0" presId="urn:microsoft.com/office/officeart/2005/8/layout/hList7#1"/>
    <dgm:cxn modelId="{DB1BBC65-7B3F-46BC-84A7-FA1961E21FAF}" type="presOf" srcId="{914D76AC-028B-4257-BED1-2C2263772DDA}" destId="{E32018F6-38F3-4F68-9FD0-50FD7BED2859}" srcOrd="0" destOrd="0" presId="urn:microsoft.com/office/officeart/2005/8/layout/hList7#1"/>
    <dgm:cxn modelId="{CED1569C-B30C-4D4A-9BEF-D0C89A079BAC}" srcId="{7D9F30EA-5AAD-4B4D-9B37-1898C8B1B1C4}" destId="{10CEFBB7-6C13-42BB-A72E-9CE8C4450081}" srcOrd="3" destOrd="0" parTransId="{CE1ADD2A-B7FD-478F-A426-66139ECBA903}" sibTransId="{23A35882-F850-44CF-BF7E-76DE9BF961FC}"/>
    <dgm:cxn modelId="{CA6AEF5A-C47D-48F8-A554-4D2CB968E855}" type="presOf" srcId="{BFE45829-723F-4E4D-9831-F195998B70F6}" destId="{D73F7537-DE83-45D9-AFD1-908328D4D97E}" srcOrd="0" destOrd="0" presId="urn:microsoft.com/office/officeart/2005/8/layout/hList7#1"/>
    <dgm:cxn modelId="{D49A4A8E-E13A-48B9-A452-439EA4800B82}" srcId="{7D9F30EA-5AAD-4B4D-9B37-1898C8B1B1C4}" destId="{BE907F90-9D92-45A1-94F8-1DCBD5B9715F}" srcOrd="4" destOrd="0" parTransId="{03FA8934-805C-4CA4-B0FE-FC842D45AFE0}" sibTransId="{1C6C0DF2-B0CB-4D92-954A-55B02AC860DD}"/>
    <dgm:cxn modelId="{1B9A5F20-7E9C-47BF-8621-4C4B1D5FAAA9}" type="presOf" srcId="{971F98B7-9F0E-4CBF-9E52-F758B7AF539C}" destId="{A6261845-6FEC-4FCD-A320-DB13C9B75A59}" srcOrd="0" destOrd="0" presId="urn:microsoft.com/office/officeart/2005/8/layout/hList7#1"/>
    <dgm:cxn modelId="{D59AC420-F7F2-4F49-960E-71460D29FCF2}" type="presOf" srcId="{BFE45829-723F-4E4D-9831-F195998B70F6}" destId="{A490A214-21F9-4C52-8E3B-F3A359B01D89}" srcOrd="1" destOrd="0" presId="urn:microsoft.com/office/officeart/2005/8/layout/hList7#1"/>
    <dgm:cxn modelId="{FC680B38-E779-432C-937F-7B6784C3FFA9}" type="presOf" srcId="{BE907F90-9D92-45A1-94F8-1DCBD5B9715F}" destId="{14E9E240-14D8-48CE-A8EF-4C26DD964D0B}" srcOrd="0" destOrd="0" presId="urn:microsoft.com/office/officeart/2005/8/layout/hList7#1"/>
    <dgm:cxn modelId="{5E1C4784-6B0A-470C-AA72-37735BD917F0}" srcId="{7D9F30EA-5AAD-4B4D-9B37-1898C8B1B1C4}" destId="{971F98B7-9F0E-4CBF-9E52-F758B7AF539C}" srcOrd="2" destOrd="0" parTransId="{03C9B6BD-1F14-43AB-8931-58CC8047476B}" sibTransId="{39C6AF87-AFF4-4988-9CE4-58C3DFCADBFC}"/>
    <dgm:cxn modelId="{66D4839E-1B0A-47EC-AC22-4A260F6AEEE7}" type="presOf" srcId="{7D9F30EA-5AAD-4B4D-9B37-1898C8B1B1C4}" destId="{D7F1AC36-BB02-40D3-9EAC-6004F15E8D99}" srcOrd="0" destOrd="0" presId="urn:microsoft.com/office/officeart/2005/8/layout/hList7#1"/>
    <dgm:cxn modelId="{BDA4E1E9-D1DC-441B-A13A-0560D93630D7}" type="presOf" srcId="{10CEFBB7-6C13-42BB-A72E-9CE8C4450081}" destId="{05BE1EB1-E929-4EA6-B09B-AEAAF45A936A}" srcOrd="0" destOrd="0" presId="urn:microsoft.com/office/officeart/2005/8/layout/hList7#1"/>
    <dgm:cxn modelId="{37782405-0CBF-4317-B509-6882D5D8FBE9}" type="presOf" srcId="{F0351681-504B-468A-A43A-35239C443A97}" destId="{01B5A3FF-8112-48C6-9524-2594DAB99429}" srcOrd="0" destOrd="0" presId="urn:microsoft.com/office/officeart/2005/8/layout/hList7#1"/>
    <dgm:cxn modelId="{E6B62FCC-5EBF-4FCA-9550-660765F0327C}" type="presOf" srcId="{E1C31608-5158-4EC9-9C62-26BAAF099A48}" destId="{D893FC16-622A-4AA0-9276-3766E5F1AA15}" srcOrd="0" destOrd="0" presId="urn:microsoft.com/office/officeart/2005/8/layout/hList7#1"/>
    <dgm:cxn modelId="{EF0224C7-07D6-4852-AADA-B47852695FB6}" type="presOf" srcId="{10CEFBB7-6C13-42BB-A72E-9CE8C4450081}" destId="{2124DCEB-EDBD-415D-8E06-ED092037E12A}" srcOrd="1" destOrd="0" presId="urn:microsoft.com/office/officeart/2005/8/layout/hList7#1"/>
    <dgm:cxn modelId="{33EA6FE0-289E-47D8-8B5C-93BEADABDF50}" type="presParOf" srcId="{D7F1AC36-BB02-40D3-9EAC-6004F15E8D99}" destId="{9132C0C5-E5AF-4E5E-918C-A1BB430E7228}" srcOrd="0" destOrd="0" presId="urn:microsoft.com/office/officeart/2005/8/layout/hList7#1"/>
    <dgm:cxn modelId="{8244722D-AF10-46B1-8ACE-E626D538F2CF}" type="presParOf" srcId="{D7F1AC36-BB02-40D3-9EAC-6004F15E8D99}" destId="{AC9FC888-4E7D-41D5-BF8D-099DDFB49032}" srcOrd="1" destOrd="0" presId="urn:microsoft.com/office/officeart/2005/8/layout/hList7#1"/>
    <dgm:cxn modelId="{B188C1BB-36DE-48AD-A18D-C269068DD890}" type="presParOf" srcId="{AC9FC888-4E7D-41D5-BF8D-099DDFB49032}" destId="{3B03A404-6FA8-44DF-BD0D-938BEE92A850}" srcOrd="0" destOrd="0" presId="urn:microsoft.com/office/officeart/2005/8/layout/hList7#1"/>
    <dgm:cxn modelId="{05460DB2-1BD6-4C2C-B476-D9C616691F44}" type="presParOf" srcId="{3B03A404-6FA8-44DF-BD0D-938BEE92A850}" destId="{D73F7537-DE83-45D9-AFD1-908328D4D97E}" srcOrd="0" destOrd="0" presId="urn:microsoft.com/office/officeart/2005/8/layout/hList7#1"/>
    <dgm:cxn modelId="{89013C88-716A-44AF-996D-DF1FD8F47BBE}" type="presParOf" srcId="{3B03A404-6FA8-44DF-BD0D-938BEE92A850}" destId="{A490A214-21F9-4C52-8E3B-F3A359B01D89}" srcOrd="1" destOrd="0" presId="urn:microsoft.com/office/officeart/2005/8/layout/hList7#1"/>
    <dgm:cxn modelId="{6B10C5BA-0AA5-497B-AD43-E431A274E351}" type="presParOf" srcId="{3B03A404-6FA8-44DF-BD0D-938BEE92A850}" destId="{8FADFE9E-A8A8-41F1-B358-A7A11B6B47E1}" srcOrd="2" destOrd="0" presId="urn:microsoft.com/office/officeart/2005/8/layout/hList7#1"/>
    <dgm:cxn modelId="{26940980-11DA-45CC-9FE2-10D8A2BF51F2}" type="presParOf" srcId="{3B03A404-6FA8-44DF-BD0D-938BEE92A850}" destId="{79E796B1-3ABE-4958-A470-95B84B3BA8FB}" srcOrd="3" destOrd="0" presId="urn:microsoft.com/office/officeart/2005/8/layout/hList7#1"/>
    <dgm:cxn modelId="{DA271530-9918-4671-B0B5-AC3532C22A74}" type="presParOf" srcId="{AC9FC888-4E7D-41D5-BF8D-099DDFB49032}" destId="{E32018F6-38F3-4F68-9FD0-50FD7BED2859}" srcOrd="1" destOrd="0" presId="urn:microsoft.com/office/officeart/2005/8/layout/hList7#1"/>
    <dgm:cxn modelId="{1E4F148E-EF4D-41AE-AD58-26D08D861614}" type="presParOf" srcId="{AC9FC888-4E7D-41D5-BF8D-099DDFB49032}" destId="{A7D5A4F7-F72A-48AE-87CD-6C7027652D6C}" srcOrd="2" destOrd="0" presId="urn:microsoft.com/office/officeart/2005/8/layout/hList7#1"/>
    <dgm:cxn modelId="{B5BCBDAB-CCD0-4CB4-B257-805630CAC0A1}" type="presParOf" srcId="{A7D5A4F7-F72A-48AE-87CD-6C7027652D6C}" destId="{01B5A3FF-8112-48C6-9524-2594DAB99429}" srcOrd="0" destOrd="0" presId="urn:microsoft.com/office/officeart/2005/8/layout/hList7#1"/>
    <dgm:cxn modelId="{8730E7A2-2A68-403C-A108-6F0712E9C7BB}" type="presParOf" srcId="{A7D5A4F7-F72A-48AE-87CD-6C7027652D6C}" destId="{BD834AB3-FAFF-4D74-B8D8-881F0EC6B9AD}" srcOrd="1" destOrd="0" presId="urn:microsoft.com/office/officeart/2005/8/layout/hList7#1"/>
    <dgm:cxn modelId="{C57EDB7F-9B9E-488D-A27D-FE80BA5484A1}" type="presParOf" srcId="{A7D5A4F7-F72A-48AE-87CD-6C7027652D6C}" destId="{C8F3C681-2C9B-4653-BE31-D8B25A2AB7FA}" srcOrd="2" destOrd="0" presId="urn:microsoft.com/office/officeart/2005/8/layout/hList7#1"/>
    <dgm:cxn modelId="{AC8ADF8A-6B21-40DF-8266-B4871CA52483}" type="presParOf" srcId="{A7D5A4F7-F72A-48AE-87CD-6C7027652D6C}" destId="{E6379D24-0F7F-4C89-AA74-40B94EA75227}" srcOrd="3" destOrd="0" presId="urn:microsoft.com/office/officeart/2005/8/layout/hList7#1"/>
    <dgm:cxn modelId="{3EACD9D6-8554-42C9-9169-82E74133DAA1}" type="presParOf" srcId="{AC9FC888-4E7D-41D5-BF8D-099DDFB49032}" destId="{D893FC16-622A-4AA0-9276-3766E5F1AA15}" srcOrd="3" destOrd="0" presId="urn:microsoft.com/office/officeart/2005/8/layout/hList7#1"/>
    <dgm:cxn modelId="{BDA90701-8186-4146-B151-1E6C859F0111}" type="presParOf" srcId="{AC9FC888-4E7D-41D5-BF8D-099DDFB49032}" destId="{E23B2BA9-1C97-483A-B23A-3ED1FDCF116F}" srcOrd="4" destOrd="0" presId="urn:microsoft.com/office/officeart/2005/8/layout/hList7#1"/>
    <dgm:cxn modelId="{C86B6276-193A-4EE1-9121-1E6808446D95}" type="presParOf" srcId="{E23B2BA9-1C97-483A-B23A-3ED1FDCF116F}" destId="{A6261845-6FEC-4FCD-A320-DB13C9B75A59}" srcOrd="0" destOrd="0" presId="urn:microsoft.com/office/officeart/2005/8/layout/hList7#1"/>
    <dgm:cxn modelId="{381587CF-DD81-41F6-BAF2-F807E56442F6}" type="presParOf" srcId="{E23B2BA9-1C97-483A-B23A-3ED1FDCF116F}" destId="{DD65257D-0571-4E29-A9BE-119458095260}" srcOrd="1" destOrd="0" presId="urn:microsoft.com/office/officeart/2005/8/layout/hList7#1"/>
    <dgm:cxn modelId="{83B47D56-0922-496E-900E-D9ACA5225F99}" type="presParOf" srcId="{E23B2BA9-1C97-483A-B23A-3ED1FDCF116F}" destId="{6F608111-633B-4C1F-8C5C-7AB01EEC5F6A}" srcOrd="2" destOrd="0" presId="urn:microsoft.com/office/officeart/2005/8/layout/hList7#1"/>
    <dgm:cxn modelId="{D5C61AA3-4A17-4766-B555-24192C5FD9FE}" type="presParOf" srcId="{E23B2BA9-1C97-483A-B23A-3ED1FDCF116F}" destId="{59BCE99C-652C-4BAC-91C1-A60B797A8CEA}" srcOrd="3" destOrd="0" presId="urn:microsoft.com/office/officeart/2005/8/layout/hList7#1"/>
    <dgm:cxn modelId="{517D1A63-4AE7-431C-93C3-67F551A058F6}" type="presParOf" srcId="{AC9FC888-4E7D-41D5-BF8D-099DDFB49032}" destId="{01196D70-DB24-4DDC-9CF1-7DC9DF8BCFAE}" srcOrd="5" destOrd="0" presId="urn:microsoft.com/office/officeart/2005/8/layout/hList7#1"/>
    <dgm:cxn modelId="{1B777AD7-E585-4140-BD29-7943BD1620F7}" type="presParOf" srcId="{AC9FC888-4E7D-41D5-BF8D-099DDFB49032}" destId="{F3842D31-BF1C-4BCF-9C67-BBB3314ABE68}" srcOrd="6" destOrd="0" presId="urn:microsoft.com/office/officeart/2005/8/layout/hList7#1"/>
    <dgm:cxn modelId="{4296FD68-C89A-46C1-8D14-2B1F8CAB39A6}" type="presParOf" srcId="{F3842D31-BF1C-4BCF-9C67-BBB3314ABE68}" destId="{05BE1EB1-E929-4EA6-B09B-AEAAF45A936A}" srcOrd="0" destOrd="0" presId="urn:microsoft.com/office/officeart/2005/8/layout/hList7#1"/>
    <dgm:cxn modelId="{9C6539A3-6E22-4F91-AB39-4DA5D9FE6E97}" type="presParOf" srcId="{F3842D31-BF1C-4BCF-9C67-BBB3314ABE68}" destId="{2124DCEB-EDBD-415D-8E06-ED092037E12A}" srcOrd="1" destOrd="0" presId="urn:microsoft.com/office/officeart/2005/8/layout/hList7#1"/>
    <dgm:cxn modelId="{6C8DE4CC-4F75-44B2-B566-0E5FE459933B}" type="presParOf" srcId="{F3842D31-BF1C-4BCF-9C67-BBB3314ABE68}" destId="{76C6886E-6BD9-42B7-9C7E-82FEC5D3C11D}" srcOrd="2" destOrd="0" presId="urn:microsoft.com/office/officeart/2005/8/layout/hList7#1"/>
    <dgm:cxn modelId="{54D3464B-151D-402C-B916-A1FFCF0CE1CD}" type="presParOf" srcId="{F3842D31-BF1C-4BCF-9C67-BBB3314ABE68}" destId="{2A289877-5F19-4A19-A468-00B4EBF5943F}" srcOrd="3" destOrd="0" presId="urn:microsoft.com/office/officeart/2005/8/layout/hList7#1"/>
    <dgm:cxn modelId="{50E00690-A3FB-4FE4-BF76-384853242C27}" type="presParOf" srcId="{AC9FC888-4E7D-41D5-BF8D-099DDFB49032}" destId="{477DEABC-75F1-441E-8920-4A84FA5ED8C1}" srcOrd="7" destOrd="0" presId="urn:microsoft.com/office/officeart/2005/8/layout/hList7#1"/>
    <dgm:cxn modelId="{9D3725EB-DF6A-4869-9C55-8C050378441A}" type="presParOf" srcId="{AC9FC888-4E7D-41D5-BF8D-099DDFB49032}" destId="{A10443EA-0A22-4998-85A4-5FC07C4410A8}" srcOrd="8" destOrd="0" presId="urn:microsoft.com/office/officeart/2005/8/layout/hList7#1"/>
    <dgm:cxn modelId="{5EBCF6B0-C234-45BA-890B-919627193554}" type="presParOf" srcId="{A10443EA-0A22-4998-85A4-5FC07C4410A8}" destId="{14E9E240-14D8-48CE-A8EF-4C26DD964D0B}" srcOrd="0" destOrd="0" presId="urn:microsoft.com/office/officeart/2005/8/layout/hList7#1"/>
    <dgm:cxn modelId="{B52A9A2C-127D-45DB-ADEC-B800251745C3}" type="presParOf" srcId="{A10443EA-0A22-4998-85A4-5FC07C4410A8}" destId="{272D07C4-E4A0-4649-AFF9-320ECA914488}" srcOrd="1" destOrd="0" presId="urn:microsoft.com/office/officeart/2005/8/layout/hList7#1"/>
    <dgm:cxn modelId="{935D883C-07D2-4DA1-9D1E-122A3B1B7482}" type="presParOf" srcId="{A10443EA-0A22-4998-85A4-5FC07C4410A8}" destId="{C7AF8028-0A1F-4B6B-BA86-08AA83130861}" srcOrd="2" destOrd="0" presId="urn:microsoft.com/office/officeart/2005/8/layout/hList7#1"/>
    <dgm:cxn modelId="{702F4DA2-3660-4247-8782-F8ED0B22A0B7}" type="presParOf" srcId="{A10443EA-0A22-4998-85A4-5FC07C4410A8}" destId="{801EDB75-7215-4290-9F39-D09130BB9918}" srcOrd="3" destOrd="0" presId="urn:microsoft.com/office/officeart/2005/8/layout/hList7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54B66B39-6FA5-4A22-A052-5F3B844338EC}" type="doc">
      <dgm:prSet loTypeId="urn:microsoft.com/office/officeart/2005/8/layout/hProcess9" loCatId="process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A7E7A8CB-FE1D-48A3-8625-46A9E0A932E5}">
      <dgm:prSet phldrT="[Текст]" custT="1"/>
      <dgm:spPr/>
      <dgm:t>
        <a:bodyPr/>
        <a:lstStyle/>
        <a:p>
          <a:r>
            <a:rPr lang="ru-RU" sz="1600" dirty="0" smtClean="0"/>
            <a:t>Жилье и городская среда</a:t>
          </a:r>
          <a:endParaRPr lang="ru-RU" sz="1600" dirty="0"/>
        </a:p>
      </dgm:t>
    </dgm:pt>
    <dgm:pt modelId="{5D078B79-4814-4786-8F68-7CEBB4FF0E90}" type="parTrans" cxnId="{E177C1F9-F52F-4E02-B30B-2098A0FB725A}">
      <dgm:prSet/>
      <dgm:spPr/>
      <dgm:t>
        <a:bodyPr/>
        <a:lstStyle/>
        <a:p>
          <a:endParaRPr lang="ru-RU"/>
        </a:p>
      </dgm:t>
    </dgm:pt>
    <dgm:pt modelId="{E9BD4E43-7E15-4B9C-A9F4-CF9EA88503F6}" type="sibTrans" cxnId="{E177C1F9-F52F-4E02-B30B-2098A0FB725A}">
      <dgm:prSet/>
      <dgm:spPr/>
      <dgm:t>
        <a:bodyPr/>
        <a:lstStyle/>
        <a:p>
          <a:endParaRPr lang="ru-RU"/>
        </a:p>
      </dgm:t>
    </dgm:pt>
    <dgm:pt modelId="{C48EAE60-6BFE-4E4F-80AF-39421CD7DC31}">
      <dgm:prSet phldrT="[Текст]" custT="1"/>
      <dgm:spPr/>
      <dgm:t>
        <a:bodyPr/>
        <a:lstStyle/>
        <a:p>
          <a:r>
            <a:rPr lang="ru-RU" sz="1400" dirty="0" smtClean="0"/>
            <a:t>Формирование комфортной городской среды</a:t>
          </a:r>
          <a:endParaRPr lang="ru-RU" sz="1400" dirty="0"/>
        </a:p>
      </dgm:t>
    </dgm:pt>
    <dgm:pt modelId="{5AC5383D-A771-4FD4-902C-5DFDE31419F2}" type="parTrans" cxnId="{E727F6C0-1EEC-4753-A3A1-77D56F9795A2}">
      <dgm:prSet/>
      <dgm:spPr/>
      <dgm:t>
        <a:bodyPr/>
        <a:lstStyle/>
        <a:p>
          <a:endParaRPr lang="ru-RU"/>
        </a:p>
      </dgm:t>
    </dgm:pt>
    <dgm:pt modelId="{98B0D93A-3E4B-4E57-A3E6-87166534B5CA}" type="sibTrans" cxnId="{E727F6C0-1EEC-4753-A3A1-77D56F9795A2}">
      <dgm:prSet/>
      <dgm:spPr/>
      <dgm:t>
        <a:bodyPr/>
        <a:lstStyle/>
        <a:p>
          <a:endParaRPr lang="ru-RU"/>
        </a:p>
      </dgm:t>
    </dgm:pt>
    <dgm:pt modelId="{51DEE29F-C303-4630-BCAA-0C35379D8830}">
      <dgm:prSet phldrT="[Текст]" custT="1"/>
      <dgm:spPr/>
      <dgm:t>
        <a:bodyPr/>
        <a:lstStyle/>
        <a:p>
          <a:r>
            <a:rPr lang="ru-RU" sz="1600" b="1" dirty="0" smtClean="0"/>
            <a:t>19572,0</a:t>
          </a:r>
          <a:endParaRPr lang="ru-RU" sz="1600" b="1" dirty="0"/>
        </a:p>
      </dgm:t>
    </dgm:pt>
    <dgm:pt modelId="{F50C974D-F917-40F2-B258-17BE40A22036}" type="parTrans" cxnId="{626AFF08-92AC-4183-BE87-5A330A1C6FA3}">
      <dgm:prSet/>
      <dgm:spPr/>
      <dgm:t>
        <a:bodyPr/>
        <a:lstStyle/>
        <a:p>
          <a:endParaRPr lang="ru-RU"/>
        </a:p>
      </dgm:t>
    </dgm:pt>
    <dgm:pt modelId="{7FFCAA8F-C071-4732-A68B-1F03FB51B2EB}" type="sibTrans" cxnId="{626AFF08-92AC-4183-BE87-5A330A1C6FA3}">
      <dgm:prSet/>
      <dgm:spPr/>
      <dgm:t>
        <a:bodyPr/>
        <a:lstStyle/>
        <a:p>
          <a:endParaRPr lang="ru-RU"/>
        </a:p>
      </dgm:t>
    </dgm:pt>
    <dgm:pt modelId="{C0F94789-9ADD-41C1-9688-CE54489C7AC1}">
      <dgm:prSet custT="1"/>
      <dgm:spPr/>
      <dgm:t>
        <a:bodyPr/>
        <a:lstStyle/>
        <a:p>
          <a:r>
            <a:rPr lang="ru-RU" sz="1600" b="1" dirty="0" smtClean="0"/>
            <a:t>0,0</a:t>
          </a:r>
          <a:endParaRPr lang="ru-RU" sz="1600" b="1" dirty="0"/>
        </a:p>
      </dgm:t>
    </dgm:pt>
    <dgm:pt modelId="{3546206A-FD88-4A86-A55D-FDBDD4CFB5BA}" type="parTrans" cxnId="{6FFDC085-7234-4F1D-9FAE-8D74327C3FC2}">
      <dgm:prSet/>
      <dgm:spPr/>
      <dgm:t>
        <a:bodyPr/>
        <a:lstStyle/>
        <a:p>
          <a:endParaRPr lang="ru-RU"/>
        </a:p>
      </dgm:t>
    </dgm:pt>
    <dgm:pt modelId="{F6932DE4-F94E-4CF8-9270-4B284E82D67D}" type="sibTrans" cxnId="{6FFDC085-7234-4F1D-9FAE-8D74327C3FC2}">
      <dgm:prSet/>
      <dgm:spPr/>
      <dgm:t>
        <a:bodyPr/>
        <a:lstStyle/>
        <a:p>
          <a:endParaRPr lang="ru-RU"/>
        </a:p>
      </dgm:t>
    </dgm:pt>
    <dgm:pt modelId="{73F0CE77-A9E2-4EE3-8F6F-6B6A191EDA54}">
      <dgm:prSet custT="1"/>
      <dgm:spPr/>
      <dgm:t>
        <a:bodyPr/>
        <a:lstStyle/>
        <a:p>
          <a:r>
            <a:rPr lang="ru-RU" sz="1600" b="1" dirty="0" smtClean="0"/>
            <a:t>0,0</a:t>
          </a:r>
          <a:endParaRPr lang="ru-RU" sz="1600" b="1" dirty="0"/>
        </a:p>
      </dgm:t>
    </dgm:pt>
    <dgm:pt modelId="{DA668295-71DB-4EC4-89AE-63863A093B66}" type="parTrans" cxnId="{1A6706C0-D839-4A04-8B09-CF685B34748E}">
      <dgm:prSet/>
      <dgm:spPr/>
      <dgm:t>
        <a:bodyPr/>
        <a:lstStyle/>
        <a:p>
          <a:endParaRPr lang="ru-RU"/>
        </a:p>
      </dgm:t>
    </dgm:pt>
    <dgm:pt modelId="{FDAF1AF1-17B4-426B-BE47-454A2DAC78E4}" type="sibTrans" cxnId="{1A6706C0-D839-4A04-8B09-CF685B34748E}">
      <dgm:prSet/>
      <dgm:spPr/>
      <dgm:t>
        <a:bodyPr/>
        <a:lstStyle/>
        <a:p>
          <a:endParaRPr lang="ru-RU"/>
        </a:p>
      </dgm:t>
    </dgm:pt>
    <dgm:pt modelId="{C7E91E2A-D90B-444A-9AC0-30C9875F7166}" type="pres">
      <dgm:prSet presAssocID="{54B66B39-6FA5-4A22-A052-5F3B844338EC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FEA21AF-593C-43A7-B670-AB925C0AF622}" type="pres">
      <dgm:prSet presAssocID="{54B66B39-6FA5-4A22-A052-5F3B844338EC}" presName="arrow" presStyleLbl="bgShp" presStyleIdx="0" presStyleCnt="1" custLinFactNeighborX="418" custLinFactNeighborY="6667"/>
      <dgm:spPr/>
    </dgm:pt>
    <dgm:pt modelId="{8E8ACF3B-EF92-46B1-BA7F-05E1F8379B63}" type="pres">
      <dgm:prSet presAssocID="{54B66B39-6FA5-4A22-A052-5F3B844338EC}" presName="linearProcess" presStyleCnt="0"/>
      <dgm:spPr/>
    </dgm:pt>
    <dgm:pt modelId="{2A7D62DB-C3D6-43CA-B110-BA0E00AF78AA}" type="pres">
      <dgm:prSet presAssocID="{A7E7A8CB-FE1D-48A3-8625-46A9E0A932E5}" presName="textNode" presStyleLbl="node1" presStyleIdx="0" presStyleCnt="5" custAng="0" custScaleX="199918" custScaleY="150000" custLinFactX="-34268" custLinFactNeighborX="-100000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26EDA6-CD42-4280-A61B-3FEC717EF6C6}" type="pres">
      <dgm:prSet presAssocID="{E9BD4E43-7E15-4B9C-A9F4-CF9EA88503F6}" presName="sibTrans" presStyleCnt="0"/>
      <dgm:spPr/>
    </dgm:pt>
    <dgm:pt modelId="{E3EAB4BF-85F9-4BA0-8D80-2A6D7463A079}" type="pres">
      <dgm:prSet presAssocID="{C48EAE60-6BFE-4E4F-80AF-39421CD7DC31}" presName="textNode" presStyleLbl="node1" presStyleIdx="1" presStyleCnt="5" custScaleX="177296" custScaleY="149812" custLinFactNeighborX="-92258" custLinFactNeighborY="-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513534-C41B-47F4-9F64-2583DB7CABA1}" type="pres">
      <dgm:prSet presAssocID="{98B0D93A-3E4B-4E57-A3E6-87166534B5CA}" presName="sibTrans" presStyleCnt="0"/>
      <dgm:spPr/>
    </dgm:pt>
    <dgm:pt modelId="{8FF5B07A-0ED8-4DAE-AAF9-B2E998985DF2}" type="pres">
      <dgm:prSet presAssocID="{51DEE29F-C303-4630-BCAA-0C35379D8830}" presName="textNode" presStyleLbl="node1" presStyleIdx="2" presStyleCnt="5" custScaleX="99702" custScaleY="88038" custLinFactNeighborX="-47789" custLinFactNeighborY="-59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B96F74-0FC0-4F80-8151-A27A1B07A55D}" type="pres">
      <dgm:prSet presAssocID="{7FFCAA8F-C071-4732-A68B-1F03FB51B2EB}" presName="sibTrans" presStyleCnt="0"/>
      <dgm:spPr/>
    </dgm:pt>
    <dgm:pt modelId="{E0C13EE1-5C25-48CD-A3F9-6835AAA3D578}" type="pres">
      <dgm:prSet presAssocID="{C0F94789-9ADD-41C1-9688-CE54489C7AC1}" presName="textNode" presStyleLbl="node1" presStyleIdx="3" presStyleCnt="5" custScaleX="93999" custScaleY="79660" custLinFactNeighborX="-14017" custLinFactNeighborY="-22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8676EB-F3E2-4E29-A691-1937C1424FFA}" type="pres">
      <dgm:prSet presAssocID="{F6932DE4-F94E-4CF8-9270-4B284E82D67D}" presName="sibTrans" presStyleCnt="0"/>
      <dgm:spPr/>
    </dgm:pt>
    <dgm:pt modelId="{B487ECB4-DDE3-4C7A-BB37-2557AC58636A}" type="pres">
      <dgm:prSet presAssocID="{73F0CE77-A9E2-4EE3-8F6F-6B6A191EDA54}" presName="textNode" presStyleLbl="node1" presStyleIdx="4" presStyleCnt="5" custScaleX="96394" custScaleY="82832" custLinFactNeighborX="86997" custLinFactNeighborY="-22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DEEED08-F46E-48F8-BC41-95FB67F407D1}" type="presOf" srcId="{54B66B39-6FA5-4A22-A052-5F3B844338EC}" destId="{C7E91E2A-D90B-444A-9AC0-30C9875F7166}" srcOrd="0" destOrd="0" presId="urn:microsoft.com/office/officeart/2005/8/layout/hProcess9"/>
    <dgm:cxn modelId="{E177C1F9-F52F-4E02-B30B-2098A0FB725A}" srcId="{54B66B39-6FA5-4A22-A052-5F3B844338EC}" destId="{A7E7A8CB-FE1D-48A3-8625-46A9E0A932E5}" srcOrd="0" destOrd="0" parTransId="{5D078B79-4814-4786-8F68-7CEBB4FF0E90}" sibTransId="{E9BD4E43-7E15-4B9C-A9F4-CF9EA88503F6}"/>
    <dgm:cxn modelId="{36F779A0-3047-433E-AFC3-0C914F08A00A}" type="presOf" srcId="{73F0CE77-A9E2-4EE3-8F6F-6B6A191EDA54}" destId="{B487ECB4-DDE3-4C7A-BB37-2557AC58636A}" srcOrd="0" destOrd="0" presId="urn:microsoft.com/office/officeart/2005/8/layout/hProcess9"/>
    <dgm:cxn modelId="{6FFDC085-7234-4F1D-9FAE-8D74327C3FC2}" srcId="{54B66B39-6FA5-4A22-A052-5F3B844338EC}" destId="{C0F94789-9ADD-41C1-9688-CE54489C7AC1}" srcOrd="3" destOrd="0" parTransId="{3546206A-FD88-4A86-A55D-FDBDD4CFB5BA}" sibTransId="{F6932DE4-F94E-4CF8-9270-4B284E82D67D}"/>
    <dgm:cxn modelId="{D64A7545-3243-4B3B-8A74-8417BB376316}" type="presOf" srcId="{C48EAE60-6BFE-4E4F-80AF-39421CD7DC31}" destId="{E3EAB4BF-85F9-4BA0-8D80-2A6D7463A079}" srcOrd="0" destOrd="0" presId="urn:microsoft.com/office/officeart/2005/8/layout/hProcess9"/>
    <dgm:cxn modelId="{C0964D44-CCBD-443C-BF91-1439BF32C6CA}" type="presOf" srcId="{C0F94789-9ADD-41C1-9688-CE54489C7AC1}" destId="{E0C13EE1-5C25-48CD-A3F9-6835AAA3D578}" srcOrd="0" destOrd="0" presId="urn:microsoft.com/office/officeart/2005/8/layout/hProcess9"/>
    <dgm:cxn modelId="{E727F6C0-1EEC-4753-A3A1-77D56F9795A2}" srcId="{54B66B39-6FA5-4A22-A052-5F3B844338EC}" destId="{C48EAE60-6BFE-4E4F-80AF-39421CD7DC31}" srcOrd="1" destOrd="0" parTransId="{5AC5383D-A771-4FD4-902C-5DFDE31419F2}" sibTransId="{98B0D93A-3E4B-4E57-A3E6-87166534B5CA}"/>
    <dgm:cxn modelId="{7213843F-CC7D-48FF-BD9D-E9800A48622F}" type="presOf" srcId="{51DEE29F-C303-4630-BCAA-0C35379D8830}" destId="{8FF5B07A-0ED8-4DAE-AAF9-B2E998985DF2}" srcOrd="0" destOrd="0" presId="urn:microsoft.com/office/officeart/2005/8/layout/hProcess9"/>
    <dgm:cxn modelId="{0A86E656-8917-4CE7-B298-68E134A8BEE0}" type="presOf" srcId="{A7E7A8CB-FE1D-48A3-8625-46A9E0A932E5}" destId="{2A7D62DB-C3D6-43CA-B110-BA0E00AF78AA}" srcOrd="0" destOrd="0" presId="urn:microsoft.com/office/officeart/2005/8/layout/hProcess9"/>
    <dgm:cxn modelId="{1A6706C0-D839-4A04-8B09-CF685B34748E}" srcId="{54B66B39-6FA5-4A22-A052-5F3B844338EC}" destId="{73F0CE77-A9E2-4EE3-8F6F-6B6A191EDA54}" srcOrd="4" destOrd="0" parTransId="{DA668295-71DB-4EC4-89AE-63863A093B66}" sibTransId="{FDAF1AF1-17B4-426B-BE47-454A2DAC78E4}"/>
    <dgm:cxn modelId="{626AFF08-92AC-4183-BE87-5A330A1C6FA3}" srcId="{54B66B39-6FA5-4A22-A052-5F3B844338EC}" destId="{51DEE29F-C303-4630-BCAA-0C35379D8830}" srcOrd="2" destOrd="0" parTransId="{F50C974D-F917-40F2-B258-17BE40A22036}" sibTransId="{7FFCAA8F-C071-4732-A68B-1F03FB51B2EB}"/>
    <dgm:cxn modelId="{BB5DDF4A-4B9D-4274-B0E7-E7F1326724E6}" type="presParOf" srcId="{C7E91E2A-D90B-444A-9AC0-30C9875F7166}" destId="{6FEA21AF-593C-43A7-B670-AB925C0AF622}" srcOrd="0" destOrd="0" presId="urn:microsoft.com/office/officeart/2005/8/layout/hProcess9"/>
    <dgm:cxn modelId="{7422EB07-8E7C-402B-9FAD-4909E9D3E270}" type="presParOf" srcId="{C7E91E2A-D90B-444A-9AC0-30C9875F7166}" destId="{8E8ACF3B-EF92-46B1-BA7F-05E1F8379B63}" srcOrd="1" destOrd="0" presId="urn:microsoft.com/office/officeart/2005/8/layout/hProcess9"/>
    <dgm:cxn modelId="{912C3121-CD28-4D64-AD95-1A8B5A6DA672}" type="presParOf" srcId="{8E8ACF3B-EF92-46B1-BA7F-05E1F8379B63}" destId="{2A7D62DB-C3D6-43CA-B110-BA0E00AF78AA}" srcOrd="0" destOrd="0" presId="urn:microsoft.com/office/officeart/2005/8/layout/hProcess9"/>
    <dgm:cxn modelId="{30ADCBFA-ABB6-4370-9E90-9D4E9462457E}" type="presParOf" srcId="{8E8ACF3B-EF92-46B1-BA7F-05E1F8379B63}" destId="{CA26EDA6-CD42-4280-A61B-3FEC717EF6C6}" srcOrd="1" destOrd="0" presId="urn:microsoft.com/office/officeart/2005/8/layout/hProcess9"/>
    <dgm:cxn modelId="{BE72AA6C-8D09-4724-91AA-76BDEBF5EB29}" type="presParOf" srcId="{8E8ACF3B-EF92-46B1-BA7F-05E1F8379B63}" destId="{E3EAB4BF-85F9-4BA0-8D80-2A6D7463A079}" srcOrd="2" destOrd="0" presId="urn:microsoft.com/office/officeart/2005/8/layout/hProcess9"/>
    <dgm:cxn modelId="{4EF1E8C2-D831-486A-A1CE-0C0CDC7C7850}" type="presParOf" srcId="{8E8ACF3B-EF92-46B1-BA7F-05E1F8379B63}" destId="{EC513534-C41B-47F4-9F64-2583DB7CABA1}" srcOrd="3" destOrd="0" presId="urn:microsoft.com/office/officeart/2005/8/layout/hProcess9"/>
    <dgm:cxn modelId="{FF02DCFA-0D87-49E2-A014-784F16903237}" type="presParOf" srcId="{8E8ACF3B-EF92-46B1-BA7F-05E1F8379B63}" destId="{8FF5B07A-0ED8-4DAE-AAF9-B2E998985DF2}" srcOrd="4" destOrd="0" presId="urn:microsoft.com/office/officeart/2005/8/layout/hProcess9"/>
    <dgm:cxn modelId="{BB09F463-2280-46A5-A815-C167B0A97541}" type="presParOf" srcId="{8E8ACF3B-EF92-46B1-BA7F-05E1F8379B63}" destId="{F5B96F74-0FC0-4F80-8151-A27A1B07A55D}" srcOrd="5" destOrd="0" presId="urn:microsoft.com/office/officeart/2005/8/layout/hProcess9"/>
    <dgm:cxn modelId="{2E3D4AD1-63D4-49E5-BC3A-57A7E30AABA3}" type="presParOf" srcId="{8E8ACF3B-EF92-46B1-BA7F-05E1F8379B63}" destId="{E0C13EE1-5C25-48CD-A3F9-6835AAA3D578}" srcOrd="6" destOrd="0" presId="urn:microsoft.com/office/officeart/2005/8/layout/hProcess9"/>
    <dgm:cxn modelId="{84866EFE-2BA3-4235-B2E2-45F927886391}" type="presParOf" srcId="{8E8ACF3B-EF92-46B1-BA7F-05E1F8379B63}" destId="{EF8676EB-F3E2-4E29-A691-1937C1424FFA}" srcOrd="7" destOrd="0" presId="urn:microsoft.com/office/officeart/2005/8/layout/hProcess9"/>
    <dgm:cxn modelId="{C1F0F8C7-15B4-494C-A708-01E709A4C26C}" type="presParOf" srcId="{8E8ACF3B-EF92-46B1-BA7F-05E1F8379B63}" destId="{B487ECB4-DDE3-4C7A-BB37-2557AC58636A}" srcOrd="8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44767957-C681-4AE8-A7BC-1D1D11461070}" type="doc">
      <dgm:prSet loTypeId="urn:microsoft.com/office/officeart/2005/8/layout/vList5" loCatId="list" qsTypeId="urn:microsoft.com/office/officeart/2005/8/quickstyle/3d1" qsCatId="3D" csTypeId="urn:microsoft.com/office/officeart/2005/8/colors/accent1_2#4" csCatId="accent1" phldr="1"/>
      <dgm:spPr/>
      <dgm:t>
        <a:bodyPr/>
        <a:lstStyle/>
        <a:p>
          <a:endParaRPr lang="ru-RU"/>
        </a:p>
      </dgm:t>
    </dgm:pt>
    <dgm:pt modelId="{A1A1ACB3-6E38-4EFD-800C-BB1463A6E1F5}">
      <dgm:prSet phldrT="[Текст]" custT="1"/>
      <dgm:spPr>
        <a:solidFill>
          <a:schemeClr val="accent1">
            <a:lumMod val="20000"/>
            <a:lumOff val="80000"/>
            <a:alpha val="90000"/>
          </a:schemeClr>
        </a:solidFill>
      </dgm:spPr>
      <dgm:t>
        <a:bodyPr lIns="0" tIns="0" rIns="0" bIns="0" anchor="ctr" anchorCtr="1"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30 735,2 рублей</a:t>
          </a:r>
        </a:p>
      </dgm:t>
    </dgm:pt>
    <dgm:pt modelId="{671BAADD-1CBF-4EA9-9B97-FDA36F13F12B}" type="parTrans" cxnId="{52118BFE-196C-467B-80E5-A01A622D66E0}">
      <dgm:prSet/>
      <dgm:spPr/>
      <dgm:t>
        <a:bodyPr/>
        <a:lstStyle/>
        <a:p>
          <a:endParaRPr lang="ru-RU"/>
        </a:p>
      </dgm:t>
    </dgm:pt>
    <dgm:pt modelId="{F3CD0E6F-9FF5-4CE3-B7A7-47FCB67D93BE}" type="sibTrans" cxnId="{52118BFE-196C-467B-80E5-A01A622D66E0}">
      <dgm:prSet/>
      <dgm:spPr/>
      <dgm:t>
        <a:bodyPr/>
        <a:lstStyle/>
        <a:p>
          <a:endParaRPr lang="ru-RU"/>
        </a:p>
      </dgm:t>
    </dgm:pt>
    <dgm:pt modelId="{F99202B8-23C7-4097-9BA3-CF23F276C271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Педагогические работники дошкольных образовательных учреждений</a:t>
          </a:r>
          <a:endParaRPr lang="ru-RU" sz="1400" dirty="0"/>
        </a:p>
      </dgm:t>
    </dgm:pt>
    <dgm:pt modelId="{AB527BE3-9C97-484E-8C8D-78E470CFD9FA}" type="parTrans" cxnId="{BDB4BCB8-8B00-4A45-AE99-035D477DC244}">
      <dgm:prSet/>
      <dgm:spPr/>
      <dgm:t>
        <a:bodyPr/>
        <a:lstStyle/>
        <a:p>
          <a:endParaRPr lang="ru-RU"/>
        </a:p>
      </dgm:t>
    </dgm:pt>
    <dgm:pt modelId="{057DF767-1A5A-478D-8838-8FA1E2F5F7C3}" type="sibTrans" cxnId="{BDB4BCB8-8B00-4A45-AE99-035D477DC244}">
      <dgm:prSet/>
      <dgm:spPr/>
      <dgm:t>
        <a:bodyPr/>
        <a:lstStyle/>
        <a:p>
          <a:endParaRPr lang="ru-RU"/>
        </a:p>
      </dgm:t>
    </dgm:pt>
    <dgm:pt modelId="{01554E7F-6941-404F-A64F-AFD9F6C6BC87}">
      <dgm:prSet custT="1"/>
      <dgm:spPr>
        <a:solidFill>
          <a:schemeClr val="accent1">
            <a:lumMod val="20000"/>
            <a:lumOff val="80000"/>
            <a:alpha val="90000"/>
          </a:schemeClr>
        </a:solidFill>
      </dgm:spPr>
      <dgm:t>
        <a:bodyPr lIns="0" tIns="0" rIns="0" bIns="0" anchor="ctr" anchorCtr="1"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27 119,2 </a:t>
          </a:r>
          <a:r>
            <a:rPr lang="ru-RU" sz="16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рубльей</a:t>
          </a:r>
          <a:endParaRPr lang="ru-RU" sz="16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DCFEAD0-4150-45AC-A975-3E1DAD9587FF}" type="parTrans" cxnId="{E33B0767-E4D4-4773-989E-88F0C5F41A70}">
      <dgm:prSet/>
      <dgm:spPr/>
      <dgm:t>
        <a:bodyPr/>
        <a:lstStyle/>
        <a:p>
          <a:endParaRPr lang="ru-RU"/>
        </a:p>
      </dgm:t>
    </dgm:pt>
    <dgm:pt modelId="{3AF92917-5AE8-4F17-AC51-16AB927990C6}" type="sibTrans" cxnId="{E33B0767-E4D4-4773-989E-88F0C5F41A70}">
      <dgm:prSet/>
      <dgm:spPr/>
      <dgm:t>
        <a:bodyPr/>
        <a:lstStyle/>
        <a:p>
          <a:endParaRPr lang="ru-RU"/>
        </a:p>
      </dgm:t>
    </dgm:pt>
    <dgm:pt modelId="{0D5D5C70-8082-49DF-A490-21A3DA485440}">
      <dgm:prSet phldrT="[Текст]" custT="1"/>
      <dgm:spPr>
        <a:solidFill>
          <a:schemeClr val="accent1">
            <a:lumMod val="20000"/>
            <a:lumOff val="80000"/>
            <a:alpha val="90000"/>
          </a:schemeClr>
        </a:solidFill>
      </dgm:spPr>
      <dgm:t>
        <a:bodyPr lIns="0" tIns="0" rIns="0" bIns="0" anchor="ctr" anchorCtr="1"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30 695,8 рублей</a:t>
          </a:r>
        </a:p>
      </dgm:t>
    </dgm:pt>
    <dgm:pt modelId="{E4364E9C-622B-44D3-8AEB-63AD9D08DFC0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Педагогические работники образовательных учреждений общего образования</a:t>
          </a:r>
          <a:endParaRPr lang="ru-RU" sz="1400" dirty="0"/>
        </a:p>
      </dgm:t>
    </dgm:pt>
    <dgm:pt modelId="{438DF7DC-523C-49F9-B7B2-E1920BDE2706}" type="sibTrans" cxnId="{EF1AD03B-8C33-4F78-9CA9-E07A865D471D}">
      <dgm:prSet/>
      <dgm:spPr/>
      <dgm:t>
        <a:bodyPr/>
        <a:lstStyle/>
        <a:p>
          <a:endParaRPr lang="ru-RU"/>
        </a:p>
      </dgm:t>
    </dgm:pt>
    <dgm:pt modelId="{CA9683C7-37FB-4687-83F0-02D3CBAE23DB}" type="parTrans" cxnId="{EF1AD03B-8C33-4F78-9CA9-E07A865D471D}">
      <dgm:prSet/>
      <dgm:spPr/>
      <dgm:t>
        <a:bodyPr/>
        <a:lstStyle/>
        <a:p>
          <a:endParaRPr lang="ru-RU"/>
        </a:p>
      </dgm:t>
    </dgm:pt>
    <dgm:pt modelId="{22D17C12-C517-46F2-A701-2B90A14FC8B1}" type="sibTrans" cxnId="{D4587340-30F2-4222-A534-E6231E916FAE}">
      <dgm:prSet/>
      <dgm:spPr/>
      <dgm:t>
        <a:bodyPr/>
        <a:lstStyle/>
        <a:p>
          <a:endParaRPr lang="ru-RU"/>
        </a:p>
      </dgm:t>
    </dgm:pt>
    <dgm:pt modelId="{455543E0-2913-4FC3-B00D-272963FD67CC}" type="parTrans" cxnId="{D4587340-30F2-4222-A534-E6231E916FAE}">
      <dgm:prSet/>
      <dgm:spPr/>
      <dgm:t>
        <a:bodyPr/>
        <a:lstStyle/>
        <a:p>
          <a:endParaRPr lang="ru-RU"/>
        </a:p>
      </dgm:t>
    </dgm:pt>
    <dgm:pt modelId="{48DA3342-0406-4833-AE34-58C6B764B7FA}">
      <dgm:prSet phldrT="[Текст]" custT="1"/>
      <dgm:spPr/>
      <dgm:t>
        <a:bodyPr lIns="0" tIns="0" rIns="0" bIns="0"/>
        <a:lstStyle/>
        <a:p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Педагогические работники учреждений дополнительного образования детей</a:t>
          </a:r>
          <a:endParaRPr lang="ru-RU" sz="1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4638926-3579-4450-A11C-DB62282A5432}" type="sibTrans" cxnId="{EEA70375-8F51-46A3-9D9F-4ED9BA41FDEF}">
      <dgm:prSet/>
      <dgm:spPr/>
      <dgm:t>
        <a:bodyPr/>
        <a:lstStyle/>
        <a:p>
          <a:endParaRPr lang="ru-RU"/>
        </a:p>
      </dgm:t>
    </dgm:pt>
    <dgm:pt modelId="{E32B0B8C-9327-45DB-9806-4D57653581CB}" type="parTrans" cxnId="{EEA70375-8F51-46A3-9D9F-4ED9BA41FDEF}">
      <dgm:prSet/>
      <dgm:spPr/>
      <dgm:t>
        <a:bodyPr/>
        <a:lstStyle/>
        <a:p>
          <a:endParaRPr lang="ru-RU"/>
        </a:p>
      </dgm:t>
    </dgm:pt>
    <dgm:pt modelId="{0BB5B7CD-1A40-4D29-BF73-1A6E92D6E2A7}" type="pres">
      <dgm:prSet presAssocID="{44767957-C681-4AE8-A7BC-1D1D1146107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940FC85-F2E1-41C6-8602-2FBAAAA5DC3D}" type="pres">
      <dgm:prSet presAssocID="{E4364E9C-622B-44D3-8AEB-63AD9D08DFC0}" presName="linNode" presStyleCnt="0"/>
      <dgm:spPr/>
    </dgm:pt>
    <dgm:pt modelId="{0B92196D-9B68-4D71-BF11-DF6B2858FA03}" type="pres">
      <dgm:prSet presAssocID="{E4364E9C-622B-44D3-8AEB-63AD9D08DFC0}" presName="parentText" presStyleLbl="node1" presStyleIdx="0" presStyleCnt="3" custScaleX="167260" custScaleY="2486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FB3C74-FFC3-48A4-BC8F-7D3ED31A605D}" type="pres">
      <dgm:prSet presAssocID="{E4364E9C-622B-44D3-8AEB-63AD9D08DFC0}" presName="descendantText" presStyleLbl="alignAccFollowNode1" presStyleIdx="0" presStyleCnt="3" custScaleX="61862" custScaleY="161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83CA69-0448-4C86-84BA-D0A487441978}" type="pres">
      <dgm:prSet presAssocID="{438DF7DC-523C-49F9-B7B2-E1920BDE2706}" presName="sp" presStyleCnt="0"/>
      <dgm:spPr/>
    </dgm:pt>
    <dgm:pt modelId="{ABEDFB81-9D6D-42D1-B698-41DD3BB76B39}" type="pres">
      <dgm:prSet presAssocID="{F99202B8-23C7-4097-9BA3-CF23F276C271}" presName="linNode" presStyleCnt="0"/>
      <dgm:spPr/>
    </dgm:pt>
    <dgm:pt modelId="{B894BE18-A376-4E8C-955A-0B647088A2DF}" type="pres">
      <dgm:prSet presAssocID="{F99202B8-23C7-4097-9BA3-CF23F276C271}" presName="parentText" presStyleLbl="node1" presStyleIdx="1" presStyleCnt="3" custScaleX="168178" custScaleY="2469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DDDC54-D451-42D8-BF36-B6C7D742C2BA}" type="pres">
      <dgm:prSet presAssocID="{F99202B8-23C7-4097-9BA3-CF23F276C271}" presName="descendantText" presStyleLbl="alignAccFollowNode1" presStyleIdx="1" presStyleCnt="3" custScaleX="61946" custScaleY="164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F0F0C4-3879-48AE-82E0-DE20DA38D636}" type="pres">
      <dgm:prSet presAssocID="{057DF767-1A5A-478D-8838-8FA1E2F5F7C3}" presName="sp" presStyleCnt="0"/>
      <dgm:spPr/>
    </dgm:pt>
    <dgm:pt modelId="{1418F44F-03FC-4FB2-8FAA-AC9F1411707C}" type="pres">
      <dgm:prSet presAssocID="{48DA3342-0406-4833-AE34-58C6B764B7FA}" presName="linNode" presStyleCnt="0"/>
      <dgm:spPr/>
    </dgm:pt>
    <dgm:pt modelId="{53A4F615-A56E-408D-829B-26F4CA935D3C}" type="pres">
      <dgm:prSet presAssocID="{48DA3342-0406-4833-AE34-58C6B764B7FA}" presName="parentText" presStyleLbl="node1" presStyleIdx="2" presStyleCnt="3" custScaleX="168286" custScaleY="2538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F28884-C4E8-4F6C-8A4D-7E7A90C1CFC0}" type="pres">
      <dgm:prSet presAssocID="{48DA3342-0406-4833-AE34-58C6B764B7FA}" presName="descendantText" presStyleLbl="alignAccFollowNode1" presStyleIdx="2" presStyleCnt="3" custScaleX="61258" custScaleY="156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1AC6528-429C-44A6-8712-9EBC21407766}" type="presOf" srcId="{0D5D5C70-8082-49DF-A490-21A3DA485440}" destId="{94FB3C74-FFC3-48A4-BC8F-7D3ED31A605D}" srcOrd="0" destOrd="0" presId="urn:microsoft.com/office/officeart/2005/8/layout/vList5"/>
    <dgm:cxn modelId="{BDB4BCB8-8B00-4A45-AE99-035D477DC244}" srcId="{44767957-C681-4AE8-A7BC-1D1D11461070}" destId="{F99202B8-23C7-4097-9BA3-CF23F276C271}" srcOrd="1" destOrd="0" parTransId="{AB527BE3-9C97-484E-8C8D-78E470CFD9FA}" sibTransId="{057DF767-1A5A-478D-8838-8FA1E2F5F7C3}"/>
    <dgm:cxn modelId="{88953685-9CE1-4A54-A53A-1D7F98F6FFBB}" type="presOf" srcId="{F99202B8-23C7-4097-9BA3-CF23F276C271}" destId="{B894BE18-A376-4E8C-955A-0B647088A2DF}" srcOrd="0" destOrd="0" presId="urn:microsoft.com/office/officeart/2005/8/layout/vList5"/>
    <dgm:cxn modelId="{74EF174A-32A5-4238-9941-EF3BB7716427}" type="presOf" srcId="{A1A1ACB3-6E38-4EFD-800C-BB1463A6E1F5}" destId="{22F28884-C4E8-4F6C-8A4D-7E7A90C1CFC0}" srcOrd="0" destOrd="0" presId="urn:microsoft.com/office/officeart/2005/8/layout/vList5"/>
    <dgm:cxn modelId="{E33B0767-E4D4-4773-989E-88F0C5F41A70}" srcId="{F99202B8-23C7-4097-9BA3-CF23F276C271}" destId="{01554E7F-6941-404F-A64F-AFD9F6C6BC87}" srcOrd="0" destOrd="0" parTransId="{5DCFEAD0-4150-45AC-A975-3E1DAD9587FF}" sibTransId="{3AF92917-5AE8-4F17-AC51-16AB927990C6}"/>
    <dgm:cxn modelId="{B2555245-582F-4E9C-926E-897BC03F1515}" type="presOf" srcId="{01554E7F-6941-404F-A64F-AFD9F6C6BC87}" destId="{CDDDDC54-D451-42D8-BF36-B6C7D742C2BA}" srcOrd="0" destOrd="0" presId="urn:microsoft.com/office/officeart/2005/8/layout/vList5"/>
    <dgm:cxn modelId="{B78A92C6-35EC-407D-93A8-E2F8372B7907}" type="presOf" srcId="{E4364E9C-622B-44D3-8AEB-63AD9D08DFC0}" destId="{0B92196D-9B68-4D71-BF11-DF6B2858FA03}" srcOrd="0" destOrd="0" presId="urn:microsoft.com/office/officeart/2005/8/layout/vList5"/>
    <dgm:cxn modelId="{EF1AD03B-8C33-4F78-9CA9-E07A865D471D}" srcId="{44767957-C681-4AE8-A7BC-1D1D11461070}" destId="{E4364E9C-622B-44D3-8AEB-63AD9D08DFC0}" srcOrd="0" destOrd="0" parTransId="{CA9683C7-37FB-4687-83F0-02D3CBAE23DB}" sibTransId="{438DF7DC-523C-49F9-B7B2-E1920BDE2706}"/>
    <dgm:cxn modelId="{A3410E6F-99EA-4F0B-BA12-EE244DBE39BB}" type="presOf" srcId="{48DA3342-0406-4833-AE34-58C6B764B7FA}" destId="{53A4F615-A56E-408D-829B-26F4CA935D3C}" srcOrd="0" destOrd="0" presId="urn:microsoft.com/office/officeart/2005/8/layout/vList5"/>
    <dgm:cxn modelId="{BF87D7CA-0FE5-4837-859E-B97A2750D49B}" type="presOf" srcId="{44767957-C681-4AE8-A7BC-1D1D11461070}" destId="{0BB5B7CD-1A40-4D29-BF73-1A6E92D6E2A7}" srcOrd="0" destOrd="0" presId="urn:microsoft.com/office/officeart/2005/8/layout/vList5"/>
    <dgm:cxn modelId="{52118BFE-196C-467B-80E5-A01A622D66E0}" srcId="{48DA3342-0406-4833-AE34-58C6B764B7FA}" destId="{A1A1ACB3-6E38-4EFD-800C-BB1463A6E1F5}" srcOrd="0" destOrd="0" parTransId="{671BAADD-1CBF-4EA9-9B97-FDA36F13F12B}" sibTransId="{F3CD0E6F-9FF5-4CE3-B7A7-47FCB67D93BE}"/>
    <dgm:cxn modelId="{EEA70375-8F51-46A3-9D9F-4ED9BA41FDEF}" srcId="{44767957-C681-4AE8-A7BC-1D1D11461070}" destId="{48DA3342-0406-4833-AE34-58C6B764B7FA}" srcOrd="2" destOrd="0" parTransId="{E32B0B8C-9327-45DB-9806-4D57653581CB}" sibTransId="{34638926-3579-4450-A11C-DB62282A5432}"/>
    <dgm:cxn modelId="{D4587340-30F2-4222-A534-E6231E916FAE}" srcId="{E4364E9C-622B-44D3-8AEB-63AD9D08DFC0}" destId="{0D5D5C70-8082-49DF-A490-21A3DA485440}" srcOrd="0" destOrd="0" parTransId="{455543E0-2913-4FC3-B00D-272963FD67CC}" sibTransId="{22D17C12-C517-46F2-A701-2B90A14FC8B1}"/>
    <dgm:cxn modelId="{240FBAAE-B437-4ABE-973B-144D3B8E1DF0}" type="presParOf" srcId="{0BB5B7CD-1A40-4D29-BF73-1A6E92D6E2A7}" destId="{4940FC85-F2E1-41C6-8602-2FBAAAA5DC3D}" srcOrd="0" destOrd="0" presId="urn:microsoft.com/office/officeart/2005/8/layout/vList5"/>
    <dgm:cxn modelId="{8E0A5018-97E8-467C-B1FE-1B13C3AB2F80}" type="presParOf" srcId="{4940FC85-F2E1-41C6-8602-2FBAAAA5DC3D}" destId="{0B92196D-9B68-4D71-BF11-DF6B2858FA03}" srcOrd="0" destOrd="0" presId="urn:microsoft.com/office/officeart/2005/8/layout/vList5"/>
    <dgm:cxn modelId="{6DDF9808-FEC6-403E-B679-E0D4D4D1E9A7}" type="presParOf" srcId="{4940FC85-F2E1-41C6-8602-2FBAAAA5DC3D}" destId="{94FB3C74-FFC3-48A4-BC8F-7D3ED31A605D}" srcOrd="1" destOrd="0" presId="urn:microsoft.com/office/officeart/2005/8/layout/vList5"/>
    <dgm:cxn modelId="{02F962FF-E363-49D2-BF04-C9545B3998B8}" type="presParOf" srcId="{0BB5B7CD-1A40-4D29-BF73-1A6E92D6E2A7}" destId="{BF83CA69-0448-4C86-84BA-D0A487441978}" srcOrd="1" destOrd="0" presId="urn:microsoft.com/office/officeart/2005/8/layout/vList5"/>
    <dgm:cxn modelId="{F184EAEE-FF83-45EA-A734-9EBB8BC38C58}" type="presParOf" srcId="{0BB5B7CD-1A40-4D29-BF73-1A6E92D6E2A7}" destId="{ABEDFB81-9D6D-42D1-B698-41DD3BB76B39}" srcOrd="2" destOrd="0" presId="urn:microsoft.com/office/officeart/2005/8/layout/vList5"/>
    <dgm:cxn modelId="{FFD87D6E-8953-4C04-9C68-00C3756CF57D}" type="presParOf" srcId="{ABEDFB81-9D6D-42D1-B698-41DD3BB76B39}" destId="{B894BE18-A376-4E8C-955A-0B647088A2DF}" srcOrd="0" destOrd="0" presId="urn:microsoft.com/office/officeart/2005/8/layout/vList5"/>
    <dgm:cxn modelId="{0BA4F5A2-B710-48AF-B8B9-2595019D74E4}" type="presParOf" srcId="{ABEDFB81-9D6D-42D1-B698-41DD3BB76B39}" destId="{CDDDDC54-D451-42D8-BF36-B6C7D742C2BA}" srcOrd="1" destOrd="0" presId="urn:microsoft.com/office/officeart/2005/8/layout/vList5"/>
    <dgm:cxn modelId="{003F1A1E-0DE4-424E-AC28-81EF0FE71311}" type="presParOf" srcId="{0BB5B7CD-1A40-4D29-BF73-1A6E92D6E2A7}" destId="{2EF0F0C4-3879-48AE-82E0-DE20DA38D636}" srcOrd="3" destOrd="0" presId="urn:microsoft.com/office/officeart/2005/8/layout/vList5"/>
    <dgm:cxn modelId="{295DA71A-B3EE-4862-8AAE-901E623566C6}" type="presParOf" srcId="{0BB5B7CD-1A40-4D29-BF73-1A6E92D6E2A7}" destId="{1418F44F-03FC-4FB2-8FAA-AC9F1411707C}" srcOrd="4" destOrd="0" presId="urn:microsoft.com/office/officeart/2005/8/layout/vList5"/>
    <dgm:cxn modelId="{A65F8AE0-2759-479D-831E-00CA98ABC8E3}" type="presParOf" srcId="{1418F44F-03FC-4FB2-8FAA-AC9F1411707C}" destId="{53A4F615-A56E-408D-829B-26F4CA935D3C}" srcOrd="0" destOrd="0" presId="urn:microsoft.com/office/officeart/2005/8/layout/vList5"/>
    <dgm:cxn modelId="{33B7C07F-C06C-4503-BB19-C4242327504A}" type="presParOf" srcId="{1418F44F-03FC-4FB2-8FAA-AC9F1411707C}" destId="{22F28884-C4E8-4F6C-8A4D-7E7A90C1CFC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C23A245A-8880-4394-8AE0-E368E746CCF3}" type="doc">
      <dgm:prSet loTypeId="urn:microsoft.com/office/officeart/2005/8/layout/hierarchy4" loCatId="list" qsTypeId="urn:microsoft.com/office/officeart/2005/8/quickstyle/simple3" qsCatId="simple" csTypeId="urn:microsoft.com/office/officeart/2005/8/colors/accent3_3" csCatId="accent3" phldr="1"/>
      <dgm:spPr/>
      <dgm:t>
        <a:bodyPr/>
        <a:lstStyle/>
        <a:p>
          <a:endParaRPr lang="ru-RU"/>
        </a:p>
      </dgm:t>
    </dgm:pt>
    <dgm:pt modelId="{9EF300CD-08F7-4441-B3E7-75F1FADC6473}" type="pres">
      <dgm:prSet presAssocID="{C23A245A-8880-4394-8AE0-E368E746CCF3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</dgm:ptLst>
  <dgm:cxnLst>
    <dgm:cxn modelId="{E5BCDFF7-206D-4ED3-A69B-BBA744754EF7}" type="presOf" srcId="{C23A245A-8880-4394-8AE0-E368E746CCF3}" destId="{9EF300CD-08F7-4441-B3E7-75F1FADC6473}" srcOrd="0" destOrd="0" presId="urn:microsoft.com/office/officeart/2005/8/layout/hierarchy4"/>
  </dgm:cxnLst>
  <dgm:bg>
    <a:noFill/>
    <a:effectLst>
      <a:softEdge rad="317500"/>
    </a:effectLst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C23A245A-8880-4394-8AE0-E368E746CCF3}" type="doc">
      <dgm:prSet loTypeId="urn:microsoft.com/office/officeart/2005/8/layout/hierarchy4" loCatId="list" qsTypeId="urn:microsoft.com/office/officeart/2005/8/quickstyle/simple3" qsCatId="simple" csTypeId="urn:microsoft.com/office/officeart/2005/8/colors/accent3_3" csCatId="accent3" phldr="1"/>
      <dgm:spPr/>
      <dgm:t>
        <a:bodyPr/>
        <a:lstStyle/>
        <a:p>
          <a:endParaRPr lang="ru-RU"/>
        </a:p>
      </dgm:t>
    </dgm:pt>
    <dgm:pt modelId="{9EF300CD-08F7-4441-B3E7-75F1FADC6473}" type="pres">
      <dgm:prSet presAssocID="{C23A245A-8880-4394-8AE0-E368E746CCF3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</dgm:ptLst>
  <dgm:cxnLst>
    <dgm:cxn modelId="{4C14966C-2011-4381-BB2E-3354E559C280}" type="presOf" srcId="{C23A245A-8880-4394-8AE0-E368E746CCF3}" destId="{9EF300CD-08F7-4441-B3E7-75F1FADC6473}" srcOrd="0" destOrd="0" presId="urn:microsoft.com/office/officeart/2005/8/layout/hierarchy4"/>
  </dgm:cxnLst>
  <dgm:bg>
    <a:noFill/>
    <a:effectLst>
      <a:softEdge rad="317500"/>
    </a:effectLst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B106739E-2F3B-4B4D-A193-9ECF6642E2A1}" type="doc">
      <dgm:prSet loTypeId="urn:microsoft.com/office/officeart/2005/8/layout/chevron1" loCatId="process" qsTypeId="urn:microsoft.com/office/officeart/2005/8/quickstyle/3d7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3236DD03-6F59-447F-B493-B8BB4713AF08}">
      <dgm:prSet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sz="2100" b="1" kern="12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  <a:ea typeface="+mn-ea"/>
              <a:cs typeface="+mn-cs"/>
            </a:rPr>
            <a:t>Предложенный на рассмотрение Собрания депутатов </a:t>
          </a:r>
          <a:r>
            <a:rPr lang="ru-RU" sz="2100" b="1" kern="1200" dirty="0" err="1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  <a:ea typeface="+mn-ea"/>
              <a:cs typeface="+mn-cs"/>
            </a:rPr>
            <a:t>Боковского</a:t>
          </a:r>
          <a:r>
            <a:rPr lang="ru-RU" sz="2100" b="1" kern="12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  <a:ea typeface="+mn-ea"/>
              <a:cs typeface="+mn-cs"/>
            </a:rPr>
            <a:t> района бюджет </a:t>
          </a:r>
          <a:r>
            <a:rPr lang="ru-RU" sz="2100" b="1" kern="1200" dirty="0" err="1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  <a:ea typeface="+mn-ea"/>
              <a:cs typeface="+mn-cs"/>
            </a:rPr>
            <a:t>Боковского</a:t>
          </a:r>
          <a:r>
            <a:rPr lang="ru-RU" sz="2100" b="1" kern="12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  <a:ea typeface="+mn-ea"/>
              <a:cs typeface="+mn-cs"/>
            </a:rPr>
            <a:t> района на 2020 год и на плановый период 2021 и 2022 годов создаст дополнительные условия для выполнения поставленных Президентом России, Губернатором области, Главой </a:t>
          </a:r>
          <a:r>
            <a:rPr lang="ru-RU" sz="2100" b="1" kern="1200" dirty="0" err="1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  <a:ea typeface="+mn-ea"/>
              <a:cs typeface="+mn-cs"/>
            </a:rPr>
            <a:t>Боковского</a:t>
          </a:r>
          <a:r>
            <a:rPr lang="ru-RU" sz="2100" b="1" kern="12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  <a:ea typeface="+mn-ea"/>
              <a:cs typeface="+mn-cs"/>
            </a:rPr>
            <a:t> района приоритетных задач</a:t>
          </a:r>
          <a:endParaRPr lang="ru-RU" sz="2100" b="1" kern="1200" dirty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abriola" pitchFamily="82" charset="0"/>
            <a:ea typeface="+mn-ea"/>
            <a:cs typeface="+mn-cs"/>
          </a:endParaRPr>
        </a:p>
      </dgm:t>
    </dgm:pt>
    <dgm:pt modelId="{6CB0D2DE-FF09-4CA3-8CDD-C92A692AD7F5}" type="parTrans" cxnId="{6D456A7D-C510-4D9B-8994-5179BC25BE53}">
      <dgm:prSet/>
      <dgm:spPr/>
      <dgm:t>
        <a:bodyPr/>
        <a:lstStyle/>
        <a:p>
          <a:endParaRPr lang="ru-RU"/>
        </a:p>
      </dgm:t>
    </dgm:pt>
    <dgm:pt modelId="{2010BD2F-91CF-437B-BE3D-7E626B614706}" type="sibTrans" cxnId="{6D456A7D-C510-4D9B-8994-5179BC25BE53}">
      <dgm:prSet/>
      <dgm:spPr/>
      <dgm:t>
        <a:bodyPr/>
        <a:lstStyle/>
        <a:p>
          <a:endParaRPr lang="ru-RU"/>
        </a:p>
      </dgm:t>
    </dgm:pt>
    <dgm:pt modelId="{A7F772A5-65DC-46AF-B29E-C756F4858BD1}" type="pres">
      <dgm:prSet presAssocID="{B106739E-2F3B-4B4D-A193-9ECF6642E2A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29FB36E-F919-44F2-9F57-F9E72F54E23F}" type="pres">
      <dgm:prSet presAssocID="{3236DD03-6F59-447F-B493-B8BB4713AF08}" presName="parTxOnly" presStyleLbl="node1" presStyleIdx="0" presStyleCnt="1" custScaleY="103052" custLinFactNeighborX="85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44BF67C-ACE0-4E35-9B15-CFD5D09B8F57}" type="presOf" srcId="{3236DD03-6F59-447F-B493-B8BB4713AF08}" destId="{C29FB36E-F919-44F2-9F57-F9E72F54E23F}" srcOrd="0" destOrd="0" presId="urn:microsoft.com/office/officeart/2005/8/layout/chevron1"/>
    <dgm:cxn modelId="{6D456A7D-C510-4D9B-8994-5179BC25BE53}" srcId="{B106739E-2F3B-4B4D-A193-9ECF6642E2A1}" destId="{3236DD03-6F59-447F-B493-B8BB4713AF08}" srcOrd="0" destOrd="0" parTransId="{6CB0D2DE-FF09-4CA3-8CDD-C92A692AD7F5}" sibTransId="{2010BD2F-91CF-437B-BE3D-7E626B614706}"/>
    <dgm:cxn modelId="{8682BFB1-E77C-4A02-9049-B4CD8B0A8F00}" type="presOf" srcId="{B106739E-2F3B-4B4D-A193-9ECF6642E2A1}" destId="{A7F772A5-65DC-46AF-B29E-C756F4858BD1}" srcOrd="0" destOrd="0" presId="urn:microsoft.com/office/officeart/2005/8/layout/chevron1"/>
    <dgm:cxn modelId="{19FCB576-2A5B-4061-85B6-61390E224CF9}" type="presParOf" srcId="{A7F772A5-65DC-46AF-B29E-C756F4858BD1}" destId="{C29FB36E-F919-44F2-9F57-F9E72F54E23F}" srcOrd="0" destOrd="0" presId="urn:microsoft.com/office/officeart/2005/8/layout/chevron1"/>
  </dgm:cxnLst>
  <dgm:bg>
    <a:noFill/>
    <a:effectLst>
      <a:softEdge rad="127000"/>
    </a:effectLst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90239BA-D30D-42D9-95F7-1477AF7261C5}" type="doc">
      <dgm:prSet loTypeId="urn:microsoft.com/office/officeart/2005/8/layout/chevron2" loCatId="process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B782FD21-6C09-4BC0-934D-3C01247185B7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endParaRPr lang="ru-RU" sz="1400" b="1" i="1" dirty="0">
            <a:latin typeface="Times New Roman" pitchFamily="18" charset="0"/>
            <a:cs typeface="Times New Roman" pitchFamily="18" charset="0"/>
          </a:endParaRPr>
        </a:p>
      </dgm:t>
    </dgm:pt>
    <dgm:pt modelId="{3BA93B2A-7107-49CF-9B3E-47E8BF97AD80}" type="parTrans" cxnId="{CED3C681-D41E-4775-9E8C-0CC72EBE352F}">
      <dgm:prSet/>
      <dgm:spPr/>
      <dgm:t>
        <a:bodyPr/>
        <a:lstStyle/>
        <a:p>
          <a:endParaRPr lang="ru-RU"/>
        </a:p>
      </dgm:t>
    </dgm:pt>
    <dgm:pt modelId="{101D608E-9EBC-40B6-91D9-6FFF31D19B2F}" type="sibTrans" cxnId="{CED3C681-D41E-4775-9E8C-0CC72EBE352F}">
      <dgm:prSet/>
      <dgm:spPr/>
      <dgm:t>
        <a:bodyPr/>
        <a:lstStyle/>
        <a:p>
          <a:endParaRPr lang="ru-RU"/>
        </a:p>
      </dgm:t>
    </dgm:pt>
    <dgm:pt modelId="{68AA1952-3345-4003-BFDC-A0E4F30C465C}">
      <dgm:prSet phldrT="[Текст]" custT="1"/>
      <dgm:spPr/>
      <dgm:t>
        <a:bodyPr/>
        <a:lstStyle/>
        <a:p>
          <a:endParaRPr lang="ru-RU" sz="1400" b="1" i="1" dirty="0" smtClean="0">
            <a:latin typeface="Times New Roman" pitchFamily="18" charset="0"/>
            <a:cs typeface="Times New Roman" pitchFamily="18" charset="0"/>
          </a:endParaRPr>
        </a:p>
      </dgm:t>
    </dgm:pt>
    <dgm:pt modelId="{CD8EE939-5E82-4C1E-A503-C5646DF47732}" type="parTrans" cxnId="{3BEBB157-6F04-4726-92E8-65661F4D5571}">
      <dgm:prSet/>
      <dgm:spPr/>
      <dgm:t>
        <a:bodyPr/>
        <a:lstStyle/>
        <a:p>
          <a:endParaRPr lang="ru-RU"/>
        </a:p>
      </dgm:t>
    </dgm:pt>
    <dgm:pt modelId="{84C1FEF0-48B0-42FF-8385-CA2FDF866512}" type="sibTrans" cxnId="{3BEBB157-6F04-4726-92E8-65661F4D5571}">
      <dgm:prSet/>
      <dgm:spPr/>
      <dgm:t>
        <a:bodyPr/>
        <a:lstStyle/>
        <a:p>
          <a:endParaRPr lang="ru-RU"/>
        </a:p>
      </dgm:t>
    </dgm:pt>
    <dgm:pt modelId="{E02F3EE9-ABD1-4D06-9A71-B78C1E3542D6}">
      <dgm:prSet phldrT="[Текст]" custT="1"/>
      <dgm:spPr/>
      <dgm:t>
        <a:bodyPr/>
        <a:lstStyle/>
        <a:p>
          <a:endParaRPr lang="ru-RU" sz="1400" b="1" i="1" dirty="0">
            <a:latin typeface="Times New Roman" pitchFamily="18" charset="0"/>
            <a:cs typeface="Times New Roman" pitchFamily="18" charset="0"/>
          </a:endParaRPr>
        </a:p>
      </dgm:t>
    </dgm:pt>
    <dgm:pt modelId="{AA1A75ED-3EC9-4A28-8738-27E036ED2506}" type="parTrans" cxnId="{5717FF89-59BF-4E71-A2FF-59C4C67B826C}">
      <dgm:prSet/>
      <dgm:spPr/>
      <dgm:t>
        <a:bodyPr/>
        <a:lstStyle/>
        <a:p>
          <a:endParaRPr lang="ru-RU"/>
        </a:p>
      </dgm:t>
    </dgm:pt>
    <dgm:pt modelId="{7429E3D7-E57E-4AC5-82B5-C677C06E342E}" type="sibTrans" cxnId="{5717FF89-59BF-4E71-A2FF-59C4C67B826C}">
      <dgm:prSet/>
      <dgm:spPr/>
      <dgm:t>
        <a:bodyPr/>
        <a:lstStyle/>
        <a:p>
          <a:endParaRPr lang="ru-RU"/>
        </a:p>
      </dgm:t>
    </dgm:pt>
    <dgm:pt modelId="{ACF5097F-CC5B-4366-ABE7-38687129F656}">
      <dgm:prSet phldrT="[Текст]" custT="1"/>
      <dgm:spPr/>
      <dgm:t>
        <a:bodyPr/>
        <a:lstStyle/>
        <a:p>
          <a:endParaRPr lang="ru-RU" sz="1400" b="1" i="1" dirty="0">
            <a:latin typeface="Times New Roman" pitchFamily="18" charset="0"/>
            <a:cs typeface="Times New Roman" pitchFamily="18" charset="0"/>
          </a:endParaRPr>
        </a:p>
      </dgm:t>
    </dgm:pt>
    <dgm:pt modelId="{2616B00B-F7C0-4234-86E7-8EDE1A3DF7B4}" type="parTrans" cxnId="{DAC3DEE0-9F83-4CC8-B18E-6F48B1BB4651}">
      <dgm:prSet/>
      <dgm:spPr/>
      <dgm:t>
        <a:bodyPr/>
        <a:lstStyle/>
        <a:p>
          <a:endParaRPr lang="ru-RU"/>
        </a:p>
      </dgm:t>
    </dgm:pt>
    <dgm:pt modelId="{68A32AD1-FA7D-46F8-A155-4CDC1D3CEAC9}" type="sibTrans" cxnId="{DAC3DEE0-9F83-4CC8-B18E-6F48B1BB4651}">
      <dgm:prSet/>
      <dgm:spPr/>
      <dgm:t>
        <a:bodyPr/>
        <a:lstStyle/>
        <a:p>
          <a:endParaRPr lang="ru-RU"/>
        </a:p>
      </dgm:t>
    </dgm:pt>
    <dgm:pt modelId="{333612F3-69F1-4CC0-ACEA-154FBD023C22}">
      <dgm:prSet custT="1"/>
      <dgm:spPr>
        <a:solidFill>
          <a:srgbClr val="90C5D8">
            <a:alpha val="89804"/>
          </a:srgbClr>
        </a:solidFill>
      </dgm:spPr>
      <dgm:t>
        <a:bodyPr/>
        <a:lstStyle/>
        <a:p>
          <a:r>
            <a:rPr lang="ru-RU" sz="1400" b="1" i="1" dirty="0" smtClean="0">
              <a:latin typeface="Times New Roman" pitchFamily="18" charset="0"/>
              <a:cs typeface="Times New Roman" pitchFamily="18" charset="0"/>
            </a:rPr>
            <a:t>План мероприятий по росту доходного потенциала </a:t>
          </a:r>
          <a:r>
            <a:rPr lang="ru-RU" sz="1400" b="1" i="1" dirty="0" err="1" smtClean="0">
              <a:latin typeface="Times New Roman" pitchFamily="18" charset="0"/>
              <a:cs typeface="Times New Roman" pitchFamily="18" charset="0"/>
            </a:rPr>
            <a:t>Боковского</a:t>
          </a:r>
          <a:r>
            <a:rPr lang="ru-RU" sz="1400" b="1" i="1" dirty="0" smtClean="0">
              <a:latin typeface="Times New Roman" pitchFamily="18" charset="0"/>
              <a:cs typeface="Times New Roman" pitchFamily="18" charset="0"/>
            </a:rPr>
            <a:t> района до 2024 года , утвержденный распоряжением Администрации </a:t>
          </a:r>
          <a:r>
            <a:rPr lang="ru-RU" sz="1400" b="1" i="1" dirty="0" err="1" smtClean="0">
              <a:latin typeface="Times New Roman" pitchFamily="18" charset="0"/>
              <a:cs typeface="Times New Roman" pitchFamily="18" charset="0"/>
            </a:rPr>
            <a:t>Боковского</a:t>
          </a:r>
          <a:r>
            <a:rPr lang="ru-RU" sz="1400" b="1" i="1" dirty="0" smtClean="0">
              <a:latin typeface="Times New Roman" pitchFamily="18" charset="0"/>
              <a:cs typeface="Times New Roman" pitchFamily="18" charset="0"/>
            </a:rPr>
            <a:t> района от 14.06.2019 № 284</a:t>
          </a:r>
          <a:endParaRPr lang="ru-RU" sz="1400" dirty="0"/>
        </a:p>
      </dgm:t>
    </dgm:pt>
    <dgm:pt modelId="{7C648A16-2C70-40A2-9902-C7019F970936}" type="parTrans" cxnId="{F0FA317E-D0B6-4C80-A3EC-A14865C76CD9}">
      <dgm:prSet/>
      <dgm:spPr/>
      <dgm:t>
        <a:bodyPr/>
        <a:lstStyle/>
        <a:p>
          <a:endParaRPr lang="ru-RU"/>
        </a:p>
      </dgm:t>
    </dgm:pt>
    <dgm:pt modelId="{251F4F98-B6F1-4839-A86B-13A0221B67AC}" type="sibTrans" cxnId="{F0FA317E-D0B6-4C80-A3EC-A14865C76CD9}">
      <dgm:prSet/>
      <dgm:spPr/>
      <dgm:t>
        <a:bodyPr/>
        <a:lstStyle/>
        <a:p>
          <a:endParaRPr lang="ru-RU"/>
        </a:p>
      </dgm:t>
    </dgm:pt>
    <dgm:pt modelId="{C3A7DD02-4A49-4703-AC15-9E0113FDB979}">
      <dgm:prSet custT="1"/>
      <dgm:spPr>
        <a:solidFill>
          <a:srgbClr val="FF9933">
            <a:alpha val="89804"/>
          </a:srgbClr>
        </a:solidFill>
      </dgm:spPr>
      <dgm:t>
        <a:bodyPr/>
        <a:lstStyle/>
        <a:p>
          <a:r>
            <a:rPr lang="ru-RU" sz="1800" b="1" i="1" dirty="0" smtClean="0">
              <a:latin typeface="Times New Roman" pitchFamily="18" charset="0"/>
              <a:cs typeface="Times New Roman" pitchFamily="18" charset="0"/>
            </a:rPr>
            <a:t>Внутренний муниципальный финансовый контроль</a:t>
          </a:r>
          <a:endParaRPr lang="ru-RU" sz="1800" dirty="0"/>
        </a:p>
      </dgm:t>
    </dgm:pt>
    <dgm:pt modelId="{A16EE01F-A2B0-4440-88C8-2DE7F58B8A60}" type="parTrans" cxnId="{1C0697D9-85D0-492D-B3E6-B5B755F74DED}">
      <dgm:prSet/>
      <dgm:spPr/>
      <dgm:t>
        <a:bodyPr/>
        <a:lstStyle/>
        <a:p>
          <a:endParaRPr lang="ru-RU"/>
        </a:p>
      </dgm:t>
    </dgm:pt>
    <dgm:pt modelId="{D1B66777-09F6-4D87-83E6-6C4051FC771C}" type="sibTrans" cxnId="{1C0697D9-85D0-492D-B3E6-B5B755F74DED}">
      <dgm:prSet/>
      <dgm:spPr/>
      <dgm:t>
        <a:bodyPr/>
        <a:lstStyle/>
        <a:p>
          <a:endParaRPr lang="ru-RU"/>
        </a:p>
      </dgm:t>
    </dgm:pt>
    <dgm:pt modelId="{378CD20F-4C33-45C8-AA4B-0CE44C4D04C2}">
      <dgm:prSet custT="1"/>
      <dgm:spPr>
        <a:solidFill>
          <a:srgbClr val="CCFF33">
            <a:alpha val="89804"/>
          </a:srgbClr>
        </a:solidFill>
      </dgm:spPr>
      <dgm:t>
        <a:bodyPr/>
        <a:lstStyle/>
        <a:p>
          <a:r>
            <a:rPr lang="ru-RU" sz="1800" b="1" i="1" dirty="0" smtClean="0">
              <a:latin typeface="Times New Roman" pitchFamily="18" charset="0"/>
              <a:cs typeface="Times New Roman" pitchFamily="18" charset="0"/>
            </a:rPr>
            <a:t>Проведение взвешенной долговой политики</a:t>
          </a:r>
          <a:endParaRPr lang="ru-RU" sz="1800" dirty="0"/>
        </a:p>
      </dgm:t>
    </dgm:pt>
    <dgm:pt modelId="{F1049D1A-A6A2-4942-934D-DDE2B8CFE2C7}" type="parTrans" cxnId="{9F85EE27-E071-4052-8917-C465BFE326C9}">
      <dgm:prSet/>
      <dgm:spPr/>
      <dgm:t>
        <a:bodyPr/>
        <a:lstStyle/>
        <a:p>
          <a:endParaRPr lang="ru-RU"/>
        </a:p>
      </dgm:t>
    </dgm:pt>
    <dgm:pt modelId="{DC1A242C-C1AD-4B52-92F9-17803FE1BE9A}" type="sibTrans" cxnId="{9F85EE27-E071-4052-8917-C465BFE326C9}">
      <dgm:prSet/>
      <dgm:spPr/>
      <dgm:t>
        <a:bodyPr/>
        <a:lstStyle/>
        <a:p>
          <a:endParaRPr lang="ru-RU"/>
        </a:p>
      </dgm:t>
    </dgm:pt>
    <dgm:pt modelId="{B24A4114-075E-404F-8B16-9D176DA92767}">
      <dgm:prSet custT="1"/>
      <dgm:spPr>
        <a:solidFill>
          <a:srgbClr val="99FF66">
            <a:alpha val="89804"/>
          </a:srgbClr>
        </a:solidFill>
      </dgm:spPr>
      <dgm:t>
        <a:bodyPr/>
        <a:lstStyle/>
        <a:p>
          <a:r>
            <a:rPr lang="ru-RU" sz="1400" b="1" i="1" dirty="0" smtClean="0">
              <a:latin typeface="Times New Roman" pitchFamily="18" charset="0"/>
              <a:cs typeface="Times New Roman" pitchFamily="18" charset="0"/>
            </a:rPr>
            <a:t>План мероприятий по  оптимизации расходов бюджета </a:t>
          </a:r>
          <a:r>
            <a:rPr lang="ru-RU" sz="1400" b="1" i="1" dirty="0" err="1" smtClean="0">
              <a:latin typeface="Times New Roman" pitchFamily="18" charset="0"/>
              <a:cs typeface="Times New Roman" pitchFamily="18" charset="0"/>
            </a:rPr>
            <a:t>Боковского</a:t>
          </a:r>
          <a:r>
            <a:rPr lang="ru-RU" sz="1400" b="1" i="1" dirty="0" smtClean="0">
              <a:latin typeface="Times New Roman" pitchFamily="18" charset="0"/>
              <a:cs typeface="Times New Roman" pitchFamily="18" charset="0"/>
            </a:rPr>
            <a:t> района и сокращению муниципального долга </a:t>
          </a:r>
          <a:r>
            <a:rPr lang="ru-RU" sz="1400" b="1" i="1" dirty="0" err="1" smtClean="0">
              <a:latin typeface="Times New Roman" pitchFamily="18" charset="0"/>
              <a:cs typeface="Times New Roman" pitchFamily="18" charset="0"/>
            </a:rPr>
            <a:t>Боковского</a:t>
          </a:r>
          <a:r>
            <a:rPr lang="ru-RU" sz="1400" b="1" i="1" dirty="0" smtClean="0">
              <a:latin typeface="Times New Roman" pitchFamily="18" charset="0"/>
              <a:cs typeface="Times New Roman" pitchFamily="18" charset="0"/>
            </a:rPr>
            <a:t> района до 2024 года, утвержденный                                                                          постановлением  Администрации </a:t>
          </a:r>
          <a:r>
            <a:rPr lang="ru-RU" sz="1400" b="1" i="1" dirty="0" err="1" smtClean="0">
              <a:latin typeface="Times New Roman" pitchFamily="18" charset="0"/>
              <a:cs typeface="Times New Roman" pitchFamily="18" charset="0"/>
            </a:rPr>
            <a:t>Боковского</a:t>
          </a:r>
          <a:r>
            <a:rPr lang="ru-RU" sz="1400" b="1" i="1" dirty="0" smtClean="0">
              <a:latin typeface="Times New Roman" pitchFamily="18" charset="0"/>
              <a:cs typeface="Times New Roman" pitchFamily="18" charset="0"/>
            </a:rPr>
            <a:t> района от 15.10.2018 № 1100</a:t>
          </a:r>
          <a:endParaRPr lang="ru-RU" sz="1400" dirty="0"/>
        </a:p>
      </dgm:t>
    </dgm:pt>
    <dgm:pt modelId="{3F31DA21-2726-404D-AE3E-3E3365DB5EE6}" type="parTrans" cxnId="{26122576-91C7-4B66-BA4F-AB7E4BC61A3D}">
      <dgm:prSet/>
      <dgm:spPr/>
      <dgm:t>
        <a:bodyPr/>
        <a:lstStyle/>
        <a:p>
          <a:endParaRPr lang="ru-RU"/>
        </a:p>
      </dgm:t>
    </dgm:pt>
    <dgm:pt modelId="{270C50DE-424C-441D-A24D-6E7D981051B3}" type="sibTrans" cxnId="{26122576-91C7-4B66-BA4F-AB7E4BC61A3D}">
      <dgm:prSet/>
      <dgm:spPr/>
      <dgm:t>
        <a:bodyPr/>
        <a:lstStyle/>
        <a:p>
          <a:endParaRPr lang="ru-RU"/>
        </a:p>
      </dgm:t>
    </dgm:pt>
    <dgm:pt modelId="{2D6A59AD-56E3-4C97-9F79-55D8B05D56D7}">
      <dgm:prSet custT="1"/>
      <dgm:spPr/>
      <dgm:t>
        <a:bodyPr/>
        <a:lstStyle/>
        <a:p>
          <a:endParaRPr lang="ru-RU" sz="1800" b="1" i="1" dirty="0" smtClean="0">
            <a:latin typeface="Times New Roman" pitchFamily="18" charset="0"/>
            <a:cs typeface="Times New Roman" pitchFamily="18" charset="0"/>
          </a:endParaRPr>
        </a:p>
      </dgm:t>
    </dgm:pt>
    <dgm:pt modelId="{85A32B18-E641-46D0-A174-62017934ADBE}" type="parTrans" cxnId="{16191460-30F0-4BA3-8B5A-959959BD7A7F}">
      <dgm:prSet/>
      <dgm:spPr/>
      <dgm:t>
        <a:bodyPr/>
        <a:lstStyle/>
        <a:p>
          <a:endParaRPr lang="ru-RU"/>
        </a:p>
      </dgm:t>
    </dgm:pt>
    <dgm:pt modelId="{AE55C6DC-2ED0-4B51-A50A-15C8F1C0B170}" type="sibTrans" cxnId="{16191460-30F0-4BA3-8B5A-959959BD7A7F}">
      <dgm:prSet/>
      <dgm:spPr/>
      <dgm:t>
        <a:bodyPr/>
        <a:lstStyle/>
        <a:p>
          <a:endParaRPr lang="ru-RU"/>
        </a:p>
      </dgm:t>
    </dgm:pt>
    <dgm:pt modelId="{5A3AB458-87B7-48B5-9DA2-6818EA73D739}">
      <dgm:prSet custT="1"/>
      <dgm:spPr/>
      <dgm:t>
        <a:bodyPr/>
        <a:lstStyle/>
        <a:p>
          <a:endParaRPr lang="ru-RU" sz="1800" b="1" i="1" dirty="0" smtClean="0">
            <a:latin typeface="Times New Roman" pitchFamily="18" charset="0"/>
            <a:cs typeface="Times New Roman" pitchFamily="18" charset="0"/>
          </a:endParaRPr>
        </a:p>
      </dgm:t>
    </dgm:pt>
    <dgm:pt modelId="{E5FC6AE3-2897-443D-8F2F-4BA74ACEE2FA}" type="parTrans" cxnId="{AB755A55-29AD-4109-9218-157770A293F1}">
      <dgm:prSet/>
      <dgm:spPr/>
      <dgm:t>
        <a:bodyPr/>
        <a:lstStyle/>
        <a:p>
          <a:endParaRPr lang="ru-RU"/>
        </a:p>
      </dgm:t>
    </dgm:pt>
    <dgm:pt modelId="{35C1E433-05AC-4D11-8B42-0A41580D0E97}" type="sibTrans" cxnId="{AB755A55-29AD-4109-9218-157770A293F1}">
      <dgm:prSet/>
      <dgm:spPr/>
      <dgm:t>
        <a:bodyPr/>
        <a:lstStyle/>
        <a:p>
          <a:endParaRPr lang="ru-RU"/>
        </a:p>
      </dgm:t>
    </dgm:pt>
    <dgm:pt modelId="{5CFE61B6-61E8-40B8-9CFA-7B45863B87E9}">
      <dgm:prSet custT="1"/>
      <dgm:spPr/>
      <dgm:t>
        <a:bodyPr/>
        <a:lstStyle/>
        <a:p>
          <a:endParaRPr lang="ru-RU" sz="1400" b="1" i="1" dirty="0" smtClean="0">
            <a:latin typeface="Times New Roman" pitchFamily="18" charset="0"/>
            <a:cs typeface="Times New Roman" pitchFamily="18" charset="0"/>
          </a:endParaRPr>
        </a:p>
      </dgm:t>
    </dgm:pt>
    <dgm:pt modelId="{0B2B3294-13DD-4934-A91D-1FE304951D58}" type="parTrans" cxnId="{24B641F7-073B-43CC-B69D-7D9282467889}">
      <dgm:prSet/>
      <dgm:spPr/>
      <dgm:t>
        <a:bodyPr/>
        <a:lstStyle/>
        <a:p>
          <a:endParaRPr lang="ru-RU"/>
        </a:p>
      </dgm:t>
    </dgm:pt>
    <dgm:pt modelId="{E1E7DFBC-DE82-4A13-ADF2-41EA6B0A00D6}" type="sibTrans" cxnId="{24B641F7-073B-43CC-B69D-7D9282467889}">
      <dgm:prSet/>
      <dgm:spPr/>
      <dgm:t>
        <a:bodyPr/>
        <a:lstStyle/>
        <a:p>
          <a:endParaRPr lang="ru-RU"/>
        </a:p>
      </dgm:t>
    </dgm:pt>
    <dgm:pt modelId="{6CDFB346-5AE3-475E-BC66-186028DEC05D}" type="pres">
      <dgm:prSet presAssocID="{B90239BA-D30D-42D9-95F7-1477AF7261C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DA2A39D-2EAF-4B4F-92AC-7B916275B1B5}" type="pres">
      <dgm:prSet presAssocID="{ACF5097F-CC5B-4366-ABE7-38687129F656}" presName="composite" presStyleCnt="0"/>
      <dgm:spPr/>
      <dgm:t>
        <a:bodyPr/>
        <a:lstStyle/>
        <a:p>
          <a:endParaRPr lang="ru-RU"/>
        </a:p>
      </dgm:t>
    </dgm:pt>
    <dgm:pt modelId="{09D480C1-C8E8-4CE7-8873-41C175F67275}" type="pres">
      <dgm:prSet presAssocID="{ACF5097F-CC5B-4366-ABE7-38687129F656}" presName="parentText" presStyleLbl="alignNode1" presStyleIdx="0" presStyleCnt="4" custScaleY="97498" custLinFactNeighborX="7802" custLinFactNeighborY="-97550">
        <dgm:presLayoutVars>
          <dgm:chMax val="1"/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ru-RU"/>
        </a:p>
      </dgm:t>
    </dgm:pt>
    <dgm:pt modelId="{CA80EEC5-8180-463D-AB43-E20FC1CCE0B0}" type="pres">
      <dgm:prSet presAssocID="{ACF5097F-CC5B-4366-ABE7-38687129F656}" presName="descendantText" presStyleLbl="alignAcc1" presStyleIdx="0" presStyleCnt="4" custScaleX="98356" custScaleY="136394" custLinFactY="-9014" custLinFactNeighborX="498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DE8F24-526C-4B06-8BA3-1A3B3552AAA3}" type="pres">
      <dgm:prSet presAssocID="{68A32AD1-FA7D-46F8-A155-4CDC1D3CEAC9}" presName="sp" presStyleCnt="0"/>
      <dgm:spPr/>
      <dgm:t>
        <a:bodyPr/>
        <a:lstStyle/>
        <a:p>
          <a:endParaRPr lang="ru-RU"/>
        </a:p>
      </dgm:t>
    </dgm:pt>
    <dgm:pt modelId="{C452401A-080E-446F-8B74-994BE4F30FB4}" type="pres">
      <dgm:prSet presAssocID="{B782FD21-6C09-4BC0-934D-3C01247185B7}" presName="composite" presStyleCnt="0"/>
      <dgm:spPr/>
      <dgm:t>
        <a:bodyPr/>
        <a:lstStyle/>
        <a:p>
          <a:endParaRPr lang="ru-RU"/>
        </a:p>
      </dgm:t>
    </dgm:pt>
    <dgm:pt modelId="{9B6A0A72-3C0F-4B82-A7E6-2BA4A15A1DC4}" type="pres">
      <dgm:prSet presAssocID="{B782FD21-6C09-4BC0-934D-3C01247185B7}" presName="parentText" presStyleLbl="alignNode1" presStyleIdx="1" presStyleCnt="4" custLinFactNeighborX="7881" custLinFactNeighborY="-8212">
        <dgm:presLayoutVars>
          <dgm:chMax val="1"/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ru-RU"/>
        </a:p>
      </dgm:t>
    </dgm:pt>
    <dgm:pt modelId="{9A9BA3CA-42DC-4E24-BA14-1B2C342C1B46}" type="pres">
      <dgm:prSet presAssocID="{B782FD21-6C09-4BC0-934D-3C01247185B7}" presName="descendantText" presStyleLbl="alignAcc1" presStyleIdx="1" presStyleCnt="4" custScaleX="98954" custScaleY="142325" custLinFactNeighborX="262" custLinFactNeighborY="85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C97879-AB49-4509-8632-7CB05A7604A3}" type="pres">
      <dgm:prSet presAssocID="{101D608E-9EBC-40B6-91D9-6FFF31D19B2F}" presName="sp" presStyleCnt="0"/>
      <dgm:spPr/>
      <dgm:t>
        <a:bodyPr/>
        <a:lstStyle/>
        <a:p>
          <a:endParaRPr lang="ru-RU"/>
        </a:p>
      </dgm:t>
    </dgm:pt>
    <dgm:pt modelId="{24828325-9710-4C43-A4EA-D8E2D475B012}" type="pres">
      <dgm:prSet presAssocID="{68AA1952-3345-4003-BFDC-A0E4F30C465C}" presName="composite" presStyleCnt="0"/>
      <dgm:spPr/>
      <dgm:t>
        <a:bodyPr/>
        <a:lstStyle/>
        <a:p>
          <a:endParaRPr lang="ru-RU"/>
        </a:p>
      </dgm:t>
    </dgm:pt>
    <dgm:pt modelId="{B59BF440-36E6-48B3-BC75-E6445956244C}" type="pres">
      <dgm:prSet presAssocID="{68AA1952-3345-4003-BFDC-A0E4F30C465C}" presName="parentText" presStyleLbl="alignNode1" presStyleIdx="2" presStyleCnt="4" custScaleY="120495" custLinFactNeighborX="7881" custLinFactNeighborY="-9592">
        <dgm:presLayoutVars>
          <dgm:chMax val="1"/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ru-RU"/>
        </a:p>
      </dgm:t>
    </dgm:pt>
    <dgm:pt modelId="{6F6C7F8D-CA85-4C86-A8B9-DE0E49DC8118}" type="pres">
      <dgm:prSet presAssocID="{68AA1952-3345-4003-BFDC-A0E4F30C465C}" presName="descendantText" presStyleLbl="alignAcc1" presStyleIdx="2" presStyleCnt="4" custScaleX="98528" custScaleY="157725" custLinFactNeighborX="874" custLinFactNeighborY="88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625B9E-4443-4AF7-919B-3E90C6E8FC0E}" type="pres">
      <dgm:prSet presAssocID="{84C1FEF0-48B0-42FF-8385-CA2FDF866512}" presName="sp" presStyleCnt="0"/>
      <dgm:spPr/>
      <dgm:t>
        <a:bodyPr/>
        <a:lstStyle/>
        <a:p>
          <a:endParaRPr lang="ru-RU"/>
        </a:p>
      </dgm:t>
    </dgm:pt>
    <dgm:pt modelId="{4122055B-10BA-4763-BCF9-826BF8448BD8}" type="pres">
      <dgm:prSet presAssocID="{E02F3EE9-ABD1-4D06-9A71-B78C1E3542D6}" presName="composite" presStyleCnt="0"/>
      <dgm:spPr/>
      <dgm:t>
        <a:bodyPr/>
        <a:lstStyle/>
        <a:p>
          <a:endParaRPr lang="ru-RU"/>
        </a:p>
      </dgm:t>
    </dgm:pt>
    <dgm:pt modelId="{A6E13E1B-7D1B-442A-959A-A9F6D8AE7DD8}" type="pres">
      <dgm:prSet presAssocID="{E02F3EE9-ABD1-4D06-9A71-B78C1E3542D6}" presName="parentText" presStyleLbl="alignNode1" presStyleIdx="3" presStyleCnt="4" custLinFactNeighborX="7881" custLinFactNeighborY="-3149">
        <dgm:presLayoutVars>
          <dgm:chMax val="1"/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ru-RU"/>
        </a:p>
      </dgm:t>
    </dgm:pt>
    <dgm:pt modelId="{F6DF088B-B792-439B-9EEE-AF2670D0671E}" type="pres">
      <dgm:prSet presAssocID="{E02F3EE9-ABD1-4D06-9A71-B78C1E3542D6}" presName="descendantText" presStyleLbl="alignAcc1" presStyleIdx="3" presStyleCnt="4" custScaleX="98463" custScaleY="157785" custLinFactNeighborX="507" custLinFactNeighborY="240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8F45C25-70C6-4AB9-A165-E6CD66D47867}" type="presOf" srcId="{5A3AB458-87B7-48B5-9DA2-6818EA73D739}" destId="{6F6C7F8D-CA85-4C86-A8B9-DE0E49DC8118}" srcOrd="0" destOrd="1" presId="urn:microsoft.com/office/officeart/2005/8/layout/chevron2"/>
    <dgm:cxn modelId="{F0FA317E-D0B6-4C80-A3EC-A14865C76CD9}" srcId="{ACF5097F-CC5B-4366-ABE7-38687129F656}" destId="{333612F3-69F1-4CC0-ACEA-154FBD023C22}" srcOrd="0" destOrd="0" parTransId="{7C648A16-2C70-40A2-9902-C7019F970936}" sibTransId="{251F4F98-B6F1-4839-A86B-13A0221B67AC}"/>
    <dgm:cxn modelId="{F48445F9-E547-4ADD-A511-ADA4AA525E2B}" type="presOf" srcId="{B782FD21-6C09-4BC0-934D-3C01247185B7}" destId="{9B6A0A72-3C0F-4B82-A7E6-2BA4A15A1DC4}" srcOrd="0" destOrd="0" presId="urn:microsoft.com/office/officeart/2005/8/layout/chevron2"/>
    <dgm:cxn modelId="{9F85EE27-E071-4052-8917-C465BFE326C9}" srcId="{68AA1952-3345-4003-BFDC-A0E4F30C465C}" destId="{378CD20F-4C33-45C8-AA4B-0CE44C4D04C2}" srcOrd="0" destOrd="0" parTransId="{F1049D1A-A6A2-4942-934D-DDE2B8CFE2C7}" sibTransId="{DC1A242C-C1AD-4B52-92F9-17803FE1BE9A}"/>
    <dgm:cxn modelId="{AB755A55-29AD-4109-9218-157770A293F1}" srcId="{68AA1952-3345-4003-BFDC-A0E4F30C465C}" destId="{5A3AB458-87B7-48B5-9DA2-6818EA73D739}" srcOrd="1" destOrd="0" parTransId="{E5FC6AE3-2897-443D-8F2F-4BA74ACEE2FA}" sibTransId="{35C1E433-05AC-4D11-8B42-0A41580D0E97}"/>
    <dgm:cxn modelId="{A67786FD-B228-4850-B8A4-038DB5169780}" type="presOf" srcId="{333612F3-69F1-4CC0-ACEA-154FBD023C22}" destId="{CA80EEC5-8180-463D-AB43-E20FC1CCE0B0}" srcOrd="0" destOrd="0" presId="urn:microsoft.com/office/officeart/2005/8/layout/chevron2"/>
    <dgm:cxn modelId="{5717FF89-59BF-4E71-A2FF-59C4C67B826C}" srcId="{B90239BA-D30D-42D9-95F7-1477AF7261C5}" destId="{E02F3EE9-ABD1-4D06-9A71-B78C1E3542D6}" srcOrd="3" destOrd="0" parTransId="{AA1A75ED-3EC9-4A28-8738-27E036ED2506}" sibTransId="{7429E3D7-E57E-4AC5-82B5-C677C06E342E}"/>
    <dgm:cxn modelId="{D8B5718A-9CF0-4177-9367-B64FDE81EBB5}" type="presOf" srcId="{B90239BA-D30D-42D9-95F7-1477AF7261C5}" destId="{6CDFB346-5AE3-475E-BC66-186028DEC05D}" srcOrd="0" destOrd="0" presId="urn:microsoft.com/office/officeart/2005/8/layout/chevron2"/>
    <dgm:cxn modelId="{16191460-30F0-4BA3-8B5A-959959BD7A7F}" srcId="{E02F3EE9-ABD1-4D06-9A71-B78C1E3542D6}" destId="{2D6A59AD-56E3-4C97-9F79-55D8B05D56D7}" srcOrd="1" destOrd="0" parTransId="{85A32B18-E641-46D0-A174-62017934ADBE}" sibTransId="{AE55C6DC-2ED0-4B51-A50A-15C8F1C0B170}"/>
    <dgm:cxn modelId="{4A8C2EEA-BE12-4E40-A9B6-E13A18924DBF}" type="presOf" srcId="{68AA1952-3345-4003-BFDC-A0E4F30C465C}" destId="{B59BF440-36E6-48B3-BC75-E6445956244C}" srcOrd="0" destOrd="0" presId="urn:microsoft.com/office/officeart/2005/8/layout/chevron2"/>
    <dgm:cxn modelId="{3BEBB157-6F04-4726-92E8-65661F4D5571}" srcId="{B90239BA-D30D-42D9-95F7-1477AF7261C5}" destId="{68AA1952-3345-4003-BFDC-A0E4F30C465C}" srcOrd="2" destOrd="0" parTransId="{CD8EE939-5E82-4C1E-A503-C5646DF47732}" sibTransId="{84C1FEF0-48B0-42FF-8385-CA2FDF866512}"/>
    <dgm:cxn modelId="{289E241E-F25B-4A09-AB19-4C8C282878D2}" type="presOf" srcId="{E02F3EE9-ABD1-4D06-9A71-B78C1E3542D6}" destId="{A6E13E1B-7D1B-442A-959A-A9F6D8AE7DD8}" srcOrd="0" destOrd="0" presId="urn:microsoft.com/office/officeart/2005/8/layout/chevron2"/>
    <dgm:cxn modelId="{45FE3563-FA4F-497C-AF44-F2064325B31B}" type="presOf" srcId="{5CFE61B6-61E8-40B8-9CFA-7B45863B87E9}" destId="{CA80EEC5-8180-463D-AB43-E20FC1CCE0B0}" srcOrd="0" destOrd="1" presId="urn:microsoft.com/office/officeart/2005/8/layout/chevron2"/>
    <dgm:cxn modelId="{9FA5753E-85EC-4526-8020-FC61FAFB7956}" type="presOf" srcId="{2D6A59AD-56E3-4C97-9F79-55D8B05D56D7}" destId="{F6DF088B-B792-439B-9EEE-AF2670D0671E}" srcOrd="0" destOrd="1" presId="urn:microsoft.com/office/officeart/2005/8/layout/chevron2"/>
    <dgm:cxn modelId="{388BF6D6-B21A-45A8-8E82-8C88C58C09FA}" type="presOf" srcId="{C3A7DD02-4A49-4703-AC15-9E0113FDB979}" destId="{F6DF088B-B792-439B-9EEE-AF2670D0671E}" srcOrd="0" destOrd="0" presId="urn:microsoft.com/office/officeart/2005/8/layout/chevron2"/>
    <dgm:cxn modelId="{1C0697D9-85D0-492D-B3E6-B5B755F74DED}" srcId="{E02F3EE9-ABD1-4D06-9A71-B78C1E3542D6}" destId="{C3A7DD02-4A49-4703-AC15-9E0113FDB979}" srcOrd="0" destOrd="0" parTransId="{A16EE01F-A2B0-4440-88C8-2DE7F58B8A60}" sibTransId="{D1B66777-09F6-4D87-83E6-6C4051FC771C}"/>
    <dgm:cxn modelId="{9D41A07E-D38A-4BA3-9C9B-C5B948283F6C}" type="presOf" srcId="{ACF5097F-CC5B-4366-ABE7-38687129F656}" destId="{09D480C1-C8E8-4CE7-8873-41C175F67275}" srcOrd="0" destOrd="0" presId="urn:microsoft.com/office/officeart/2005/8/layout/chevron2"/>
    <dgm:cxn modelId="{26122576-91C7-4B66-BA4F-AB7E4BC61A3D}" srcId="{B782FD21-6C09-4BC0-934D-3C01247185B7}" destId="{B24A4114-075E-404F-8B16-9D176DA92767}" srcOrd="0" destOrd="0" parTransId="{3F31DA21-2726-404D-AE3E-3E3365DB5EE6}" sibTransId="{270C50DE-424C-441D-A24D-6E7D981051B3}"/>
    <dgm:cxn modelId="{29939BEB-A8C7-43A6-BEDE-AA9F17FA1C40}" type="presOf" srcId="{B24A4114-075E-404F-8B16-9D176DA92767}" destId="{9A9BA3CA-42DC-4E24-BA14-1B2C342C1B46}" srcOrd="0" destOrd="0" presId="urn:microsoft.com/office/officeart/2005/8/layout/chevron2"/>
    <dgm:cxn modelId="{CED3C681-D41E-4775-9E8C-0CC72EBE352F}" srcId="{B90239BA-D30D-42D9-95F7-1477AF7261C5}" destId="{B782FD21-6C09-4BC0-934D-3C01247185B7}" srcOrd="1" destOrd="0" parTransId="{3BA93B2A-7107-49CF-9B3E-47E8BF97AD80}" sibTransId="{101D608E-9EBC-40B6-91D9-6FFF31D19B2F}"/>
    <dgm:cxn modelId="{DAC3DEE0-9F83-4CC8-B18E-6F48B1BB4651}" srcId="{B90239BA-D30D-42D9-95F7-1477AF7261C5}" destId="{ACF5097F-CC5B-4366-ABE7-38687129F656}" srcOrd="0" destOrd="0" parTransId="{2616B00B-F7C0-4234-86E7-8EDE1A3DF7B4}" sibTransId="{68A32AD1-FA7D-46F8-A155-4CDC1D3CEAC9}"/>
    <dgm:cxn modelId="{268CC032-D9A7-4A5E-A76E-9117916A633A}" type="presOf" srcId="{378CD20F-4C33-45C8-AA4B-0CE44C4D04C2}" destId="{6F6C7F8D-CA85-4C86-A8B9-DE0E49DC8118}" srcOrd="0" destOrd="0" presId="urn:microsoft.com/office/officeart/2005/8/layout/chevron2"/>
    <dgm:cxn modelId="{24B641F7-073B-43CC-B69D-7D9282467889}" srcId="{ACF5097F-CC5B-4366-ABE7-38687129F656}" destId="{5CFE61B6-61E8-40B8-9CFA-7B45863B87E9}" srcOrd="1" destOrd="0" parTransId="{0B2B3294-13DD-4934-A91D-1FE304951D58}" sibTransId="{E1E7DFBC-DE82-4A13-ADF2-41EA6B0A00D6}"/>
    <dgm:cxn modelId="{FC7D03CA-107E-464F-9AA7-1054D3D758B7}" type="presParOf" srcId="{6CDFB346-5AE3-475E-BC66-186028DEC05D}" destId="{EDA2A39D-2EAF-4B4F-92AC-7B916275B1B5}" srcOrd="0" destOrd="0" presId="urn:microsoft.com/office/officeart/2005/8/layout/chevron2"/>
    <dgm:cxn modelId="{FE642C1A-A999-4646-86E0-1DCF0D744A6B}" type="presParOf" srcId="{EDA2A39D-2EAF-4B4F-92AC-7B916275B1B5}" destId="{09D480C1-C8E8-4CE7-8873-41C175F67275}" srcOrd="0" destOrd="0" presId="urn:microsoft.com/office/officeart/2005/8/layout/chevron2"/>
    <dgm:cxn modelId="{48F5D372-ACED-46F0-8A25-0E528F7BE861}" type="presParOf" srcId="{EDA2A39D-2EAF-4B4F-92AC-7B916275B1B5}" destId="{CA80EEC5-8180-463D-AB43-E20FC1CCE0B0}" srcOrd="1" destOrd="0" presId="urn:microsoft.com/office/officeart/2005/8/layout/chevron2"/>
    <dgm:cxn modelId="{5E4992AF-261F-4FB5-B1A3-3AA2293EB807}" type="presParOf" srcId="{6CDFB346-5AE3-475E-BC66-186028DEC05D}" destId="{07DE8F24-526C-4B06-8BA3-1A3B3552AAA3}" srcOrd="1" destOrd="0" presId="urn:microsoft.com/office/officeart/2005/8/layout/chevron2"/>
    <dgm:cxn modelId="{265E772A-3B74-4B00-8B48-60F3E374B797}" type="presParOf" srcId="{6CDFB346-5AE3-475E-BC66-186028DEC05D}" destId="{C452401A-080E-446F-8B74-994BE4F30FB4}" srcOrd="2" destOrd="0" presId="urn:microsoft.com/office/officeart/2005/8/layout/chevron2"/>
    <dgm:cxn modelId="{E055F348-E6AC-4CAA-97D5-CA7EBCA1FA10}" type="presParOf" srcId="{C452401A-080E-446F-8B74-994BE4F30FB4}" destId="{9B6A0A72-3C0F-4B82-A7E6-2BA4A15A1DC4}" srcOrd="0" destOrd="0" presId="urn:microsoft.com/office/officeart/2005/8/layout/chevron2"/>
    <dgm:cxn modelId="{7771A4ED-7E6A-43E5-A2B3-70CECDD750C4}" type="presParOf" srcId="{C452401A-080E-446F-8B74-994BE4F30FB4}" destId="{9A9BA3CA-42DC-4E24-BA14-1B2C342C1B46}" srcOrd="1" destOrd="0" presId="urn:microsoft.com/office/officeart/2005/8/layout/chevron2"/>
    <dgm:cxn modelId="{5F7370B2-7BED-40B0-9168-FCC7A359E7EB}" type="presParOf" srcId="{6CDFB346-5AE3-475E-BC66-186028DEC05D}" destId="{B0C97879-AB49-4509-8632-7CB05A7604A3}" srcOrd="3" destOrd="0" presId="urn:microsoft.com/office/officeart/2005/8/layout/chevron2"/>
    <dgm:cxn modelId="{5A16E04B-35C0-4D8D-968F-8DC0C126B01A}" type="presParOf" srcId="{6CDFB346-5AE3-475E-BC66-186028DEC05D}" destId="{24828325-9710-4C43-A4EA-D8E2D475B012}" srcOrd="4" destOrd="0" presId="urn:microsoft.com/office/officeart/2005/8/layout/chevron2"/>
    <dgm:cxn modelId="{549CC718-528D-416F-A41A-24F1F48D3EAA}" type="presParOf" srcId="{24828325-9710-4C43-A4EA-D8E2D475B012}" destId="{B59BF440-36E6-48B3-BC75-E6445956244C}" srcOrd="0" destOrd="0" presId="urn:microsoft.com/office/officeart/2005/8/layout/chevron2"/>
    <dgm:cxn modelId="{E7557982-0D2A-4837-AAE6-23D2E5C549F4}" type="presParOf" srcId="{24828325-9710-4C43-A4EA-D8E2D475B012}" destId="{6F6C7F8D-CA85-4C86-A8B9-DE0E49DC8118}" srcOrd="1" destOrd="0" presId="urn:microsoft.com/office/officeart/2005/8/layout/chevron2"/>
    <dgm:cxn modelId="{762C1483-6CB0-4DEF-A412-F0C8C201BB44}" type="presParOf" srcId="{6CDFB346-5AE3-475E-BC66-186028DEC05D}" destId="{A5625B9E-4443-4AF7-919B-3E90C6E8FC0E}" srcOrd="5" destOrd="0" presId="urn:microsoft.com/office/officeart/2005/8/layout/chevron2"/>
    <dgm:cxn modelId="{A0310301-B887-4D40-ABF7-FA44A99AA68C}" type="presParOf" srcId="{6CDFB346-5AE3-475E-BC66-186028DEC05D}" destId="{4122055B-10BA-4763-BCF9-826BF8448BD8}" srcOrd="6" destOrd="0" presId="urn:microsoft.com/office/officeart/2005/8/layout/chevron2"/>
    <dgm:cxn modelId="{97BB473F-62B2-4D10-ADB2-09650AF1E998}" type="presParOf" srcId="{4122055B-10BA-4763-BCF9-826BF8448BD8}" destId="{A6E13E1B-7D1B-442A-959A-A9F6D8AE7DD8}" srcOrd="0" destOrd="0" presId="urn:microsoft.com/office/officeart/2005/8/layout/chevron2"/>
    <dgm:cxn modelId="{D72FC7FF-2DFB-4F36-B4E4-F3C3BEA1753B}" type="presParOf" srcId="{4122055B-10BA-4763-BCF9-826BF8448BD8}" destId="{F6DF088B-B792-439B-9EEE-AF2670D0671E}" srcOrd="1" destOrd="0" presId="urn:microsoft.com/office/officeart/2005/8/layout/chevron2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27A101D-8088-4F21-A936-43AB877355D2}" type="doc">
      <dgm:prSet loTypeId="urn:microsoft.com/office/officeart/2005/8/layout/vList4#1" loCatId="list" qsTypeId="urn:microsoft.com/office/officeart/2005/8/quickstyle/3d2" qsCatId="3D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E313B81E-1751-4C21-8155-E4E5788F26D3}">
      <dgm:prSet phldrT="[Текст]" custT="1"/>
      <dgm:spPr/>
      <dgm:t>
        <a:bodyPr anchor="ctr"/>
        <a:lstStyle/>
        <a:p>
          <a:pPr algn="ctr"/>
          <a:endParaRPr lang="ru-RU" sz="1400" dirty="0" smtClean="0">
            <a:latin typeface="+mj-lt"/>
          </a:endParaRPr>
        </a:p>
        <a:p>
          <a:pPr algn="ctr"/>
          <a:r>
            <a:rPr lang="ru-RU" sz="1400" dirty="0" smtClean="0">
              <a:latin typeface="+mj-lt"/>
            </a:rPr>
            <a:t>Налог на доходы физических лиц</a:t>
          </a:r>
        </a:p>
        <a:p>
          <a:pPr algn="ctr"/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48 198,0</a:t>
          </a:r>
        </a:p>
        <a:p>
          <a:pPr algn="ctr"/>
          <a:endParaRPr lang="ru-RU" sz="1400" dirty="0" smtClean="0">
            <a:latin typeface="+mj-lt"/>
          </a:endParaRPr>
        </a:p>
      </dgm:t>
    </dgm:pt>
    <dgm:pt modelId="{E23ADDFA-5A80-4A69-A248-6C133368E902}" type="parTrans" cxnId="{E5C7C694-70A4-4C23-97F6-EDA5A3D240A2}">
      <dgm:prSet/>
      <dgm:spPr/>
      <dgm:t>
        <a:bodyPr/>
        <a:lstStyle/>
        <a:p>
          <a:pPr algn="ctr"/>
          <a:endParaRPr lang="ru-RU"/>
        </a:p>
      </dgm:t>
    </dgm:pt>
    <dgm:pt modelId="{A953BF2A-CE73-464D-9553-D0EF45A6271B}" type="sibTrans" cxnId="{E5C7C694-70A4-4C23-97F6-EDA5A3D240A2}">
      <dgm:prSet/>
      <dgm:spPr/>
      <dgm:t>
        <a:bodyPr/>
        <a:lstStyle/>
        <a:p>
          <a:pPr algn="ctr"/>
          <a:endParaRPr lang="ru-RU"/>
        </a:p>
      </dgm:t>
    </dgm:pt>
    <dgm:pt modelId="{C97DEE32-CB06-4791-BCBA-64AB4E8F81A7}">
      <dgm:prSet phldrT="[Текст]" custT="1"/>
      <dgm:spPr/>
      <dgm:t>
        <a:bodyPr anchor="ctr"/>
        <a:lstStyle/>
        <a:p>
          <a:pPr algn="ctr"/>
          <a:r>
            <a:rPr lang="ru-RU" sz="1400" dirty="0" smtClean="0">
              <a:latin typeface="+mj-lt"/>
            </a:rPr>
            <a:t>Налог на совокупный доход</a:t>
          </a:r>
        </a:p>
        <a:p>
          <a:pPr algn="ctr"/>
          <a:r>
            <a:rPr lang="ru-RU" sz="1400" b="1" dirty="0" smtClean="0">
              <a:latin typeface="Arial" panose="020B0604020202020204" pitchFamily="34" charset="0"/>
              <a:cs typeface="Arial" panose="020B0604020202020204" pitchFamily="34" charset="0"/>
            </a:rPr>
            <a:t>13 504,6</a:t>
          </a:r>
        </a:p>
      </dgm:t>
    </dgm:pt>
    <dgm:pt modelId="{B02A2E4F-7228-4C2C-B8D2-AA21D4409A13}" type="parTrans" cxnId="{3AC4BAA2-528D-402B-87E6-3118DFC36D03}">
      <dgm:prSet/>
      <dgm:spPr/>
      <dgm:t>
        <a:bodyPr/>
        <a:lstStyle/>
        <a:p>
          <a:pPr algn="ctr"/>
          <a:endParaRPr lang="ru-RU"/>
        </a:p>
      </dgm:t>
    </dgm:pt>
    <dgm:pt modelId="{09F77138-88E1-4648-8066-33468F18AA7B}" type="sibTrans" cxnId="{3AC4BAA2-528D-402B-87E6-3118DFC36D03}">
      <dgm:prSet/>
      <dgm:spPr/>
      <dgm:t>
        <a:bodyPr/>
        <a:lstStyle/>
        <a:p>
          <a:pPr algn="ctr"/>
          <a:endParaRPr lang="ru-RU"/>
        </a:p>
      </dgm:t>
    </dgm:pt>
    <dgm:pt modelId="{0CB101B1-31FC-4497-B774-302BD4E2A2CB}">
      <dgm:prSet phldrT="[Текст]" custT="1"/>
      <dgm:spPr/>
      <dgm:t>
        <a:bodyPr/>
        <a:lstStyle/>
        <a:p>
          <a:pPr algn="ctr"/>
          <a:r>
            <a:rPr lang="ru-RU" sz="1400" dirty="0" smtClean="0">
              <a:latin typeface="Arial" pitchFamily="34" charset="0"/>
              <a:cs typeface="Arial" pitchFamily="34" charset="0"/>
            </a:rPr>
            <a:t>Акцизы</a:t>
          </a:r>
        </a:p>
        <a:p>
          <a:pPr algn="ctr"/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23 238,3</a:t>
          </a:r>
        </a:p>
      </dgm:t>
    </dgm:pt>
    <dgm:pt modelId="{72B65FE5-70A3-4544-A451-2D11560A5446}" type="parTrans" cxnId="{9469BABD-7B52-472A-919C-FD09352CDD3D}">
      <dgm:prSet/>
      <dgm:spPr/>
      <dgm:t>
        <a:bodyPr/>
        <a:lstStyle/>
        <a:p>
          <a:pPr algn="ctr"/>
          <a:endParaRPr lang="ru-RU"/>
        </a:p>
      </dgm:t>
    </dgm:pt>
    <dgm:pt modelId="{A20E049E-2BD9-47CC-87E7-27BD5E13D5CD}" type="sibTrans" cxnId="{9469BABD-7B52-472A-919C-FD09352CDD3D}">
      <dgm:prSet/>
      <dgm:spPr/>
      <dgm:t>
        <a:bodyPr/>
        <a:lstStyle/>
        <a:p>
          <a:pPr algn="ctr"/>
          <a:endParaRPr lang="ru-RU"/>
        </a:p>
      </dgm:t>
    </dgm:pt>
    <dgm:pt modelId="{8061A499-68BB-4517-AEA3-079F9BE298A5}">
      <dgm:prSet phldrT="[Текст]" custT="1"/>
      <dgm:spPr/>
      <dgm:t>
        <a:bodyPr/>
        <a:lstStyle/>
        <a:p>
          <a:pPr algn="ctr"/>
          <a:r>
            <a:rPr lang="ru-RU" sz="1400" dirty="0" smtClean="0">
              <a:latin typeface="Arial" pitchFamily="34" charset="0"/>
              <a:cs typeface="Arial" pitchFamily="34" charset="0"/>
            </a:rPr>
            <a:t>Финансовая помощь из областного бюджета</a:t>
          </a:r>
        </a:p>
        <a:p>
          <a:pPr algn="ctr"/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565 701,5</a:t>
          </a:r>
          <a:endParaRPr lang="ru-RU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55E260D4-7E74-422F-989D-1A883D30C42B}" type="parTrans" cxnId="{1B953493-F6F7-47FE-B292-8924ADD9A5A0}">
      <dgm:prSet/>
      <dgm:spPr/>
      <dgm:t>
        <a:bodyPr/>
        <a:lstStyle/>
        <a:p>
          <a:pPr algn="ctr"/>
          <a:endParaRPr lang="ru-RU"/>
        </a:p>
      </dgm:t>
    </dgm:pt>
    <dgm:pt modelId="{2FF04357-4C60-47B2-ABA7-F34F2DD98536}" type="sibTrans" cxnId="{1B953493-F6F7-47FE-B292-8924ADD9A5A0}">
      <dgm:prSet/>
      <dgm:spPr/>
      <dgm:t>
        <a:bodyPr/>
        <a:lstStyle/>
        <a:p>
          <a:pPr algn="ctr"/>
          <a:endParaRPr lang="ru-RU"/>
        </a:p>
      </dgm:t>
    </dgm:pt>
    <dgm:pt modelId="{0B9B2A67-3308-4738-A989-277DB42E2389}">
      <dgm:prSet phldrT="[Текст]" custT="1"/>
      <dgm:spPr/>
      <dgm:t>
        <a:bodyPr/>
        <a:lstStyle/>
        <a:p>
          <a:pPr algn="ctr"/>
          <a:r>
            <a:rPr lang="ru-RU" sz="1400" dirty="0" smtClean="0">
              <a:latin typeface="Arial" pitchFamily="34" charset="0"/>
              <a:cs typeface="Arial" pitchFamily="34" charset="0"/>
            </a:rPr>
            <a:t>Иные доходы</a:t>
          </a:r>
        </a:p>
        <a:p>
          <a:pPr algn="ctr"/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36 0058</a:t>
          </a:r>
        </a:p>
      </dgm:t>
    </dgm:pt>
    <dgm:pt modelId="{B59CBA58-19C8-46DB-9EC7-31A700C71AA8}" type="parTrans" cxnId="{AAE36993-FAAE-49CB-88DC-E5A4AA805891}">
      <dgm:prSet/>
      <dgm:spPr/>
      <dgm:t>
        <a:bodyPr/>
        <a:lstStyle/>
        <a:p>
          <a:pPr algn="ctr"/>
          <a:endParaRPr lang="ru-RU"/>
        </a:p>
      </dgm:t>
    </dgm:pt>
    <dgm:pt modelId="{F45485CB-20B1-475E-B0DF-D9C24AC455BE}" type="sibTrans" cxnId="{AAE36993-FAAE-49CB-88DC-E5A4AA805891}">
      <dgm:prSet/>
      <dgm:spPr/>
      <dgm:t>
        <a:bodyPr/>
        <a:lstStyle/>
        <a:p>
          <a:pPr algn="ctr"/>
          <a:endParaRPr lang="ru-RU"/>
        </a:p>
      </dgm:t>
    </dgm:pt>
    <dgm:pt modelId="{B17E2703-ED7C-40C1-AA5F-205C0BB9EA84}" type="pres">
      <dgm:prSet presAssocID="{227A101D-8088-4F21-A936-43AB877355D2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4272FED-D994-4743-844C-5070BB732343}" type="pres">
      <dgm:prSet presAssocID="{E313B81E-1751-4C21-8155-E4E5788F26D3}" presName="comp" presStyleCnt="0"/>
      <dgm:spPr/>
      <dgm:t>
        <a:bodyPr/>
        <a:lstStyle/>
        <a:p>
          <a:endParaRPr lang="ru-RU"/>
        </a:p>
      </dgm:t>
    </dgm:pt>
    <dgm:pt modelId="{3D57390B-957B-42E2-9EEB-3D286DE16B84}" type="pres">
      <dgm:prSet presAssocID="{E313B81E-1751-4C21-8155-E4E5788F26D3}" presName="box" presStyleLbl="node1" presStyleIdx="0" presStyleCnt="5" custLinFactNeighborY="3071"/>
      <dgm:spPr/>
      <dgm:t>
        <a:bodyPr/>
        <a:lstStyle/>
        <a:p>
          <a:endParaRPr lang="ru-RU"/>
        </a:p>
      </dgm:t>
    </dgm:pt>
    <dgm:pt modelId="{DC3D1057-3911-49DC-8B4B-4F8305BF098A}" type="pres">
      <dgm:prSet presAssocID="{E313B81E-1751-4C21-8155-E4E5788F26D3}" presName="img" presStyleLbl="fgImgPlace1" presStyleIdx="0" presStyleCnt="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CE55AF3-693F-4ADA-963D-E4F57667994B}" type="pres">
      <dgm:prSet presAssocID="{E313B81E-1751-4C21-8155-E4E5788F26D3}" presName="text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C514FB-D7EB-4AA8-B2BD-147960D9F9FC}" type="pres">
      <dgm:prSet presAssocID="{A953BF2A-CE73-464D-9553-D0EF45A6271B}" presName="spacer" presStyleCnt="0"/>
      <dgm:spPr/>
      <dgm:t>
        <a:bodyPr/>
        <a:lstStyle/>
        <a:p>
          <a:endParaRPr lang="ru-RU"/>
        </a:p>
      </dgm:t>
    </dgm:pt>
    <dgm:pt modelId="{4C4B47A0-B25E-4991-B2ED-6AC55F32B923}" type="pres">
      <dgm:prSet presAssocID="{C97DEE32-CB06-4791-BCBA-64AB4E8F81A7}" presName="comp" presStyleCnt="0"/>
      <dgm:spPr/>
      <dgm:t>
        <a:bodyPr/>
        <a:lstStyle/>
        <a:p>
          <a:endParaRPr lang="ru-RU"/>
        </a:p>
      </dgm:t>
    </dgm:pt>
    <dgm:pt modelId="{D4719953-BCF8-4147-BA01-5072633CA648}" type="pres">
      <dgm:prSet presAssocID="{C97DEE32-CB06-4791-BCBA-64AB4E8F81A7}" presName="box" presStyleLbl="node1" presStyleIdx="1" presStyleCnt="5"/>
      <dgm:spPr/>
      <dgm:t>
        <a:bodyPr/>
        <a:lstStyle/>
        <a:p>
          <a:endParaRPr lang="ru-RU"/>
        </a:p>
      </dgm:t>
    </dgm:pt>
    <dgm:pt modelId="{10414709-A3FF-419B-8BA0-6B96893FDF2B}" type="pres">
      <dgm:prSet presAssocID="{C97DEE32-CB06-4791-BCBA-64AB4E8F81A7}" presName="img" presStyleLbl="fgImgPlace1" presStyleIdx="1" presStyleCnt="5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3EACFEE0-BEE7-4E7A-8CB3-5254697BDBB8}" type="pres">
      <dgm:prSet presAssocID="{C97DEE32-CB06-4791-BCBA-64AB4E8F81A7}" presName="text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A85B69-F88F-4A3C-900B-DFE86B169A12}" type="pres">
      <dgm:prSet presAssocID="{09F77138-88E1-4648-8066-33468F18AA7B}" presName="spacer" presStyleCnt="0"/>
      <dgm:spPr/>
      <dgm:t>
        <a:bodyPr/>
        <a:lstStyle/>
        <a:p>
          <a:endParaRPr lang="ru-RU"/>
        </a:p>
      </dgm:t>
    </dgm:pt>
    <dgm:pt modelId="{931DB2C6-6A18-4320-B852-C2613EDB2FA8}" type="pres">
      <dgm:prSet presAssocID="{0CB101B1-31FC-4497-B774-302BD4E2A2CB}" presName="comp" presStyleCnt="0"/>
      <dgm:spPr/>
      <dgm:t>
        <a:bodyPr/>
        <a:lstStyle/>
        <a:p>
          <a:endParaRPr lang="ru-RU"/>
        </a:p>
      </dgm:t>
    </dgm:pt>
    <dgm:pt modelId="{67233FA9-89F9-43A8-9F80-99BA1DBCD9E3}" type="pres">
      <dgm:prSet presAssocID="{0CB101B1-31FC-4497-B774-302BD4E2A2CB}" presName="box" presStyleLbl="node1" presStyleIdx="2" presStyleCnt="5" custLinFactNeighborX="-1885" custLinFactNeighborY="185"/>
      <dgm:spPr/>
      <dgm:t>
        <a:bodyPr/>
        <a:lstStyle/>
        <a:p>
          <a:endParaRPr lang="ru-RU"/>
        </a:p>
      </dgm:t>
    </dgm:pt>
    <dgm:pt modelId="{B43CAF5A-DF0E-47F1-8B84-50B2394B9328}" type="pres">
      <dgm:prSet presAssocID="{0CB101B1-31FC-4497-B774-302BD4E2A2CB}" presName="img" presStyleLbl="fgImgPlace1" presStyleIdx="2" presStyleCnt="5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D0EA491-65AE-4061-9E58-F527A96B4B18}" type="pres">
      <dgm:prSet presAssocID="{0CB101B1-31FC-4497-B774-302BD4E2A2CB}" presName="text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375768-0ECA-4AFD-96FD-19990CEB488B}" type="pres">
      <dgm:prSet presAssocID="{A20E049E-2BD9-47CC-87E7-27BD5E13D5CD}" presName="spacer" presStyleCnt="0"/>
      <dgm:spPr/>
      <dgm:t>
        <a:bodyPr/>
        <a:lstStyle/>
        <a:p>
          <a:endParaRPr lang="ru-RU"/>
        </a:p>
      </dgm:t>
    </dgm:pt>
    <dgm:pt modelId="{7D4D5190-7A99-4EE3-BF13-894BFF6BFA1A}" type="pres">
      <dgm:prSet presAssocID="{8061A499-68BB-4517-AEA3-079F9BE298A5}" presName="comp" presStyleCnt="0"/>
      <dgm:spPr/>
      <dgm:t>
        <a:bodyPr/>
        <a:lstStyle/>
        <a:p>
          <a:endParaRPr lang="ru-RU"/>
        </a:p>
      </dgm:t>
    </dgm:pt>
    <dgm:pt modelId="{681E65EC-7E48-44FF-9933-C4F2C62D5FC2}" type="pres">
      <dgm:prSet presAssocID="{8061A499-68BB-4517-AEA3-079F9BE298A5}" presName="box" presStyleLbl="node1" presStyleIdx="3" presStyleCnt="5"/>
      <dgm:spPr/>
      <dgm:t>
        <a:bodyPr/>
        <a:lstStyle/>
        <a:p>
          <a:endParaRPr lang="ru-RU"/>
        </a:p>
      </dgm:t>
    </dgm:pt>
    <dgm:pt modelId="{7DE197FE-AADA-44C3-8B2B-CF16D12E116A}" type="pres">
      <dgm:prSet presAssocID="{8061A499-68BB-4517-AEA3-079F9BE298A5}" presName="img" presStyleLbl="fgImgPlace1" presStyleIdx="3" presStyleCnt="5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15C59F69-595E-4B67-B539-081BDD40D04C}" type="pres">
      <dgm:prSet presAssocID="{8061A499-68BB-4517-AEA3-079F9BE298A5}" presName="text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FA3499-CF7C-4437-BB77-60DAFC4E26ED}" type="pres">
      <dgm:prSet presAssocID="{2FF04357-4C60-47B2-ABA7-F34F2DD98536}" presName="spacer" presStyleCnt="0"/>
      <dgm:spPr/>
      <dgm:t>
        <a:bodyPr/>
        <a:lstStyle/>
        <a:p>
          <a:endParaRPr lang="ru-RU"/>
        </a:p>
      </dgm:t>
    </dgm:pt>
    <dgm:pt modelId="{8A66E07E-A0AF-47B7-92C7-CC6CC7F443E5}" type="pres">
      <dgm:prSet presAssocID="{0B9B2A67-3308-4738-A989-277DB42E2389}" presName="comp" presStyleCnt="0"/>
      <dgm:spPr/>
      <dgm:t>
        <a:bodyPr/>
        <a:lstStyle/>
        <a:p>
          <a:endParaRPr lang="ru-RU"/>
        </a:p>
      </dgm:t>
    </dgm:pt>
    <dgm:pt modelId="{3AE17446-860D-4EED-9858-81EAAEE74108}" type="pres">
      <dgm:prSet presAssocID="{0B9B2A67-3308-4738-A989-277DB42E2389}" presName="box" presStyleLbl="node1" presStyleIdx="4" presStyleCnt="5"/>
      <dgm:spPr/>
      <dgm:t>
        <a:bodyPr/>
        <a:lstStyle/>
        <a:p>
          <a:endParaRPr lang="ru-RU"/>
        </a:p>
      </dgm:t>
    </dgm:pt>
    <dgm:pt modelId="{59208E79-B8A7-477C-B741-F3EAF6407C81}" type="pres">
      <dgm:prSet presAssocID="{0B9B2A67-3308-4738-A989-277DB42E2389}" presName="img" presStyleLbl="fgImgPlace1" presStyleIdx="4" presStyleCnt="5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6DB89233-6C18-422C-8D76-B2F98DAF26EC}" type="pres">
      <dgm:prSet presAssocID="{0B9B2A67-3308-4738-A989-277DB42E2389}" presName="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AE36993-FAAE-49CB-88DC-E5A4AA805891}" srcId="{227A101D-8088-4F21-A936-43AB877355D2}" destId="{0B9B2A67-3308-4738-A989-277DB42E2389}" srcOrd="4" destOrd="0" parTransId="{B59CBA58-19C8-46DB-9EC7-31A700C71AA8}" sibTransId="{F45485CB-20B1-475E-B0DF-D9C24AC455BE}"/>
    <dgm:cxn modelId="{F687BA28-450C-4F12-ADAB-BAE88317AEBB}" type="presOf" srcId="{0B9B2A67-3308-4738-A989-277DB42E2389}" destId="{3AE17446-860D-4EED-9858-81EAAEE74108}" srcOrd="0" destOrd="0" presId="urn:microsoft.com/office/officeart/2005/8/layout/vList4#1"/>
    <dgm:cxn modelId="{C1CBB9CB-F2F4-451B-AC8B-4041A43B94A9}" type="presOf" srcId="{8061A499-68BB-4517-AEA3-079F9BE298A5}" destId="{681E65EC-7E48-44FF-9933-C4F2C62D5FC2}" srcOrd="0" destOrd="0" presId="urn:microsoft.com/office/officeart/2005/8/layout/vList4#1"/>
    <dgm:cxn modelId="{E5C7C694-70A4-4C23-97F6-EDA5A3D240A2}" srcId="{227A101D-8088-4F21-A936-43AB877355D2}" destId="{E313B81E-1751-4C21-8155-E4E5788F26D3}" srcOrd="0" destOrd="0" parTransId="{E23ADDFA-5A80-4A69-A248-6C133368E902}" sibTransId="{A953BF2A-CE73-464D-9553-D0EF45A6271B}"/>
    <dgm:cxn modelId="{AD796273-A5D5-4972-BF0A-48AE15FB65A6}" type="presOf" srcId="{0B9B2A67-3308-4738-A989-277DB42E2389}" destId="{6DB89233-6C18-422C-8D76-B2F98DAF26EC}" srcOrd="1" destOrd="0" presId="urn:microsoft.com/office/officeart/2005/8/layout/vList4#1"/>
    <dgm:cxn modelId="{FF009F2E-7AFE-45F9-A55D-08CECF0A57A7}" type="presOf" srcId="{0CB101B1-31FC-4497-B774-302BD4E2A2CB}" destId="{ED0EA491-65AE-4061-9E58-F527A96B4B18}" srcOrd="1" destOrd="0" presId="urn:microsoft.com/office/officeart/2005/8/layout/vList4#1"/>
    <dgm:cxn modelId="{86D24FC4-9D8C-4BE6-9895-AB41A41478D0}" type="presOf" srcId="{C97DEE32-CB06-4791-BCBA-64AB4E8F81A7}" destId="{D4719953-BCF8-4147-BA01-5072633CA648}" srcOrd="0" destOrd="0" presId="urn:microsoft.com/office/officeart/2005/8/layout/vList4#1"/>
    <dgm:cxn modelId="{3AC4BAA2-528D-402B-87E6-3118DFC36D03}" srcId="{227A101D-8088-4F21-A936-43AB877355D2}" destId="{C97DEE32-CB06-4791-BCBA-64AB4E8F81A7}" srcOrd="1" destOrd="0" parTransId="{B02A2E4F-7228-4C2C-B8D2-AA21D4409A13}" sibTransId="{09F77138-88E1-4648-8066-33468F18AA7B}"/>
    <dgm:cxn modelId="{686FCF65-A02D-4564-AE82-6D642D5F55A5}" type="presOf" srcId="{E313B81E-1751-4C21-8155-E4E5788F26D3}" destId="{ECE55AF3-693F-4ADA-963D-E4F57667994B}" srcOrd="1" destOrd="0" presId="urn:microsoft.com/office/officeart/2005/8/layout/vList4#1"/>
    <dgm:cxn modelId="{4B0AC37B-C866-4EF6-924F-A0F18C29C9AE}" type="presOf" srcId="{8061A499-68BB-4517-AEA3-079F9BE298A5}" destId="{15C59F69-595E-4B67-B539-081BDD40D04C}" srcOrd="1" destOrd="0" presId="urn:microsoft.com/office/officeart/2005/8/layout/vList4#1"/>
    <dgm:cxn modelId="{06D30062-499B-45EE-8435-9C4D39A9B99A}" type="presOf" srcId="{227A101D-8088-4F21-A936-43AB877355D2}" destId="{B17E2703-ED7C-40C1-AA5F-205C0BB9EA84}" srcOrd="0" destOrd="0" presId="urn:microsoft.com/office/officeart/2005/8/layout/vList4#1"/>
    <dgm:cxn modelId="{01FCB6D7-E8EC-465B-A2B4-26E22F2182EB}" type="presOf" srcId="{0CB101B1-31FC-4497-B774-302BD4E2A2CB}" destId="{67233FA9-89F9-43A8-9F80-99BA1DBCD9E3}" srcOrd="0" destOrd="0" presId="urn:microsoft.com/office/officeart/2005/8/layout/vList4#1"/>
    <dgm:cxn modelId="{12D9766A-BC16-4BCC-B168-A8BD57CAB74C}" type="presOf" srcId="{E313B81E-1751-4C21-8155-E4E5788F26D3}" destId="{3D57390B-957B-42E2-9EEB-3D286DE16B84}" srcOrd="0" destOrd="0" presId="urn:microsoft.com/office/officeart/2005/8/layout/vList4#1"/>
    <dgm:cxn modelId="{1B953493-F6F7-47FE-B292-8924ADD9A5A0}" srcId="{227A101D-8088-4F21-A936-43AB877355D2}" destId="{8061A499-68BB-4517-AEA3-079F9BE298A5}" srcOrd="3" destOrd="0" parTransId="{55E260D4-7E74-422F-989D-1A883D30C42B}" sibTransId="{2FF04357-4C60-47B2-ABA7-F34F2DD98536}"/>
    <dgm:cxn modelId="{5BE1CC94-A8D3-43C8-8C73-A3349F4F2C3F}" type="presOf" srcId="{C97DEE32-CB06-4791-BCBA-64AB4E8F81A7}" destId="{3EACFEE0-BEE7-4E7A-8CB3-5254697BDBB8}" srcOrd="1" destOrd="0" presId="urn:microsoft.com/office/officeart/2005/8/layout/vList4#1"/>
    <dgm:cxn modelId="{9469BABD-7B52-472A-919C-FD09352CDD3D}" srcId="{227A101D-8088-4F21-A936-43AB877355D2}" destId="{0CB101B1-31FC-4497-B774-302BD4E2A2CB}" srcOrd="2" destOrd="0" parTransId="{72B65FE5-70A3-4544-A451-2D11560A5446}" sibTransId="{A20E049E-2BD9-47CC-87E7-27BD5E13D5CD}"/>
    <dgm:cxn modelId="{0F2D3CDF-BB8C-4D2C-82D0-A4CE2C52482E}" type="presParOf" srcId="{B17E2703-ED7C-40C1-AA5F-205C0BB9EA84}" destId="{94272FED-D994-4743-844C-5070BB732343}" srcOrd="0" destOrd="0" presId="urn:microsoft.com/office/officeart/2005/8/layout/vList4#1"/>
    <dgm:cxn modelId="{C3298EF1-0E83-4B67-924E-41E3C0A7B290}" type="presParOf" srcId="{94272FED-D994-4743-844C-5070BB732343}" destId="{3D57390B-957B-42E2-9EEB-3D286DE16B84}" srcOrd="0" destOrd="0" presId="urn:microsoft.com/office/officeart/2005/8/layout/vList4#1"/>
    <dgm:cxn modelId="{08C416F4-8312-448C-817A-B33E58F7E947}" type="presParOf" srcId="{94272FED-D994-4743-844C-5070BB732343}" destId="{DC3D1057-3911-49DC-8B4B-4F8305BF098A}" srcOrd="1" destOrd="0" presId="urn:microsoft.com/office/officeart/2005/8/layout/vList4#1"/>
    <dgm:cxn modelId="{AF3D2BCA-0310-41EC-81C5-28B79EE0235A}" type="presParOf" srcId="{94272FED-D994-4743-844C-5070BB732343}" destId="{ECE55AF3-693F-4ADA-963D-E4F57667994B}" srcOrd="2" destOrd="0" presId="urn:microsoft.com/office/officeart/2005/8/layout/vList4#1"/>
    <dgm:cxn modelId="{09E49E7B-46F1-4AA0-B9AA-18FEF0F0C31F}" type="presParOf" srcId="{B17E2703-ED7C-40C1-AA5F-205C0BB9EA84}" destId="{A2C514FB-D7EB-4AA8-B2BD-147960D9F9FC}" srcOrd="1" destOrd="0" presId="urn:microsoft.com/office/officeart/2005/8/layout/vList4#1"/>
    <dgm:cxn modelId="{66B47C61-D57C-4020-B6F3-10AEFE7D061C}" type="presParOf" srcId="{B17E2703-ED7C-40C1-AA5F-205C0BB9EA84}" destId="{4C4B47A0-B25E-4991-B2ED-6AC55F32B923}" srcOrd="2" destOrd="0" presId="urn:microsoft.com/office/officeart/2005/8/layout/vList4#1"/>
    <dgm:cxn modelId="{147A313B-5582-40CA-B869-84B59EE4C9B8}" type="presParOf" srcId="{4C4B47A0-B25E-4991-B2ED-6AC55F32B923}" destId="{D4719953-BCF8-4147-BA01-5072633CA648}" srcOrd="0" destOrd="0" presId="urn:microsoft.com/office/officeart/2005/8/layout/vList4#1"/>
    <dgm:cxn modelId="{A24DA369-5424-44EF-8048-BCEE1F1F877C}" type="presParOf" srcId="{4C4B47A0-B25E-4991-B2ED-6AC55F32B923}" destId="{10414709-A3FF-419B-8BA0-6B96893FDF2B}" srcOrd="1" destOrd="0" presId="urn:microsoft.com/office/officeart/2005/8/layout/vList4#1"/>
    <dgm:cxn modelId="{BE290A06-B712-447A-AAED-6C342829FB75}" type="presParOf" srcId="{4C4B47A0-B25E-4991-B2ED-6AC55F32B923}" destId="{3EACFEE0-BEE7-4E7A-8CB3-5254697BDBB8}" srcOrd="2" destOrd="0" presId="urn:microsoft.com/office/officeart/2005/8/layout/vList4#1"/>
    <dgm:cxn modelId="{11EEEBFA-4A69-41B3-86B8-FD1D4E8F65A5}" type="presParOf" srcId="{B17E2703-ED7C-40C1-AA5F-205C0BB9EA84}" destId="{10A85B69-F88F-4A3C-900B-DFE86B169A12}" srcOrd="3" destOrd="0" presId="urn:microsoft.com/office/officeart/2005/8/layout/vList4#1"/>
    <dgm:cxn modelId="{5C489E28-BD43-4104-A813-D01F0010391F}" type="presParOf" srcId="{B17E2703-ED7C-40C1-AA5F-205C0BB9EA84}" destId="{931DB2C6-6A18-4320-B852-C2613EDB2FA8}" srcOrd="4" destOrd="0" presId="urn:microsoft.com/office/officeart/2005/8/layout/vList4#1"/>
    <dgm:cxn modelId="{E074F8CF-2F52-4F73-9E06-A4E7CEE3B82F}" type="presParOf" srcId="{931DB2C6-6A18-4320-B852-C2613EDB2FA8}" destId="{67233FA9-89F9-43A8-9F80-99BA1DBCD9E3}" srcOrd="0" destOrd="0" presId="urn:microsoft.com/office/officeart/2005/8/layout/vList4#1"/>
    <dgm:cxn modelId="{7BC0CDFA-2E03-4ADE-9026-CFA61B9067D0}" type="presParOf" srcId="{931DB2C6-6A18-4320-B852-C2613EDB2FA8}" destId="{B43CAF5A-DF0E-47F1-8B84-50B2394B9328}" srcOrd="1" destOrd="0" presId="urn:microsoft.com/office/officeart/2005/8/layout/vList4#1"/>
    <dgm:cxn modelId="{3A60F536-6AD7-418F-9BAC-7E3964F10AA9}" type="presParOf" srcId="{931DB2C6-6A18-4320-B852-C2613EDB2FA8}" destId="{ED0EA491-65AE-4061-9E58-F527A96B4B18}" srcOrd="2" destOrd="0" presId="urn:microsoft.com/office/officeart/2005/8/layout/vList4#1"/>
    <dgm:cxn modelId="{51AB5828-EF0E-47DD-B6FA-0827B0712358}" type="presParOf" srcId="{B17E2703-ED7C-40C1-AA5F-205C0BB9EA84}" destId="{5D375768-0ECA-4AFD-96FD-19990CEB488B}" srcOrd="5" destOrd="0" presId="urn:microsoft.com/office/officeart/2005/8/layout/vList4#1"/>
    <dgm:cxn modelId="{6C590537-C3EF-41FA-A5F0-586A139CEC69}" type="presParOf" srcId="{B17E2703-ED7C-40C1-AA5F-205C0BB9EA84}" destId="{7D4D5190-7A99-4EE3-BF13-894BFF6BFA1A}" srcOrd="6" destOrd="0" presId="urn:microsoft.com/office/officeart/2005/8/layout/vList4#1"/>
    <dgm:cxn modelId="{799D9E7D-3B05-4D9D-82D6-F505862EC084}" type="presParOf" srcId="{7D4D5190-7A99-4EE3-BF13-894BFF6BFA1A}" destId="{681E65EC-7E48-44FF-9933-C4F2C62D5FC2}" srcOrd="0" destOrd="0" presId="urn:microsoft.com/office/officeart/2005/8/layout/vList4#1"/>
    <dgm:cxn modelId="{EB9874D8-34D6-42D8-B8FF-C8D71A619C59}" type="presParOf" srcId="{7D4D5190-7A99-4EE3-BF13-894BFF6BFA1A}" destId="{7DE197FE-AADA-44C3-8B2B-CF16D12E116A}" srcOrd="1" destOrd="0" presId="urn:microsoft.com/office/officeart/2005/8/layout/vList4#1"/>
    <dgm:cxn modelId="{55DC4190-CB0A-4367-BF8F-2CF70FB2AD36}" type="presParOf" srcId="{7D4D5190-7A99-4EE3-BF13-894BFF6BFA1A}" destId="{15C59F69-595E-4B67-B539-081BDD40D04C}" srcOrd="2" destOrd="0" presId="urn:microsoft.com/office/officeart/2005/8/layout/vList4#1"/>
    <dgm:cxn modelId="{A6625770-2D74-4524-BBBF-AF8F23110659}" type="presParOf" srcId="{B17E2703-ED7C-40C1-AA5F-205C0BB9EA84}" destId="{6AFA3499-CF7C-4437-BB77-60DAFC4E26ED}" srcOrd="7" destOrd="0" presId="urn:microsoft.com/office/officeart/2005/8/layout/vList4#1"/>
    <dgm:cxn modelId="{624A1172-48B4-48E8-A4FE-59ACBE313765}" type="presParOf" srcId="{B17E2703-ED7C-40C1-AA5F-205C0BB9EA84}" destId="{8A66E07E-A0AF-47B7-92C7-CC6CC7F443E5}" srcOrd="8" destOrd="0" presId="urn:microsoft.com/office/officeart/2005/8/layout/vList4#1"/>
    <dgm:cxn modelId="{66758489-75AB-45AB-A852-F7F5ECC98966}" type="presParOf" srcId="{8A66E07E-A0AF-47B7-92C7-CC6CC7F443E5}" destId="{3AE17446-860D-4EED-9858-81EAAEE74108}" srcOrd="0" destOrd="0" presId="urn:microsoft.com/office/officeart/2005/8/layout/vList4#1"/>
    <dgm:cxn modelId="{01B383F5-6A52-41DF-9681-4ECA73CCAA1F}" type="presParOf" srcId="{8A66E07E-A0AF-47B7-92C7-CC6CC7F443E5}" destId="{59208E79-B8A7-477C-B741-F3EAF6407C81}" srcOrd="1" destOrd="0" presId="urn:microsoft.com/office/officeart/2005/8/layout/vList4#1"/>
    <dgm:cxn modelId="{59C756A3-FAA5-4E1F-8D14-53644D28348F}" type="presParOf" srcId="{8A66E07E-A0AF-47B7-92C7-CC6CC7F443E5}" destId="{6DB89233-6C18-422C-8D76-B2F98DAF26EC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27A101D-8088-4F21-A936-43AB877355D2}" type="doc">
      <dgm:prSet loTypeId="urn:microsoft.com/office/officeart/2005/8/layout/vList4#2" loCatId="list" qsTypeId="urn:microsoft.com/office/officeart/2005/8/quickstyle/3d2" qsCatId="3D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68068276-3353-4C66-B853-CC5F797C3845}">
      <dgm:prSet phldrT="[Текст]" custT="1"/>
      <dgm:spPr/>
      <dgm:t>
        <a:bodyPr/>
        <a:lstStyle/>
        <a:p>
          <a:pPr algn="ctr"/>
          <a:r>
            <a:rPr lang="ru-RU" sz="1400" dirty="0" smtClean="0">
              <a:latin typeface="Arial" pitchFamily="34" charset="0"/>
              <a:cs typeface="Arial" pitchFamily="34" charset="0"/>
            </a:rPr>
            <a:t>Социальная политика</a:t>
          </a:r>
        </a:p>
        <a:p>
          <a:pPr algn="ctr"/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111 823,5</a:t>
          </a:r>
          <a:endParaRPr lang="ru-RU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CAF82757-7ED5-42C9-BED9-DD03A6740F3B}" type="parTrans" cxnId="{31EE567C-073A-496A-9554-220EB16EDAAA}">
      <dgm:prSet/>
      <dgm:spPr/>
      <dgm:t>
        <a:bodyPr/>
        <a:lstStyle/>
        <a:p>
          <a:endParaRPr lang="ru-RU"/>
        </a:p>
      </dgm:t>
    </dgm:pt>
    <dgm:pt modelId="{4703BA0D-A422-491D-9631-D7CB8F56E314}" type="sibTrans" cxnId="{31EE567C-073A-496A-9554-220EB16EDAAA}">
      <dgm:prSet/>
      <dgm:spPr/>
      <dgm:t>
        <a:bodyPr/>
        <a:lstStyle/>
        <a:p>
          <a:endParaRPr lang="ru-RU"/>
        </a:p>
      </dgm:t>
    </dgm:pt>
    <dgm:pt modelId="{E313B81E-1751-4C21-8155-E4E5788F26D3}">
      <dgm:prSet phldrT="[Текст]" custT="1"/>
      <dgm:spPr/>
      <dgm:t>
        <a:bodyPr/>
        <a:lstStyle/>
        <a:p>
          <a:pPr algn="ctr"/>
          <a:r>
            <a:rPr lang="ru-RU" sz="1400" dirty="0" smtClean="0">
              <a:latin typeface="Arial" pitchFamily="34" charset="0"/>
              <a:cs typeface="Arial" pitchFamily="34" charset="0"/>
            </a:rPr>
            <a:t>Образование</a:t>
          </a:r>
        </a:p>
        <a:p>
          <a:pPr algn="ctr"/>
          <a:r>
            <a:rPr lang="ru-RU" sz="14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299 789,0</a:t>
          </a:r>
          <a:endParaRPr lang="ru-RU" sz="14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E23ADDFA-5A80-4A69-A248-6C133368E902}" type="parTrans" cxnId="{E5C7C694-70A4-4C23-97F6-EDA5A3D240A2}">
      <dgm:prSet/>
      <dgm:spPr/>
      <dgm:t>
        <a:bodyPr/>
        <a:lstStyle/>
        <a:p>
          <a:endParaRPr lang="ru-RU"/>
        </a:p>
      </dgm:t>
    </dgm:pt>
    <dgm:pt modelId="{A953BF2A-CE73-464D-9553-D0EF45A6271B}" type="sibTrans" cxnId="{E5C7C694-70A4-4C23-97F6-EDA5A3D240A2}">
      <dgm:prSet/>
      <dgm:spPr/>
      <dgm:t>
        <a:bodyPr/>
        <a:lstStyle/>
        <a:p>
          <a:endParaRPr lang="ru-RU"/>
        </a:p>
      </dgm:t>
    </dgm:pt>
    <dgm:pt modelId="{C97DEE32-CB06-4791-BCBA-64AB4E8F81A7}">
      <dgm:prSet phldrT="[Текст]" custT="1"/>
      <dgm:spPr/>
      <dgm:t>
        <a:bodyPr/>
        <a:lstStyle/>
        <a:p>
          <a:pPr algn="ctr"/>
          <a:r>
            <a:rPr lang="ru-RU" sz="1400" dirty="0" smtClean="0">
              <a:latin typeface="Arial" pitchFamily="34" charset="0"/>
              <a:cs typeface="Arial" pitchFamily="34" charset="0"/>
            </a:rPr>
            <a:t>Здравоохранение</a:t>
          </a:r>
        </a:p>
        <a:p>
          <a:pPr algn="ctr"/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68 464,3</a:t>
          </a:r>
          <a:endParaRPr lang="ru-RU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B02A2E4F-7228-4C2C-B8D2-AA21D4409A13}" type="parTrans" cxnId="{3AC4BAA2-528D-402B-87E6-3118DFC36D03}">
      <dgm:prSet/>
      <dgm:spPr/>
      <dgm:t>
        <a:bodyPr/>
        <a:lstStyle/>
        <a:p>
          <a:endParaRPr lang="ru-RU"/>
        </a:p>
      </dgm:t>
    </dgm:pt>
    <dgm:pt modelId="{09F77138-88E1-4648-8066-33468F18AA7B}" type="sibTrans" cxnId="{3AC4BAA2-528D-402B-87E6-3118DFC36D03}">
      <dgm:prSet/>
      <dgm:spPr/>
      <dgm:t>
        <a:bodyPr/>
        <a:lstStyle/>
        <a:p>
          <a:endParaRPr lang="ru-RU"/>
        </a:p>
      </dgm:t>
    </dgm:pt>
    <dgm:pt modelId="{0CB101B1-31FC-4497-B774-302BD4E2A2CB}">
      <dgm:prSet phldrT="[Текст]" custT="1"/>
      <dgm:spPr/>
      <dgm:t>
        <a:bodyPr/>
        <a:lstStyle/>
        <a:p>
          <a:pPr algn="ctr"/>
          <a:r>
            <a:rPr lang="ru-RU" sz="1400" dirty="0" smtClean="0">
              <a:latin typeface="Arial" pitchFamily="34" charset="0"/>
              <a:cs typeface="Arial" pitchFamily="34" charset="0"/>
            </a:rPr>
            <a:t>Культура, Кинематография</a:t>
          </a:r>
        </a:p>
        <a:p>
          <a:pPr algn="ctr"/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46 582,6</a:t>
          </a:r>
          <a:endParaRPr lang="ru-RU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72B65FE5-70A3-4544-A451-2D11560A5446}" type="parTrans" cxnId="{9469BABD-7B52-472A-919C-FD09352CDD3D}">
      <dgm:prSet/>
      <dgm:spPr/>
      <dgm:t>
        <a:bodyPr/>
        <a:lstStyle/>
        <a:p>
          <a:endParaRPr lang="ru-RU"/>
        </a:p>
      </dgm:t>
    </dgm:pt>
    <dgm:pt modelId="{A20E049E-2BD9-47CC-87E7-27BD5E13D5CD}" type="sibTrans" cxnId="{9469BABD-7B52-472A-919C-FD09352CDD3D}">
      <dgm:prSet/>
      <dgm:spPr/>
      <dgm:t>
        <a:bodyPr/>
        <a:lstStyle/>
        <a:p>
          <a:endParaRPr lang="ru-RU"/>
        </a:p>
      </dgm:t>
    </dgm:pt>
    <dgm:pt modelId="{8061A499-68BB-4517-AEA3-079F9BE298A5}">
      <dgm:prSet phldrT="[Текст]" custT="1"/>
      <dgm:spPr/>
      <dgm:t>
        <a:bodyPr/>
        <a:lstStyle/>
        <a:p>
          <a:pPr algn="ctr"/>
          <a:r>
            <a:rPr lang="ru-RU" sz="1400" dirty="0" smtClean="0">
              <a:latin typeface="Arial" pitchFamily="34" charset="0"/>
              <a:cs typeface="Arial" pitchFamily="34" charset="0"/>
            </a:rPr>
            <a:t>Национальная экономика</a:t>
          </a:r>
        </a:p>
        <a:p>
          <a:pPr algn="ctr"/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47 545,6</a:t>
          </a:r>
        </a:p>
      </dgm:t>
    </dgm:pt>
    <dgm:pt modelId="{55E260D4-7E74-422F-989D-1A883D30C42B}" type="parTrans" cxnId="{1B953493-F6F7-47FE-B292-8924ADD9A5A0}">
      <dgm:prSet/>
      <dgm:spPr/>
      <dgm:t>
        <a:bodyPr/>
        <a:lstStyle/>
        <a:p>
          <a:endParaRPr lang="ru-RU"/>
        </a:p>
      </dgm:t>
    </dgm:pt>
    <dgm:pt modelId="{2FF04357-4C60-47B2-ABA7-F34F2DD98536}" type="sibTrans" cxnId="{1B953493-F6F7-47FE-B292-8924ADD9A5A0}">
      <dgm:prSet/>
      <dgm:spPr/>
      <dgm:t>
        <a:bodyPr/>
        <a:lstStyle/>
        <a:p>
          <a:endParaRPr lang="ru-RU"/>
        </a:p>
      </dgm:t>
    </dgm:pt>
    <dgm:pt modelId="{61D99D17-2746-4EA0-AD49-B2201E3298AB}">
      <dgm:prSet phldrT="[Текст]" custT="1"/>
      <dgm:spPr/>
      <dgm:t>
        <a:bodyPr/>
        <a:lstStyle/>
        <a:p>
          <a:pPr algn="ctr"/>
          <a:endParaRPr lang="ru-RU" sz="1400" dirty="0" smtClean="0">
            <a:latin typeface="Arial" pitchFamily="34" charset="0"/>
            <a:cs typeface="Arial" pitchFamily="34" charset="0"/>
          </a:endParaRPr>
        </a:p>
        <a:p>
          <a:pPr algn="ctr"/>
          <a:r>
            <a:rPr lang="ru-RU" sz="1400" dirty="0" smtClean="0">
              <a:latin typeface="Arial" pitchFamily="34" charset="0"/>
              <a:cs typeface="Arial" pitchFamily="34" charset="0"/>
            </a:rPr>
            <a:t>Иные 115850,8</a:t>
          </a:r>
          <a:endParaRPr lang="ru-RU" sz="1400" dirty="0">
            <a:latin typeface="Arial" pitchFamily="34" charset="0"/>
            <a:cs typeface="Arial" pitchFamily="34" charset="0"/>
          </a:endParaRPr>
        </a:p>
      </dgm:t>
    </dgm:pt>
    <dgm:pt modelId="{F346383C-8891-40C0-90C8-ECC53B07E9E8}" type="parTrans" cxnId="{2FFF13D2-4E77-4CFF-9A31-0A14F3F2418D}">
      <dgm:prSet/>
      <dgm:spPr/>
      <dgm:t>
        <a:bodyPr/>
        <a:lstStyle/>
        <a:p>
          <a:endParaRPr lang="ru-RU"/>
        </a:p>
      </dgm:t>
    </dgm:pt>
    <dgm:pt modelId="{6560EDE6-CC5A-4C9D-8A2C-2654E990D14A}" type="sibTrans" cxnId="{2FFF13D2-4E77-4CFF-9A31-0A14F3F2418D}">
      <dgm:prSet/>
      <dgm:spPr/>
      <dgm:t>
        <a:bodyPr/>
        <a:lstStyle/>
        <a:p>
          <a:endParaRPr lang="ru-RU"/>
        </a:p>
      </dgm:t>
    </dgm:pt>
    <dgm:pt modelId="{B17E2703-ED7C-40C1-AA5F-205C0BB9EA84}" type="pres">
      <dgm:prSet presAssocID="{227A101D-8088-4F21-A936-43AB877355D2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2FA62D0-0599-45E8-836F-576228845A69}" type="pres">
      <dgm:prSet presAssocID="{68068276-3353-4C66-B853-CC5F797C3845}" presName="comp" presStyleCnt="0"/>
      <dgm:spPr/>
      <dgm:t>
        <a:bodyPr/>
        <a:lstStyle/>
        <a:p>
          <a:endParaRPr lang="ru-RU"/>
        </a:p>
      </dgm:t>
    </dgm:pt>
    <dgm:pt modelId="{1331ED41-3DD3-4EE3-8258-251B37A8AA34}" type="pres">
      <dgm:prSet presAssocID="{68068276-3353-4C66-B853-CC5F797C3845}" presName="box" presStyleLbl="node1" presStyleIdx="0" presStyleCnt="6"/>
      <dgm:spPr/>
      <dgm:t>
        <a:bodyPr/>
        <a:lstStyle/>
        <a:p>
          <a:endParaRPr lang="ru-RU"/>
        </a:p>
      </dgm:t>
    </dgm:pt>
    <dgm:pt modelId="{8742C5EE-2DD0-46E4-AB75-87A4D25F8D62}" type="pres">
      <dgm:prSet presAssocID="{68068276-3353-4C66-B853-CC5F797C3845}" presName="img" presStyleLbl="fgImgPlace1" presStyleIdx="0" presStyleCnt="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55312841-41DD-44DE-9A9C-3DB5A027B561}" type="pres">
      <dgm:prSet presAssocID="{68068276-3353-4C66-B853-CC5F797C3845}" presName="text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6298ED-D5A6-459E-9653-B88A0D7DE72D}" type="pres">
      <dgm:prSet presAssocID="{4703BA0D-A422-491D-9631-D7CB8F56E314}" presName="spacer" presStyleCnt="0"/>
      <dgm:spPr/>
      <dgm:t>
        <a:bodyPr/>
        <a:lstStyle/>
        <a:p>
          <a:endParaRPr lang="ru-RU"/>
        </a:p>
      </dgm:t>
    </dgm:pt>
    <dgm:pt modelId="{94272FED-D994-4743-844C-5070BB732343}" type="pres">
      <dgm:prSet presAssocID="{E313B81E-1751-4C21-8155-E4E5788F26D3}" presName="comp" presStyleCnt="0"/>
      <dgm:spPr/>
      <dgm:t>
        <a:bodyPr/>
        <a:lstStyle/>
        <a:p>
          <a:endParaRPr lang="ru-RU"/>
        </a:p>
      </dgm:t>
    </dgm:pt>
    <dgm:pt modelId="{3D57390B-957B-42E2-9EEB-3D286DE16B84}" type="pres">
      <dgm:prSet presAssocID="{E313B81E-1751-4C21-8155-E4E5788F26D3}" presName="box" presStyleLbl="node1" presStyleIdx="1" presStyleCnt="6"/>
      <dgm:spPr/>
      <dgm:t>
        <a:bodyPr/>
        <a:lstStyle/>
        <a:p>
          <a:endParaRPr lang="ru-RU"/>
        </a:p>
      </dgm:t>
    </dgm:pt>
    <dgm:pt modelId="{DC3D1057-3911-49DC-8B4B-4F8305BF098A}" type="pres">
      <dgm:prSet presAssocID="{E313B81E-1751-4C21-8155-E4E5788F26D3}" presName="img" presStyleLbl="fgImgPlace1" presStyleIdx="1" presStyleCnt="6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CE55AF3-693F-4ADA-963D-E4F57667994B}" type="pres">
      <dgm:prSet presAssocID="{E313B81E-1751-4C21-8155-E4E5788F26D3}" presName="text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C514FB-D7EB-4AA8-B2BD-147960D9F9FC}" type="pres">
      <dgm:prSet presAssocID="{A953BF2A-CE73-464D-9553-D0EF45A6271B}" presName="spacer" presStyleCnt="0"/>
      <dgm:spPr/>
      <dgm:t>
        <a:bodyPr/>
        <a:lstStyle/>
        <a:p>
          <a:endParaRPr lang="ru-RU"/>
        </a:p>
      </dgm:t>
    </dgm:pt>
    <dgm:pt modelId="{4C4B47A0-B25E-4991-B2ED-6AC55F32B923}" type="pres">
      <dgm:prSet presAssocID="{C97DEE32-CB06-4791-BCBA-64AB4E8F81A7}" presName="comp" presStyleCnt="0"/>
      <dgm:spPr/>
      <dgm:t>
        <a:bodyPr/>
        <a:lstStyle/>
        <a:p>
          <a:endParaRPr lang="ru-RU"/>
        </a:p>
      </dgm:t>
    </dgm:pt>
    <dgm:pt modelId="{D4719953-BCF8-4147-BA01-5072633CA648}" type="pres">
      <dgm:prSet presAssocID="{C97DEE32-CB06-4791-BCBA-64AB4E8F81A7}" presName="box" presStyleLbl="node1" presStyleIdx="2" presStyleCnt="6"/>
      <dgm:spPr/>
      <dgm:t>
        <a:bodyPr/>
        <a:lstStyle/>
        <a:p>
          <a:endParaRPr lang="ru-RU"/>
        </a:p>
      </dgm:t>
    </dgm:pt>
    <dgm:pt modelId="{10414709-A3FF-419B-8BA0-6B96893FDF2B}" type="pres">
      <dgm:prSet presAssocID="{C97DEE32-CB06-4791-BCBA-64AB4E8F81A7}" presName="img" presStyleLbl="fgImgPlace1" presStyleIdx="2" presStyleCnt="6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3EACFEE0-BEE7-4E7A-8CB3-5254697BDBB8}" type="pres">
      <dgm:prSet presAssocID="{C97DEE32-CB06-4791-BCBA-64AB4E8F81A7}" presName="text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A85B69-F88F-4A3C-900B-DFE86B169A12}" type="pres">
      <dgm:prSet presAssocID="{09F77138-88E1-4648-8066-33468F18AA7B}" presName="spacer" presStyleCnt="0"/>
      <dgm:spPr/>
      <dgm:t>
        <a:bodyPr/>
        <a:lstStyle/>
        <a:p>
          <a:endParaRPr lang="ru-RU"/>
        </a:p>
      </dgm:t>
    </dgm:pt>
    <dgm:pt modelId="{931DB2C6-6A18-4320-B852-C2613EDB2FA8}" type="pres">
      <dgm:prSet presAssocID="{0CB101B1-31FC-4497-B774-302BD4E2A2CB}" presName="comp" presStyleCnt="0"/>
      <dgm:spPr/>
      <dgm:t>
        <a:bodyPr/>
        <a:lstStyle/>
        <a:p>
          <a:endParaRPr lang="ru-RU"/>
        </a:p>
      </dgm:t>
    </dgm:pt>
    <dgm:pt modelId="{67233FA9-89F9-43A8-9F80-99BA1DBCD9E3}" type="pres">
      <dgm:prSet presAssocID="{0CB101B1-31FC-4497-B774-302BD4E2A2CB}" presName="box" presStyleLbl="node1" presStyleIdx="3" presStyleCnt="6" custScaleY="130245"/>
      <dgm:spPr/>
      <dgm:t>
        <a:bodyPr/>
        <a:lstStyle/>
        <a:p>
          <a:endParaRPr lang="ru-RU"/>
        </a:p>
      </dgm:t>
    </dgm:pt>
    <dgm:pt modelId="{B43CAF5A-DF0E-47F1-8B84-50B2394B9328}" type="pres">
      <dgm:prSet presAssocID="{0CB101B1-31FC-4497-B774-302BD4E2A2CB}" presName="img" presStyleLbl="fgImgPlace1" presStyleIdx="3" presStyleCnt="6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D0EA491-65AE-4061-9E58-F527A96B4B18}" type="pres">
      <dgm:prSet presAssocID="{0CB101B1-31FC-4497-B774-302BD4E2A2CB}" presName="text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375768-0ECA-4AFD-96FD-19990CEB488B}" type="pres">
      <dgm:prSet presAssocID="{A20E049E-2BD9-47CC-87E7-27BD5E13D5CD}" presName="spacer" presStyleCnt="0"/>
      <dgm:spPr/>
      <dgm:t>
        <a:bodyPr/>
        <a:lstStyle/>
        <a:p>
          <a:endParaRPr lang="ru-RU"/>
        </a:p>
      </dgm:t>
    </dgm:pt>
    <dgm:pt modelId="{7D4D5190-7A99-4EE3-BF13-894BFF6BFA1A}" type="pres">
      <dgm:prSet presAssocID="{8061A499-68BB-4517-AEA3-079F9BE298A5}" presName="comp" presStyleCnt="0"/>
      <dgm:spPr/>
      <dgm:t>
        <a:bodyPr/>
        <a:lstStyle/>
        <a:p>
          <a:endParaRPr lang="ru-RU"/>
        </a:p>
      </dgm:t>
    </dgm:pt>
    <dgm:pt modelId="{681E65EC-7E48-44FF-9933-C4F2C62D5FC2}" type="pres">
      <dgm:prSet presAssocID="{8061A499-68BB-4517-AEA3-079F9BE298A5}" presName="box" presStyleLbl="node1" presStyleIdx="4" presStyleCnt="6"/>
      <dgm:spPr/>
      <dgm:t>
        <a:bodyPr/>
        <a:lstStyle/>
        <a:p>
          <a:endParaRPr lang="ru-RU"/>
        </a:p>
      </dgm:t>
    </dgm:pt>
    <dgm:pt modelId="{7DE197FE-AADA-44C3-8B2B-CF16D12E116A}" type="pres">
      <dgm:prSet presAssocID="{8061A499-68BB-4517-AEA3-079F9BE298A5}" presName="img" presStyleLbl="fgImgPlace1" presStyleIdx="4" presStyleCnt="6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15C59F69-595E-4B67-B539-081BDD40D04C}" type="pres">
      <dgm:prSet presAssocID="{8061A499-68BB-4517-AEA3-079F9BE298A5}" presName="text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FA3499-CF7C-4437-BB77-60DAFC4E26ED}" type="pres">
      <dgm:prSet presAssocID="{2FF04357-4C60-47B2-ABA7-F34F2DD98536}" presName="spacer" presStyleCnt="0"/>
      <dgm:spPr/>
      <dgm:t>
        <a:bodyPr/>
        <a:lstStyle/>
        <a:p>
          <a:endParaRPr lang="ru-RU"/>
        </a:p>
      </dgm:t>
    </dgm:pt>
    <dgm:pt modelId="{E9C9C0DB-7628-4918-95C6-35F53D811906}" type="pres">
      <dgm:prSet presAssocID="{61D99D17-2746-4EA0-AD49-B2201E3298AB}" presName="comp" presStyleCnt="0"/>
      <dgm:spPr/>
      <dgm:t>
        <a:bodyPr/>
        <a:lstStyle/>
        <a:p>
          <a:endParaRPr lang="ru-RU"/>
        </a:p>
      </dgm:t>
    </dgm:pt>
    <dgm:pt modelId="{0CE79A18-16FB-4FBF-9129-D4AB1E2AEE32}" type="pres">
      <dgm:prSet presAssocID="{61D99D17-2746-4EA0-AD49-B2201E3298AB}" presName="box" presStyleLbl="node1" presStyleIdx="5" presStyleCnt="6" custScaleY="87019" custLinFactNeighborX="-33333" custLinFactNeighborY="3355"/>
      <dgm:spPr/>
      <dgm:t>
        <a:bodyPr/>
        <a:lstStyle/>
        <a:p>
          <a:endParaRPr lang="ru-RU"/>
        </a:p>
      </dgm:t>
    </dgm:pt>
    <dgm:pt modelId="{3A722FFA-D144-4D82-A948-F625B32E43B9}" type="pres">
      <dgm:prSet presAssocID="{61D99D17-2746-4EA0-AD49-B2201E3298AB}" presName="img" presStyleLbl="fgImgPlace1" presStyleIdx="5" presStyleCnt="6" custScaleY="97926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4CE6E21C-486E-4E7A-97E6-FE3F941B762A}" type="pres">
      <dgm:prSet presAssocID="{61D99D17-2746-4EA0-AD49-B2201E3298AB}" presName="text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7E074C1-1B9F-4D6D-8A0B-1E430FF73CF8}" type="presOf" srcId="{C97DEE32-CB06-4791-BCBA-64AB4E8F81A7}" destId="{3EACFEE0-BEE7-4E7A-8CB3-5254697BDBB8}" srcOrd="1" destOrd="0" presId="urn:microsoft.com/office/officeart/2005/8/layout/vList4#2"/>
    <dgm:cxn modelId="{CF96AFAD-3612-4EFD-8E6A-C7198F3DDEBC}" type="presOf" srcId="{0CB101B1-31FC-4497-B774-302BD4E2A2CB}" destId="{ED0EA491-65AE-4061-9E58-F527A96B4B18}" srcOrd="1" destOrd="0" presId="urn:microsoft.com/office/officeart/2005/8/layout/vList4#2"/>
    <dgm:cxn modelId="{99B9EB67-C25C-4875-8894-79CA374BE811}" type="presOf" srcId="{8061A499-68BB-4517-AEA3-079F9BE298A5}" destId="{681E65EC-7E48-44FF-9933-C4F2C62D5FC2}" srcOrd="0" destOrd="0" presId="urn:microsoft.com/office/officeart/2005/8/layout/vList4#2"/>
    <dgm:cxn modelId="{BAA27C9C-2E59-417E-BE30-648AD2CA1D0D}" type="presOf" srcId="{68068276-3353-4C66-B853-CC5F797C3845}" destId="{1331ED41-3DD3-4EE3-8258-251B37A8AA34}" srcOrd="0" destOrd="0" presId="urn:microsoft.com/office/officeart/2005/8/layout/vList4#2"/>
    <dgm:cxn modelId="{31EE567C-073A-496A-9554-220EB16EDAAA}" srcId="{227A101D-8088-4F21-A936-43AB877355D2}" destId="{68068276-3353-4C66-B853-CC5F797C3845}" srcOrd="0" destOrd="0" parTransId="{CAF82757-7ED5-42C9-BED9-DD03A6740F3B}" sibTransId="{4703BA0D-A422-491D-9631-D7CB8F56E314}"/>
    <dgm:cxn modelId="{3AC4BAA2-528D-402B-87E6-3118DFC36D03}" srcId="{227A101D-8088-4F21-A936-43AB877355D2}" destId="{C97DEE32-CB06-4791-BCBA-64AB4E8F81A7}" srcOrd="2" destOrd="0" parTransId="{B02A2E4F-7228-4C2C-B8D2-AA21D4409A13}" sibTransId="{09F77138-88E1-4648-8066-33468F18AA7B}"/>
    <dgm:cxn modelId="{2FFF13D2-4E77-4CFF-9A31-0A14F3F2418D}" srcId="{227A101D-8088-4F21-A936-43AB877355D2}" destId="{61D99D17-2746-4EA0-AD49-B2201E3298AB}" srcOrd="5" destOrd="0" parTransId="{F346383C-8891-40C0-90C8-ECC53B07E9E8}" sibTransId="{6560EDE6-CC5A-4C9D-8A2C-2654E990D14A}"/>
    <dgm:cxn modelId="{C1CB1188-FA54-4FA7-916F-EAD5C7770E89}" type="presOf" srcId="{E313B81E-1751-4C21-8155-E4E5788F26D3}" destId="{3D57390B-957B-42E2-9EEB-3D286DE16B84}" srcOrd="0" destOrd="0" presId="urn:microsoft.com/office/officeart/2005/8/layout/vList4#2"/>
    <dgm:cxn modelId="{E5C7C694-70A4-4C23-97F6-EDA5A3D240A2}" srcId="{227A101D-8088-4F21-A936-43AB877355D2}" destId="{E313B81E-1751-4C21-8155-E4E5788F26D3}" srcOrd="1" destOrd="0" parTransId="{E23ADDFA-5A80-4A69-A248-6C133368E902}" sibTransId="{A953BF2A-CE73-464D-9553-D0EF45A6271B}"/>
    <dgm:cxn modelId="{271FD91A-C238-4A50-A768-DE83C650921F}" type="presOf" srcId="{61D99D17-2746-4EA0-AD49-B2201E3298AB}" destId="{0CE79A18-16FB-4FBF-9129-D4AB1E2AEE32}" srcOrd="0" destOrd="0" presId="urn:microsoft.com/office/officeart/2005/8/layout/vList4#2"/>
    <dgm:cxn modelId="{1B953493-F6F7-47FE-B292-8924ADD9A5A0}" srcId="{227A101D-8088-4F21-A936-43AB877355D2}" destId="{8061A499-68BB-4517-AEA3-079F9BE298A5}" srcOrd="4" destOrd="0" parTransId="{55E260D4-7E74-422F-989D-1A883D30C42B}" sibTransId="{2FF04357-4C60-47B2-ABA7-F34F2DD98536}"/>
    <dgm:cxn modelId="{03852EAC-F1D0-4622-9B39-F30E34CD8553}" type="presOf" srcId="{C97DEE32-CB06-4791-BCBA-64AB4E8F81A7}" destId="{D4719953-BCF8-4147-BA01-5072633CA648}" srcOrd="0" destOrd="0" presId="urn:microsoft.com/office/officeart/2005/8/layout/vList4#2"/>
    <dgm:cxn modelId="{22B0BDDE-9F88-40E3-92C0-95A21FBC0DFB}" type="presOf" srcId="{E313B81E-1751-4C21-8155-E4E5788F26D3}" destId="{ECE55AF3-693F-4ADA-963D-E4F57667994B}" srcOrd="1" destOrd="0" presId="urn:microsoft.com/office/officeart/2005/8/layout/vList4#2"/>
    <dgm:cxn modelId="{7E784635-465F-44E3-AA2F-8658038E040B}" type="presOf" srcId="{8061A499-68BB-4517-AEA3-079F9BE298A5}" destId="{15C59F69-595E-4B67-B539-081BDD40D04C}" srcOrd="1" destOrd="0" presId="urn:microsoft.com/office/officeart/2005/8/layout/vList4#2"/>
    <dgm:cxn modelId="{97895F70-F512-4FAC-B427-F8448F4A03F4}" type="presOf" srcId="{0CB101B1-31FC-4497-B774-302BD4E2A2CB}" destId="{67233FA9-89F9-43A8-9F80-99BA1DBCD9E3}" srcOrd="0" destOrd="0" presId="urn:microsoft.com/office/officeart/2005/8/layout/vList4#2"/>
    <dgm:cxn modelId="{92DE88B5-AA87-4656-8341-E629182F621B}" type="presOf" srcId="{68068276-3353-4C66-B853-CC5F797C3845}" destId="{55312841-41DD-44DE-9A9C-3DB5A027B561}" srcOrd="1" destOrd="0" presId="urn:microsoft.com/office/officeart/2005/8/layout/vList4#2"/>
    <dgm:cxn modelId="{5BB48CD0-53E5-461C-9DDB-B7375F671B27}" type="presOf" srcId="{61D99D17-2746-4EA0-AD49-B2201E3298AB}" destId="{4CE6E21C-486E-4E7A-97E6-FE3F941B762A}" srcOrd="1" destOrd="0" presId="urn:microsoft.com/office/officeart/2005/8/layout/vList4#2"/>
    <dgm:cxn modelId="{9469BABD-7B52-472A-919C-FD09352CDD3D}" srcId="{227A101D-8088-4F21-A936-43AB877355D2}" destId="{0CB101B1-31FC-4497-B774-302BD4E2A2CB}" srcOrd="3" destOrd="0" parTransId="{72B65FE5-70A3-4544-A451-2D11560A5446}" sibTransId="{A20E049E-2BD9-47CC-87E7-27BD5E13D5CD}"/>
    <dgm:cxn modelId="{5D35DB28-5D3C-4448-8034-61B0BA05D87F}" type="presOf" srcId="{227A101D-8088-4F21-A936-43AB877355D2}" destId="{B17E2703-ED7C-40C1-AA5F-205C0BB9EA84}" srcOrd="0" destOrd="0" presId="urn:microsoft.com/office/officeart/2005/8/layout/vList4#2"/>
    <dgm:cxn modelId="{C144162E-AE20-46EA-8EE1-4212686E859A}" type="presParOf" srcId="{B17E2703-ED7C-40C1-AA5F-205C0BB9EA84}" destId="{72FA62D0-0599-45E8-836F-576228845A69}" srcOrd="0" destOrd="0" presId="urn:microsoft.com/office/officeart/2005/8/layout/vList4#2"/>
    <dgm:cxn modelId="{88270682-ABA5-44D1-AA56-BAA630EE3478}" type="presParOf" srcId="{72FA62D0-0599-45E8-836F-576228845A69}" destId="{1331ED41-3DD3-4EE3-8258-251B37A8AA34}" srcOrd="0" destOrd="0" presId="urn:microsoft.com/office/officeart/2005/8/layout/vList4#2"/>
    <dgm:cxn modelId="{E1D19AA3-494C-42D4-8090-040F0C3A1E63}" type="presParOf" srcId="{72FA62D0-0599-45E8-836F-576228845A69}" destId="{8742C5EE-2DD0-46E4-AB75-87A4D25F8D62}" srcOrd="1" destOrd="0" presId="urn:microsoft.com/office/officeart/2005/8/layout/vList4#2"/>
    <dgm:cxn modelId="{947E0587-F0B1-4FF4-BBCC-7FB177976841}" type="presParOf" srcId="{72FA62D0-0599-45E8-836F-576228845A69}" destId="{55312841-41DD-44DE-9A9C-3DB5A027B561}" srcOrd="2" destOrd="0" presId="urn:microsoft.com/office/officeart/2005/8/layout/vList4#2"/>
    <dgm:cxn modelId="{5ACB297A-E745-4F3E-9247-62ECDF56971E}" type="presParOf" srcId="{B17E2703-ED7C-40C1-AA5F-205C0BB9EA84}" destId="{F66298ED-D5A6-459E-9653-B88A0D7DE72D}" srcOrd="1" destOrd="0" presId="urn:microsoft.com/office/officeart/2005/8/layout/vList4#2"/>
    <dgm:cxn modelId="{D2784D25-D24B-4F8B-99F3-03E37825AC7E}" type="presParOf" srcId="{B17E2703-ED7C-40C1-AA5F-205C0BB9EA84}" destId="{94272FED-D994-4743-844C-5070BB732343}" srcOrd="2" destOrd="0" presId="urn:microsoft.com/office/officeart/2005/8/layout/vList4#2"/>
    <dgm:cxn modelId="{F0DE994B-CB88-4DFA-97D0-5D8744A5972E}" type="presParOf" srcId="{94272FED-D994-4743-844C-5070BB732343}" destId="{3D57390B-957B-42E2-9EEB-3D286DE16B84}" srcOrd="0" destOrd="0" presId="urn:microsoft.com/office/officeart/2005/8/layout/vList4#2"/>
    <dgm:cxn modelId="{21851699-3C28-4789-9103-FF3FFF01DF39}" type="presParOf" srcId="{94272FED-D994-4743-844C-5070BB732343}" destId="{DC3D1057-3911-49DC-8B4B-4F8305BF098A}" srcOrd="1" destOrd="0" presId="urn:microsoft.com/office/officeart/2005/8/layout/vList4#2"/>
    <dgm:cxn modelId="{F3715227-0412-42E0-B685-6461C03F2DC9}" type="presParOf" srcId="{94272FED-D994-4743-844C-5070BB732343}" destId="{ECE55AF3-693F-4ADA-963D-E4F57667994B}" srcOrd="2" destOrd="0" presId="urn:microsoft.com/office/officeart/2005/8/layout/vList4#2"/>
    <dgm:cxn modelId="{F853298F-AD0D-4D9B-B966-B298F0EEB093}" type="presParOf" srcId="{B17E2703-ED7C-40C1-AA5F-205C0BB9EA84}" destId="{A2C514FB-D7EB-4AA8-B2BD-147960D9F9FC}" srcOrd="3" destOrd="0" presId="urn:microsoft.com/office/officeart/2005/8/layout/vList4#2"/>
    <dgm:cxn modelId="{48BB1877-EA4F-4BCC-8FE4-EE228478E21B}" type="presParOf" srcId="{B17E2703-ED7C-40C1-AA5F-205C0BB9EA84}" destId="{4C4B47A0-B25E-4991-B2ED-6AC55F32B923}" srcOrd="4" destOrd="0" presId="urn:microsoft.com/office/officeart/2005/8/layout/vList4#2"/>
    <dgm:cxn modelId="{9748ACEC-FB75-41A1-AE5E-8F6C0663A6AC}" type="presParOf" srcId="{4C4B47A0-B25E-4991-B2ED-6AC55F32B923}" destId="{D4719953-BCF8-4147-BA01-5072633CA648}" srcOrd="0" destOrd="0" presId="urn:microsoft.com/office/officeart/2005/8/layout/vList4#2"/>
    <dgm:cxn modelId="{37891C92-27E0-438A-B020-02E472041BA2}" type="presParOf" srcId="{4C4B47A0-B25E-4991-B2ED-6AC55F32B923}" destId="{10414709-A3FF-419B-8BA0-6B96893FDF2B}" srcOrd="1" destOrd="0" presId="urn:microsoft.com/office/officeart/2005/8/layout/vList4#2"/>
    <dgm:cxn modelId="{D802EE6F-DB9D-43FA-BF69-D377F4EC1255}" type="presParOf" srcId="{4C4B47A0-B25E-4991-B2ED-6AC55F32B923}" destId="{3EACFEE0-BEE7-4E7A-8CB3-5254697BDBB8}" srcOrd="2" destOrd="0" presId="urn:microsoft.com/office/officeart/2005/8/layout/vList4#2"/>
    <dgm:cxn modelId="{76ED1AEE-E1A7-49B4-94D8-1D960D0DD88E}" type="presParOf" srcId="{B17E2703-ED7C-40C1-AA5F-205C0BB9EA84}" destId="{10A85B69-F88F-4A3C-900B-DFE86B169A12}" srcOrd="5" destOrd="0" presId="urn:microsoft.com/office/officeart/2005/8/layout/vList4#2"/>
    <dgm:cxn modelId="{D8198283-C277-4BD1-A1DF-57447762AE22}" type="presParOf" srcId="{B17E2703-ED7C-40C1-AA5F-205C0BB9EA84}" destId="{931DB2C6-6A18-4320-B852-C2613EDB2FA8}" srcOrd="6" destOrd="0" presId="urn:microsoft.com/office/officeart/2005/8/layout/vList4#2"/>
    <dgm:cxn modelId="{40DD30C9-D9A4-4219-8BD2-797A88A4D9B6}" type="presParOf" srcId="{931DB2C6-6A18-4320-B852-C2613EDB2FA8}" destId="{67233FA9-89F9-43A8-9F80-99BA1DBCD9E3}" srcOrd="0" destOrd="0" presId="urn:microsoft.com/office/officeart/2005/8/layout/vList4#2"/>
    <dgm:cxn modelId="{36776BE8-A558-408A-916B-2A8231861CEB}" type="presParOf" srcId="{931DB2C6-6A18-4320-B852-C2613EDB2FA8}" destId="{B43CAF5A-DF0E-47F1-8B84-50B2394B9328}" srcOrd="1" destOrd="0" presId="urn:microsoft.com/office/officeart/2005/8/layout/vList4#2"/>
    <dgm:cxn modelId="{D9A1D8F4-C2B5-4E55-830D-87AC8F7AD5A1}" type="presParOf" srcId="{931DB2C6-6A18-4320-B852-C2613EDB2FA8}" destId="{ED0EA491-65AE-4061-9E58-F527A96B4B18}" srcOrd="2" destOrd="0" presId="urn:microsoft.com/office/officeart/2005/8/layout/vList4#2"/>
    <dgm:cxn modelId="{DD8DC037-833C-4D6F-94EA-14BCD3FC4153}" type="presParOf" srcId="{B17E2703-ED7C-40C1-AA5F-205C0BB9EA84}" destId="{5D375768-0ECA-4AFD-96FD-19990CEB488B}" srcOrd="7" destOrd="0" presId="urn:microsoft.com/office/officeart/2005/8/layout/vList4#2"/>
    <dgm:cxn modelId="{4F9D7AC6-67F5-4386-B71D-72A976BA63F7}" type="presParOf" srcId="{B17E2703-ED7C-40C1-AA5F-205C0BB9EA84}" destId="{7D4D5190-7A99-4EE3-BF13-894BFF6BFA1A}" srcOrd="8" destOrd="0" presId="urn:microsoft.com/office/officeart/2005/8/layout/vList4#2"/>
    <dgm:cxn modelId="{213AF165-D7FF-4525-9E5E-A902865A78D5}" type="presParOf" srcId="{7D4D5190-7A99-4EE3-BF13-894BFF6BFA1A}" destId="{681E65EC-7E48-44FF-9933-C4F2C62D5FC2}" srcOrd="0" destOrd="0" presId="urn:microsoft.com/office/officeart/2005/8/layout/vList4#2"/>
    <dgm:cxn modelId="{CEAF7813-4906-40DB-92F8-CF45DB57FD47}" type="presParOf" srcId="{7D4D5190-7A99-4EE3-BF13-894BFF6BFA1A}" destId="{7DE197FE-AADA-44C3-8B2B-CF16D12E116A}" srcOrd="1" destOrd="0" presId="urn:microsoft.com/office/officeart/2005/8/layout/vList4#2"/>
    <dgm:cxn modelId="{0B66F380-67CD-4ADC-B19A-AC356E0C9018}" type="presParOf" srcId="{7D4D5190-7A99-4EE3-BF13-894BFF6BFA1A}" destId="{15C59F69-595E-4B67-B539-081BDD40D04C}" srcOrd="2" destOrd="0" presId="urn:microsoft.com/office/officeart/2005/8/layout/vList4#2"/>
    <dgm:cxn modelId="{D340860F-C177-48C8-872B-F4F42794D59B}" type="presParOf" srcId="{B17E2703-ED7C-40C1-AA5F-205C0BB9EA84}" destId="{6AFA3499-CF7C-4437-BB77-60DAFC4E26ED}" srcOrd="9" destOrd="0" presId="urn:microsoft.com/office/officeart/2005/8/layout/vList4#2"/>
    <dgm:cxn modelId="{14433620-87E3-4827-9195-D24F6FBFD010}" type="presParOf" srcId="{B17E2703-ED7C-40C1-AA5F-205C0BB9EA84}" destId="{E9C9C0DB-7628-4918-95C6-35F53D811906}" srcOrd="10" destOrd="0" presId="urn:microsoft.com/office/officeart/2005/8/layout/vList4#2"/>
    <dgm:cxn modelId="{276AE664-E67E-462E-9A88-69CA9DFA01DD}" type="presParOf" srcId="{E9C9C0DB-7628-4918-95C6-35F53D811906}" destId="{0CE79A18-16FB-4FBF-9129-D4AB1E2AEE32}" srcOrd="0" destOrd="0" presId="urn:microsoft.com/office/officeart/2005/8/layout/vList4#2"/>
    <dgm:cxn modelId="{39FA4DEC-249A-43E8-8B5D-1DEDF7E25BC8}" type="presParOf" srcId="{E9C9C0DB-7628-4918-95C6-35F53D811906}" destId="{3A722FFA-D144-4D82-A948-F625B32E43B9}" srcOrd="1" destOrd="0" presId="urn:microsoft.com/office/officeart/2005/8/layout/vList4#2"/>
    <dgm:cxn modelId="{CB863AC3-701F-48A0-8619-4D80D1B88CC9}" type="presParOf" srcId="{E9C9C0DB-7628-4918-95C6-35F53D811906}" destId="{4CE6E21C-486E-4E7A-97E6-FE3F941B762A}" srcOrd="2" destOrd="0" presId="urn:microsoft.com/office/officeart/2005/8/layout/vList4#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2C7EAB6-B1E7-46E5-83E3-C4C9C49A5A42}" type="doc">
      <dgm:prSet loTypeId="urn:microsoft.com/office/officeart/2005/8/layout/vList3" loCatId="picture" qsTypeId="urn:microsoft.com/office/officeart/2005/8/quickstyle/3d3" qsCatId="3D" csTypeId="urn:microsoft.com/office/officeart/2005/8/colors/colorful2" csCatId="colorful" phldr="1"/>
      <dgm:spPr/>
    </dgm:pt>
    <dgm:pt modelId="{EC2CEAC4-D3FD-4B4A-A3F5-F62114BE6078}">
      <dgm:prSet phldrT="[Текст]" custT="1"/>
      <dgm:spPr/>
      <dgm:t>
        <a:bodyPr/>
        <a:lstStyle/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dirty="0" smtClean="0"/>
            <a:t>Исходные данные на 2020 и 22 годы- утвержденные ассигнования 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dirty="0" smtClean="0"/>
            <a:t>в </a:t>
          </a:r>
          <a:r>
            <a:rPr lang="ru-RU" sz="1400" dirty="0" err="1" smtClean="0"/>
            <a:t>решениии</a:t>
          </a:r>
          <a:r>
            <a:rPr lang="ru-RU" sz="1400" dirty="0" smtClean="0"/>
            <a:t> Собрания депутатов </a:t>
          </a:r>
          <a:r>
            <a:rPr lang="ru-RU" sz="1400" dirty="0" err="1" smtClean="0"/>
            <a:t>Боковского</a:t>
          </a:r>
          <a:r>
            <a:rPr lang="ru-RU" sz="1400" dirty="0" smtClean="0"/>
            <a:t> </a:t>
          </a:r>
          <a:r>
            <a:rPr lang="ru-RU" sz="1400" dirty="0" err="1" smtClean="0"/>
            <a:t>районаот</a:t>
          </a:r>
          <a:r>
            <a:rPr lang="ru-RU" sz="1400" dirty="0" smtClean="0"/>
            <a:t> 24.12.2018г. № 283 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dirty="0" smtClean="0"/>
            <a:t>«О бюджете </a:t>
          </a:r>
          <a:r>
            <a:rPr lang="ru-RU" sz="1400" dirty="0" err="1" smtClean="0"/>
            <a:t>Боковского</a:t>
          </a:r>
          <a:r>
            <a:rPr lang="ru-RU" sz="1400" dirty="0" smtClean="0"/>
            <a:t> района на 2019 год и на плановый период 2020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dirty="0" smtClean="0"/>
            <a:t> и 2021 годов», на 2022 год-бюджетные ассигнования 2021 года,</a:t>
          </a:r>
        </a:p>
        <a:p>
          <a:pPr algn="l">
            <a:lnSpc>
              <a:spcPct val="90000"/>
            </a:lnSpc>
            <a:spcAft>
              <a:spcPct val="35000"/>
            </a:spcAft>
          </a:pPr>
          <a:r>
            <a:rPr lang="ru-RU" sz="1400" dirty="0" smtClean="0"/>
            <a:t> установленные этим решением</a:t>
          </a:r>
          <a:endParaRPr lang="ru-RU" sz="1400" dirty="0"/>
        </a:p>
      </dgm:t>
    </dgm:pt>
    <dgm:pt modelId="{5EA62423-6098-4E88-8743-23BFD8AD9D78}" type="parTrans" cxnId="{533C408C-A440-40CB-9092-F708866B980B}">
      <dgm:prSet/>
      <dgm:spPr/>
      <dgm:t>
        <a:bodyPr/>
        <a:lstStyle/>
        <a:p>
          <a:endParaRPr lang="ru-RU"/>
        </a:p>
      </dgm:t>
    </dgm:pt>
    <dgm:pt modelId="{5E6C839C-B261-4C64-B383-F38F70C75D45}" type="sibTrans" cxnId="{533C408C-A440-40CB-9092-F708866B980B}">
      <dgm:prSet/>
      <dgm:spPr/>
      <dgm:t>
        <a:bodyPr/>
        <a:lstStyle/>
        <a:p>
          <a:endParaRPr lang="ru-RU"/>
        </a:p>
      </dgm:t>
    </dgm:pt>
    <dgm:pt modelId="{90776FED-D918-414B-9950-3CF9AE988485}">
      <dgm:prSet custT="1"/>
      <dgm:spPr/>
      <dgm:t>
        <a:bodyPr/>
        <a:lstStyle/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dirty="0" smtClean="0"/>
            <a:t>Основной приоритет-достижение национальных целей развития 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dirty="0" smtClean="0"/>
            <a:t>посредством реализации региональных проектов в соответствии с 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dirty="0" smtClean="0"/>
            <a:t>Указом Президента РФ от 07.05.2018 № 204 «</a:t>
          </a:r>
          <a:r>
            <a:rPr lang="ru-RU" sz="1400" dirty="0" err="1" smtClean="0"/>
            <a:t>Онациональных</a:t>
          </a:r>
          <a:r>
            <a:rPr lang="ru-RU" sz="1400" dirty="0" smtClean="0"/>
            <a:t> целях и 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dirty="0" smtClean="0"/>
            <a:t>стратегических задачах развития Российской Федерации на период</a:t>
          </a:r>
        </a:p>
        <a:p>
          <a:pPr algn="l">
            <a:lnSpc>
              <a:spcPct val="90000"/>
            </a:lnSpc>
            <a:spcAft>
              <a:spcPct val="35000"/>
            </a:spcAft>
          </a:pPr>
          <a:r>
            <a:rPr lang="ru-RU" sz="1400" dirty="0" smtClean="0"/>
            <a:t> до 2024 года»</a:t>
          </a:r>
          <a:endParaRPr lang="ru-RU" sz="1400" dirty="0"/>
        </a:p>
      </dgm:t>
    </dgm:pt>
    <dgm:pt modelId="{377B7304-94AC-495D-9643-28B20DDA376E}" type="parTrans" cxnId="{C756A69D-71A3-4B1C-91FB-4B5931A8A235}">
      <dgm:prSet/>
      <dgm:spPr/>
      <dgm:t>
        <a:bodyPr/>
        <a:lstStyle/>
        <a:p>
          <a:endParaRPr lang="ru-RU"/>
        </a:p>
      </dgm:t>
    </dgm:pt>
    <dgm:pt modelId="{4E4F3EB9-8646-4E8E-B1A8-0C47A6F37472}" type="sibTrans" cxnId="{C756A69D-71A3-4B1C-91FB-4B5931A8A235}">
      <dgm:prSet/>
      <dgm:spPr/>
      <dgm:t>
        <a:bodyPr/>
        <a:lstStyle/>
        <a:p>
          <a:endParaRPr lang="ru-RU"/>
        </a:p>
      </dgm:t>
    </dgm:pt>
    <dgm:pt modelId="{139FB405-ED64-4FAB-9A32-0FF794E5D843}">
      <dgm:prSet custT="1"/>
      <dgm:spPr/>
      <dgm:t>
        <a:bodyPr/>
        <a:lstStyle/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dirty="0" smtClean="0"/>
            <a:t>Индексация размеров оплаты труда </a:t>
          </a:r>
          <a:r>
            <a:rPr lang="ru-RU" sz="1400" b="0" dirty="0" smtClean="0"/>
            <a:t>отдельных категорий работников </a:t>
          </a:r>
          <a:endParaRPr lang="en-US" sz="1400" b="0" dirty="0" smtClean="0"/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b="0" dirty="0" smtClean="0"/>
            <a:t> бюджетной сферы,   обслуживающего и технического персонала </a:t>
          </a:r>
          <a:endParaRPr lang="en-US" sz="1400" b="0" dirty="0" smtClean="0"/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b="0" dirty="0" smtClean="0"/>
            <a:t>органов местного  самоуправления</a:t>
          </a:r>
          <a:r>
            <a:rPr lang="en-US" sz="1400" b="0" dirty="0" smtClean="0"/>
            <a:t> </a:t>
          </a:r>
          <a:r>
            <a:rPr lang="ru-RU" sz="1400" b="0" dirty="0" smtClean="0"/>
            <a:t>на прогнозный уровень инфляции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b="0" dirty="0" smtClean="0"/>
            <a:t>с 1 октября 2020 года на 3,8 процента</a:t>
          </a:r>
          <a:r>
            <a:rPr lang="ru-RU" sz="1400" dirty="0" smtClean="0"/>
            <a:t>, с 1 октября 2021 года на 4 процента 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dirty="0" smtClean="0"/>
            <a:t>и с 1 октября 2022 года на 4 процента.</a:t>
          </a:r>
          <a:endParaRPr lang="ru-RU" sz="1400" dirty="0"/>
        </a:p>
      </dgm:t>
    </dgm:pt>
    <dgm:pt modelId="{070D4144-C5AF-4DAB-B5C4-84D5BAD0C4E3}" type="parTrans" cxnId="{0B101F24-03FE-48D5-8C8B-BDAFB01397C0}">
      <dgm:prSet/>
      <dgm:spPr/>
      <dgm:t>
        <a:bodyPr/>
        <a:lstStyle/>
        <a:p>
          <a:endParaRPr lang="ru-RU"/>
        </a:p>
      </dgm:t>
    </dgm:pt>
    <dgm:pt modelId="{A57CB68D-471B-4DAD-A6BC-ABFAC3A0F0C7}" type="sibTrans" cxnId="{0B101F24-03FE-48D5-8C8B-BDAFB01397C0}">
      <dgm:prSet/>
      <dgm:spPr/>
      <dgm:t>
        <a:bodyPr/>
        <a:lstStyle/>
        <a:p>
          <a:endParaRPr lang="ru-RU"/>
        </a:p>
      </dgm:t>
    </dgm:pt>
    <dgm:pt modelId="{9DFD40FB-FC5B-4A4B-A507-E1515E2C4955}" type="pres">
      <dgm:prSet presAssocID="{32C7EAB6-B1E7-46E5-83E3-C4C9C49A5A42}" presName="linearFlow" presStyleCnt="0">
        <dgm:presLayoutVars>
          <dgm:dir val="rev"/>
          <dgm:resizeHandles val="exact"/>
        </dgm:presLayoutVars>
      </dgm:prSet>
      <dgm:spPr/>
    </dgm:pt>
    <dgm:pt modelId="{136F3EB2-B081-4B73-AA1F-452AFD63E932}" type="pres">
      <dgm:prSet presAssocID="{EC2CEAC4-D3FD-4B4A-A3F5-F62114BE6078}" presName="composite" presStyleCnt="0"/>
      <dgm:spPr/>
    </dgm:pt>
    <dgm:pt modelId="{17281DC9-B79D-4A94-B2ED-1D8D65E7A13A}" type="pres">
      <dgm:prSet presAssocID="{EC2CEAC4-D3FD-4B4A-A3F5-F62114BE6078}" presName="imgShp" presStyleLbl="fgImgPlace1" presStyleIdx="0" presStyleCnt="3" custFlipVert="1" custFlipHor="0" custScaleX="179174" custScaleY="133387"/>
      <dgm:spPr/>
    </dgm:pt>
    <dgm:pt modelId="{6CBD5A93-D5E5-4987-AB81-1462BC12F140}" type="pres">
      <dgm:prSet presAssocID="{EC2CEAC4-D3FD-4B4A-A3F5-F62114BE6078}" presName="txShp" presStyleLbl="node1" presStyleIdx="0" presStyleCnt="3" custAng="0" custScaleX="150376" custScaleY="236977" custLinFactNeighborX="0" custLinFactNeighborY="-1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2C9157-6041-48AD-B8CB-7394F0D9C41C}" type="pres">
      <dgm:prSet presAssocID="{5E6C839C-B261-4C64-B383-F38F70C75D45}" presName="spacing" presStyleCnt="0"/>
      <dgm:spPr/>
    </dgm:pt>
    <dgm:pt modelId="{8BE75F32-6BF4-4F3F-BDD2-4857727F70FC}" type="pres">
      <dgm:prSet presAssocID="{90776FED-D918-414B-9950-3CF9AE988485}" presName="composite" presStyleCnt="0"/>
      <dgm:spPr/>
    </dgm:pt>
    <dgm:pt modelId="{0DF500D6-353A-456A-9D73-510860513A3D}" type="pres">
      <dgm:prSet presAssocID="{90776FED-D918-414B-9950-3CF9AE988485}" presName="imgShp" presStyleLbl="fgImgPlace1" presStyleIdx="1" presStyleCnt="3" custScaleX="179174" custScaleY="113400"/>
      <dgm:spPr/>
    </dgm:pt>
    <dgm:pt modelId="{62895F40-7F06-4B5D-872E-07AE6667AA8F}" type="pres">
      <dgm:prSet presAssocID="{90776FED-D918-414B-9950-3CF9AE988485}" presName="txShp" presStyleLbl="node1" presStyleIdx="1" presStyleCnt="3" custScaleX="150376" custScaleY="201818" custLinFactNeighborX="-222" custLinFactNeighborY="-26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262E1A-A75D-4B86-81CD-102C1CE27319}" type="pres">
      <dgm:prSet presAssocID="{4E4F3EB9-8646-4E8E-B1A8-0C47A6F37472}" presName="spacing" presStyleCnt="0"/>
      <dgm:spPr/>
    </dgm:pt>
    <dgm:pt modelId="{0B0954EC-9D07-47AA-A8B3-21EB99690B6B}" type="pres">
      <dgm:prSet presAssocID="{139FB405-ED64-4FAB-9A32-0FF794E5D843}" presName="composite" presStyleCnt="0"/>
      <dgm:spPr/>
    </dgm:pt>
    <dgm:pt modelId="{123910C3-5AED-48A6-A9AE-4511F63EB1CC}" type="pres">
      <dgm:prSet presAssocID="{139FB405-ED64-4FAB-9A32-0FF794E5D843}" presName="imgShp" presStyleLbl="fgImgPlace1" presStyleIdx="2" presStyleCnt="3" custScaleX="174271" custScaleY="126736"/>
      <dgm:spPr/>
    </dgm:pt>
    <dgm:pt modelId="{A07F243C-1845-4E37-A2CA-D98944D533F0}" type="pres">
      <dgm:prSet presAssocID="{139FB405-ED64-4FAB-9A32-0FF794E5D843}" presName="txShp" presStyleLbl="node1" presStyleIdx="2" presStyleCnt="3" custScaleX="150376" custScaleY="2049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08ECF5F-3E0F-44E2-B98A-862E2C7314F7}" type="presOf" srcId="{139FB405-ED64-4FAB-9A32-0FF794E5D843}" destId="{A07F243C-1845-4E37-A2CA-D98944D533F0}" srcOrd="0" destOrd="0" presId="urn:microsoft.com/office/officeart/2005/8/layout/vList3"/>
    <dgm:cxn modelId="{533C408C-A440-40CB-9092-F708866B980B}" srcId="{32C7EAB6-B1E7-46E5-83E3-C4C9C49A5A42}" destId="{EC2CEAC4-D3FD-4B4A-A3F5-F62114BE6078}" srcOrd="0" destOrd="0" parTransId="{5EA62423-6098-4E88-8743-23BFD8AD9D78}" sibTransId="{5E6C839C-B261-4C64-B383-F38F70C75D45}"/>
    <dgm:cxn modelId="{8E45AABE-4706-4C3F-BE31-31BB5467C4FA}" type="presOf" srcId="{EC2CEAC4-D3FD-4B4A-A3F5-F62114BE6078}" destId="{6CBD5A93-D5E5-4987-AB81-1462BC12F140}" srcOrd="0" destOrd="0" presId="urn:microsoft.com/office/officeart/2005/8/layout/vList3"/>
    <dgm:cxn modelId="{0B101F24-03FE-48D5-8C8B-BDAFB01397C0}" srcId="{32C7EAB6-B1E7-46E5-83E3-C4C9C49A5A42}" destId="{139FB405-ED64-4FAB-9A32-0FF794E5D843}" srcOrd="2" destOrd="0" parTransId="{070D4144-C5AF-4DAB-B5C4-84D5BAD0C4E3}" sibTransId="{A57CB68D-471B-4DAD-A6BC-ABFAC3A0F0C7}"/>
    <dgm:cxn modelId="{C756A69D-71A3-4B1C-91FB-4B5931A8A235}" srcId="{32C7EAB6-B1E7-46E5-83E3-C4C9C49A5A42}" destId="{90776FED-D918-414B-9950-3CF9AE988485}" srcOrd="1" destOrd="0" parTransId="{377B7304-94AC-495D-9643-28B20DDA376E}" sibTransId="{4E4F3EB9-8646-4E8E-B1A8-0C47A6F37472}"/>
    <dgm:cxn modelId="{5F1CB899-F4B1-49D2-9E5D-E39F94B3EAD7}" type="presOf" srcId="{90776FED-D918-414B-9950-3CF9AE988485}" destId="{62895F40-7F06-4B5D-872E-07AE6667AA8F}" srcOrd="0" destOrd="0" presId="urn:microsoft.com/office/officeart/2005/8/layout/vList3"/>
    <dgm:cxn modelId="{E21017F1-EB7C-4A3D-9040-50170D3C9932}" type="presOf" srcId="{32C7EAB6-B1E7-46E5-83E3-C4C9C49A5A42}" destId="{9DFD40FB-FC5B-4A4B-A507-E1515E2C4955}" srcOrd="0" destOrd="0" presId="urn:microsoft.com/office/officeart/2005/8/layout/vList3"/>
    <dgm:cxn modelId="{4D45A544-31A0-4F76-A651-D9703677B971}" type="presParOf" srcId="{9DFD40FB-FC5B-4A4B-A507-E1515E2C4955}" destId="{136F3EB2-B081-4B73-AA1F-452AFD63E932}" srcOrd="0" destOrd="0" presId="urn:microsoft.com/office/officeart/2005/8/layout/vList3"/>
    <dgm:cxn modelId="{719E2FAB-76A1-429C-ACE7-E6156CDEA274}" type="presParOf" srcId="{136F3EB2-B081-4B73-AA1F-452AFD63E932}" destId="{17281DC9-B79D-4A94-B2ED-1D8D65E7A13A}" srcOrd="0" destOrd="0" presId="urn:microsoft.com/office/officeart/2005/8/layout/vList3"/>
    <dgm:cxn modelId="{4718578E-975C-4634-8980-DA6F265B1EC5}" type="presParOf" srcId="{136F3EB2-B081-4B73-AA1F-452AFD63E932}" destId="{6CBD5A93-D5E5-4987-AB81-1462BC12F140}" srcOrd="1" destOrd="0" presId="urn:microsoft.com/office/officeart/2005/8/layout/vList3"/>
    <dgm:cxn modelId="{DCBB709A-232B-4A71-B961-3BF6971F5224}" type="presParOf" srcId="{9DFD40FB-FC5B-4A4B-A507-E1515E2C4955}" destId="{BE2C9157-6041-48AD-B8CB-7394F0D9C41C}" srcOrd="1" destOrd="0" presId="urn:microsoft.com/office/officeart/2005/8/layout/vList3"/>
    <dgm:cxn modelId="{D4FDFEF7-B17F-4221-8D8D-EB505C02D21B}" type="presParOf" srcId="{9DFD40FB-FC5B-4A4B-A507-E1515E2C4955}" destId="{8BE75F32-6BF4-4F3F-BDD2-4857727F70FC}" srcOrd="2" destOrd="0" presId="urn:microsoft.com/office/officeart/2005/8/layout/vList3"/>
    <dgm:cxn modelId="{95C8CC9A-570C-4A07-8B7A-70C34846CBFB}" type="presParOf" srcId="{8BE75F32-6BF4-4F3F-BDD2-4857727F70FC}" destId="{0DF500D6-353A-456A-9D73-510860513A3D}" srcOrd="0" destOrd="0" presId="urn:microsoft.com/office/officeart/2005/8/layout/vList3"/>
    <dgm:cxn modelId="{B7DB9DFE-5420-4BD8-B283-484E273693F0}" type="presParOf" srcId="{8BE75F32-6BF4-4F3F-BDD2-4857727F70FC}" destId="{62895F40-7F06-4B5D-872E-07AE6667AA8F}" srcOrd="1" destOrd="0" presId="urn:microsoft.com/office/officeart/2005/8/layout/vList3"/>
    <dgm:cxn modelId="{36635ECE-5A1F-4116-B23F-2517A983A525}" type="presParOf" srcId="{9DFD40FB-FC5B-4A4B-A507-E1515E2C4955}" destId="{0F262E1A-A75D-4B86-81CD-102C1CE27319}" srcOrd="3" destOrd="0" presId="urn:microsoft.com/office/officeart/2005/8/layout/vList3"/>
    <dgm:cxn modelId="{158DD259-82F9-45BE-B05D-C3103D472890}" type="presParOf" srcId="{9DFD40FB-FC5B-4A4B-A507-E1515E2C4955}" destId="{0B0954EC-9D07-47AA-A8B3-21EB99690B6B}" srcOrd="4" destOrd="0" presId="urn:microsoft.com/office/officeart/2005/8/layout/vList3"/>
    <dgm:cxn modelId="{F614F3E9-5D33-4EBA-A27B-269BB19DB438}" type="presParOf" srcId="{0B0954EC-9D07-47AA-A8B3-21EB99690B6B}" destId="{123910C3-5AED-48A6-A9AE-4511F63EB1CC}" srcOrd="0" destOrd="0" presId="urn:microsoft.com/office/officeart/2005/8/layout/vList3"/>
    <dgm:cxn modelId="{E6E701DD-33B1-4312-8860-039EEA957D2F}" type="presParOf" srcId="{0B0954EC-9D07-47AA-A8B3-21EB99690B6B}" destId="{A07F243C-1845-4E37-A2CA-D98944D533F0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2C7EAB6-B1E7-46E5-83E3-C4C9C49A5A42}" type="doc">
      <dgm:prSet loTypeId="urn:microsoft.com/office/officeart/2005/8/layout/vList3" loCatId="picture" qsTypeId="urn:microsoft.com/office/officeart/2005/8/quickstyle/3d3" qsCatId="3D" csTypeId="urn:microsoft.com/office/officeart/2005/8/colors/colorful1" csCatId="colorful" phldr="1"/>
      <dgm:spPr/>
    </dgm:pt>
    <dgm:pt modelId="{EC2CEAC4-D3FD-4B4A-A3F5-F62114BE6078}">
      <dgm:prSet phldrT="[Текст]" custT="1"/>
      <dgm:spPr/>
      <dgm:t>
        <a:bodyPr/>
        <a:lstStyle/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dirty="0" smtClean="0"/>
            <a:t>Увеличение расходов на заработную плату в связи с доведением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dirty="0" smtClean="0"/>
            <a:t> минимального размера оплаты труда до величины прожиточного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dirty="0" smtClean="0"/>
            <a:t> минимума трудоспособного населения с 1 января 2020 года 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dirty="0" smtClean="0"/>
            <a:t>до 12 130 рублей, на 2021 и 2022 годы- предусмотрен уровень</a:t>
          </a:r>
        </a:p>
        <a:p>
          <a:pPr algn="l">
            <a:lnSpc>
              <a:spcPct val="90000"/>
            </a:lnSpc>
            <a:spcAft>
              <a:spcPct val="35000"/>
            </a:spcAft>
          </a:pPr>
          <a:r>
            <a:rPr lang="ru-RU" sz="1400" dirty="0" smtClean="0"/>
            <a:t> 2020 года</a:t>
          </a:r>
          <a:endParaRPr lang="ru-RU" sz="1400" dirty="0"/>
        </a:p>
      </dgm:t>
    </dgm:pt>
    <dgm:pt modelId="{5EA62423-6098-4E88-8743-23BFD8AD9D78}" type="parTrans" cxnId="{533C408C-A440-40CB-9092-F708866B980B}">
      <dgm:prSet/>
      <dgm:spPr/>
      <dgm:t>
        <a:bodyPr/>
        <a:lstStyle/>
        <a:p>
          <a:endParaRPr lang="ru-RU"/>
        </a:p>
      </dgm:t>
    </dgm:pt>
    <dgm:pt modelId="{5E6C839C-B261-4C64-B383-F38F70C75D45}" type="sibTrans" cxnId="{533C408C-A440-40CB-9092-F708866B980B}">
      <dgm:prSet/>
      <dgm:spPr/>
      <dgm:t>
        <a:bodyPr/>
        <a:lstStyle/>
        <a:p>
          <a:endParaRPr lang="ru-RU"/>
        </a:p>
      </dgm:t>
    </dgm:pt>
    <dgm:pt modelId="{205A32E0-7E9D-460C-8961-117EB164D6E0}">
      <dgm:prSet phldrT="[Текст]" custT="1"/>
      <dgm:spPr/>
      <dgm:t>
        <a:bodyPr/>
        <a:lstStyle/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b="0" dirty="0" err="1" smtClean="0"/>
            <a:t>Приоритизация</a:t>
          </a:r>
          <a:r>
            <a:rPr lang="ru-RU" sz="1400" b="0" dirty="0" smtClean="0"/>
            <a:t> расходов инвестиционного характера: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b="0" dirty="0" smtClean="0"/>
            <a:t>- строительство, реконструкция и капитальный ремонт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b="0" dirty="0" smtClean="0"/>
            <a:t>общеобразовательных организаций и дошкольных образовательных 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b="0" dirty="0" smtClean="0"/>
            <a:t>учреждений, объектов здравоохранения;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b="0" dirty="0" smtClean="0"/>
            <a:t>- дорожная деятельность;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b="0" dirty="0" smtClean="0"/>
            <a:t>- строительство и реконструкция объектов водоснабжения, газовых сетей</a:t>
          </a:r>
          <a:endParaRPr lang="ru-RU" sz="1400" b="0" dirty="0"/>
        </a:p>
      </dgm:t>
    </dgm:pt>
    <dgm:pt modelId="{19A44A7A-4744-419F-846A-3FED5E926857}" type="parTrans" cxnId="{501B0303-944D-40BA-B5C1-B485F26C392B}">
      <dgm:prSet/>
      <dgm:spPr/>
      <dgm:t>
        <a:bodyPr/>
        <a:lstStyle/>
        <a:p>
          <a:endParaRPr lang="ru-RU"/>
        </a:p>
      </dgm:t>
    </dgm:pt>
    <dgm:pt modelId="{291452DB-A0A7-48A4-806D-7751893CBA21}" type="sibTrans" cxnId="{501B0303-944D-40BA-B5C1-B485F26C392B}">
      <dgm:prSet/>
      <dgm:spPr/>
      <dgm:t>
        <a:bodyPr/>
        <a:lstStyle/>
        <a:p>
          <a:endParaRPr lang="ru-RU"/>
        </a:p>
      </dgm:t>
    </dgm:pt>
    <dgm:pt modelId="{90776FED-D918-414B-9950-3CF9AE988485}">
      <dgm:prSet custT="1"/>
      <dgm:spPr/>
      <dgm:t>
        <a:bodyPr/>
        <a:lstStyle/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dirty="0" smtClean="0"/>
            <a:t>Принятие мер по недопущению снижения достигнутых ранее показателей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dirty="0" smtClean="0"/>
            <a:t> уровня оплаты труда категорий работников социальной сферы, 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dirty="0" smtClean="0"/>
            <a:t>определенных в указах Президента Российской Федерации 2012 года,</a:t>
          </a:r>
        </a:p>
        <a:p>
          <a:pPr algn="l">
            <a:lnSpc>
              <a:spcPct val="90000"/>
            </a:lnSpc>
            <a:spcAft>
              <a:spcPct val="35000"/>
            </a:spcAft>
          </a:pPr>
          <a:r>
            <a:rPr lang="ru-RU" sz="1400" dirty="0" smtClean="0"/>
            <a:t> а также сохранению уровня, установленного в этих указах</a:t>
          </a:r>
          <a:endParaRPr lang="ru-RU" sz="1400" dirty="0"/>
        </a:p>
      </dgm:t>
    </dgm:pt>
    <dgm:pt modelId="{377B7304-94AC-495D-9643-28B20DDA376E}" type="parTrans" cxnId="{C756A69D-71A3-4B1C-91FB-4B5931A8A235}">
      <dgm:prSet/>
      <dgm:spPr/>
      <dgm:t>
        <a:bodyPr/>
        <a:lstStyle/>
        <a:p>
          <a:endParaRPr lang="ru-RU"/>
        </a:p>
      </dgm:t>
    </dgm:pt>
    <dgm:pt modelId="{4E4F3EB9-8646-4E8E-B1A8-0C47A6F37472}" type="sibTrans" cxnId="{C756A69D-71A3-4B1C-91FB-4B5931A8A235}">
      <dgm:prSet/>
      <dgm:spPr/>
      <dgm:t>
        <a:bodyPr/>
        <a:lstStyle/>
        <a:p>
          <a:endParaRPr lang="ru-RU"/>
        </a:p>
      </dgm:t>
    </dgm:pt>
    <dgm:pt modelId="{9DFD40FB-FC5B-4A4B-A507-E1515E2C4955}" type="pres">
      <dgm:prSet presAssocID="{32C7EAB6-B1E7-46E5-83E3-C4C9C49A5A42}" presName="linearFlow" presStyleCnt="0">
        <dgm:presLayoutVars>
          <dgm:dir val="rev"/>
          <dgm:resizeHandles val="exact"/>
        </dgm:presLayoutVars>
      </dgm:prSet>
      <dgm:spPr/>
    </dgm:pt>
    <dgm:pt modelId="{136F3EB2-B081-4B73-AA1F-452AFD63E932}" type="pres">
      <dgm:prSet presAssocID="{EC2CEAC4-D3FD-4B4A-A3F5-F62114BE6078}" presName="composite" presStyleCnt="0"/>
      <dgm:spPr/>
    </dgm:pt>
    <dgm:pt modelId="{17281DC9-B79D-4A94-B2ED-1D8D65E7A13A}" type="pres">
      <dgm:prSet presAssocID="{EC2CEAC4-D3FD-4B4A-A3F5-F62114BE6078}" presName="imgShp" presStyleLbl="fgImgPlace1" presStyleIdx="0" presStyleCnt="3" custScaleX="118245"/>
      <dgm:spPr/>
    </dgm:pt>
    <dgm:pt modelId="{6CBD5A93-D5E5-4987-AB81-1462BC12F140}" type="pres">
      <dgm:prSet presAssocID="{EC2CEAC4-D3FD-4B4A-A3F5-F62114BE6078}" presName="txShp" presStyleLbl="node1" presStyleIdx="0" presStyleCnt="3" custAng="0" custScaleX="1503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2C9157-6041-48AD-B8CB-7394F0D9C41C}" type="pres">
      <dgm:prSet presAssocID="{5E6C839C-B261-4C64-B383-F38F70C75D45}" presName="spacing" presStyleCnt="0"/>
      <dgm:spPr/>
    </dgm:pt>
    <dgm:pt modelId="{8BE75F32-6BF4-4F3F-BDD2-4857727F70FC}" type="pres">
      <dgm:prSet presAssocID="{90776FED-D918-414B-9950-3CF9AE988485}" presName="composite" presStyleCnt="0"/>
      <dgm:spPr/>
    </dgm:pt>
    <dgm:pt modelId="{0DF500D6-353A-456A-9D73-510860513A3D}" type="pres">
      <dgm:prSet presAssocID="{90776FED-D918-414B-9950-3CF9AE988485}" presName="imgShp" presStyleLbl="fgImgPlace1" presStyleIdx="1" presStyleCnt="3" custScaleX="79487" custScaleY="91963"/>
      <dgm:spPr/>
    </dgm:pt>
    <dgm:pt modelId="{62895F40-7F06-4B5D-872E-07AE6667AA8F}" type="pres">
      <dgm:prSet presAssocID="{90776FED-D918-414B-9950-3CF9AE988485}" presName="txShp" presStyleLbl="node1" presStyleIdx="1" presStyleCnt="3" custAng="0" custScaleX="150376" custScaleY="868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262E1A-A75D-4B86-81CD-102C1CE27319}" type="pres">
      <dgm:prSet presAssocID="{4E4F3EB9-8646-4E8E-B1A8-0C47A6F37472}" presName="spacing" presStyleCnt="0"/>
      <dgm:spPr/>
    </dgm:pt>
    <dgm:pt modelId="{DFEBA9B1-0437-4271-8119-E428D402E8B6}" type="pres">
      <dgm:prSet presAssocID="{205A32E0-7E9D-460C-8961-117EB164D6E0}" presName="composite" presStyleCnt="0"/>
      <dgm:spPr/>
    </dgm:pt>
    <dgm:pt modelId="{FF803598-922E-4103-9A3A-52C01B496DC0}" type="pres">
      <dgm:prSet presAssocID="{205A32E0-7E9D-460C-8961-117EB164D6E0}" presName="imgShp" presStyleLbl="fgImgPlace1" presStyleIdx="2" presStyleCnt="3"/>
      <dgm:spPr/>
    </dgm:pt>
    <dgm:pt modelId="{C55EDFB0-6331-421F-B502-B54114E9F8FC}" type="pres">
      <dgm:prSet presAssocID="{205A32E0-7E9D-460C-8961-117EB164D6E0}" presName="txShp" presStyleLbl="node1" presStyleIdx="2" presStyleCnt="3" custScaleX="150376" custScaleY="1387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21017F1-EB7C-4A3D-9040-50170D3C9932}" type="presOf" srcId="{32C7EAB6-B1E7-46E5-83E3-C4C9C49A5A42}" destId="{9DFD40FB-FC5B-4A4B-A507-E1515E2C4955}" srcOrd="0" destOrd="0" presId="urn:microsoft.com/office/officeart/2005/8/layout/vList3"/>
    <dgm:cxn modelId="{501B0303-944D-40BA-B5C1-B485F26C392B}" srcId="{32C7EAB6-B1E7-46E5-83E3-C4C9C49A5A42}" destId="{205A32E0-7E9D-460C-8961-117EB164D6E0}" srcOrd="2" destOrd="0" parTransId="{19A44A7A-4744-419F-846A-3FED5E926857}" sibTransId="{291452DB-A0A7-48A4-806D-7751893CBA21}"/>
    <dgm:cxn modelId="{C756A69D-71A3-4B1C-91FB-4B5931A8A235}" srcId="{32C7EAB6-B1E7-46E5-83E3-C4C9C49A5A42}" destId="{90776FED-D918-414B-9950-3CF9AE988485}" srcOrd="1" destOrd="0" parTransId="{377B7304-94AC-495D-9643-28B20DDA376E}" sibTransId="{4E4F3EB9-8646-4E8E-B1A8-0C47A6F37472}"/>
    <dgm:cxn modelId="{5F1CB899-F4B1-49D2-9E5D-E39F94B3EAD7}" type="presOf" srcId="{90776FED-D918-414B-9950-3CF9AE988485}" destId="{62895F40-7F06-4B5D-872E-07AE6667AA8F}" srcOrd="0" destOrd="0" presId="urn:microsoft.com/office/officeart/2005/8/layout/vList3"/>
    <dgm:cxn modelId="{673A8EE3-2E6B-425F-90C6-569C9409C1ED}" type="presOf" srcId="{205A32E0-7E9D-460C-8961-117EB164D6E0}" destId="{C55EDFB0-6331-421F-B502-B54114E9F8FC}" srcOrd="0" destOrd="0" presId="urn:microsoft.com/office/officeart/2005/8/layout/vList3"/>
    <dgm:cxn modelId="{8E45AABE-4706-4C3F-BE31-31BB5467C4FA}" type="presOf" srcId="{EC2CEAC4-D3FD-4B4A-A3F5-F62114BE6078}" destId="{6CBD5A93-D5E5-4987-AB81-1462BC12F140}" srcOrd="0" destOrd="0" presId="urn:microsoft.com/office/officeart/2005/8/layout/vList3"/>
    <dgm:cxn modelId="{533C408C-A440-40CB-9092-F708866B980B}" srcId="{32C7EAB6-B1E7-46E5-83E3-C4C9C49A5A42}" destId="{EC2CEAC4-D3FD-4B4A-A3F5-F62114BE6078}" srcOrd="0" destOrd="0" parTransId="{5EA62423-6098-4E88-8743-23BFD8AD9D78}" sibTransId="{5E6C839C-B261-4C64-B383-F38F70C75D45}"/>
    <dgm:cxn modelId="{4D45A544-31A0-4F76-A651-D9703677B971}" type="presParOf" srcId="{9DFD40FB-FC5B-4A4B-A507-E1515E2C4955}" destId="{136F3EB2-B081-4B73-AA1F-452AFD63E932}" srcOrd="0" destOrd="0" presId="urn:microsoft.com/office/officeart/2005/8/layout/vList3"/>
    <dgm:cxn modelId="{719E2FAB-76A1-429C-ACE7-E6156CDEA274}" type="presParOf" srcId="{136F3EB2-B081-4B73-AA1F-452AFD63E932}" destId="{17281DC9-B79D-4A94-B2ED-1D8D65E7A13A}" srcOrd="0" destOrd="0" presId="urn:microsoft.com/office/officeart/2005/8/layout/vList3"/>
    <dgm:cxn modelId="{4718578E-975C-4634-8980-DA6F265B1EC5}" type="presParOf" srcId="{136F3EB2-B081-4B73-AA1F-452AFD63E932}" destId="{6CBD5A93-D5E5-4987-AB81-1462BC12F140}" srcOrd="1" destOrd="0" presId="urn:microsoft.com/office/officeart/2005/8/layout/vList3"/>
    <dgm:cxn modelId="{DCBB709A-232B-4A71-B961-3BF6971F5224}" type="presParOf" srcId="{9DFD40FB-FC5B-4A4B-A507-E1515E2C4955}" destId="{BE2C9157-6041-48AD-B8CB-7394F0D9C41C}" srcOrd="1" destOrd="0" presId="urn:microsoft.com/office/officeart/2005/8/layout/vList3"/>
    <dgm:cxn modelId="{D4FDFEF7-B17F-4221-8D8D-EB505C02D21B}" type="presParOf" srcId="{9DFD40FB-FC5B-4A4B-A507-E1515E2C4955}" destId="{8BE75F32-6BF4-4F3F-BDD2-4857727F70FC}" srcOrd="2" destOrd="0" presId="urn:microsoft.com/office/officeart/2005/8/layout/vList3"/>
    <dgm:cxn modelId="{95C8CC9A-570C-4A07-8B7A-70C34846CBFB}" type="presParOf" srcId="{8BE75F32-6BF4-4F3F-BDD2-4857727F70FC}" destId="{0DF500D6-353A-456A-9D73-510860513A3D}" srcOrd="0" destOrd="0" presId="urn:microsoft.com/office/officeart/2005/8/layout/vList3"/>
    <dgm:cxn modelId="{B7DB9DFE-5420-4BD8-B283-484E273693F0}" type="presParOf" srcId="{8BE75F32-6BF4-4F3F-BDD2-4857727F70FC}" destId="{62895F40-7F06-4B5D-872E-07AE6667AA8F}" srcOrd="1" destOrd="0" presId="urn:microsoft.com/office/officeart/2005/8/layout/vList3"/>
    <dgm:cxn modelId="{36635ECE-5A1F-4116-B23F-2517A983A525}" type="presParOf" srcId="{9DFD40FB-FC5B-4A4B-A507-E1515E2C4955}" destId="{0F262E1A-A75D-4B86-81CD-102C1CE27319}" srcOrd="3" destOrd="0" presId="urn:microsoft.com/office/officeart/2005/8/layout/vList3"/>
    <dgm:cxn modelId="{E9B320E7-D951-45D4-A62D-4D63424EB241}" type="presParOf" srcId="{9DFD40FB-FC5B-4A4B-A507-E1515E2C4955}" destId="{DFEBA9B1-0437-4271-8119-E428D402E8B6}" srcOrd="4" destOrd="0" presId="urn:microsoft.com/office/officeart/2005/8/layout/vList3"/>
    <dgm:cxn modelId="{7CF8D966-D165-49BA-977A-C3C5AC49AF08}" type="presParOf" srcId="{DFEBA9B1-0437-4271-8119-E428D402E8B6}" destId="{FF803598-922E-4103-9A3A-52C01B496DC0}" srcOrd="0" destOrd="0" presId="urn:microsoft.com/office/officeart/2005/8/layout/vList3"/>
    <dgm:cxn modelId="{65A2ADAA-168E-4A27-8967-692A6E99AA4F}" type="presParOf" srcId="{DFEBA9B1-0437-4271-8119-E428D402E8B6}" destId="{C55EDFB0-6331-421F-B502-B54114E9F8FC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88B16CD-6521-41ED-8DE4-14A7D18A3874}" type="doc">
      <dgm:prSet loTypeId="urn:microsoft.com/office/officeart/2005/8/layout/lProcess2" loCatId="list" qsTypeId="urn:microsoft.com/office/officeart/2005/8/quickstyle/3d3" qsCatId="3D" csTypeId="urn:microsoft.com/office/officeart/2005/8/colors/accent4_2" csCatId="accent4" phldr="1"/>
      <dgm:spPr/>
      <dgm:t>
        <a:bodyPr/>
        <a:lstStyle/>
        <a:p>
          <a:endParaRPr lang="ru-RU"/>
        </a:p>
      </dgm:t>
    </dgm:pt>
    <dgm:pt modelId="{8D9DB37D-47DD-454E-AAB7-E8292B36805E}">
      <dgm:prSet phldrT="[Текст]" custT="1"/>
      <dgm:spPr/>
      <dgm:t>
        <a:bodyPr/>
        <a:lstStyle/>
        <a:p>
          <a:r>
            <a:rPr lang="ru-RU" sz="1800" b="1" dirty="0" smtClean="0"/>
            <a:t>Всего – 35020,6 тыс. рублей</a:t>
          </a:r>
          <a:endParaRPr lang="ru-RU" sz="1800" dirty="0"/>
        </a:p>
      </dgm:t>
    </dgm:pt>
    <dgm:pt modelId="{73E97C9A-4D41-4B13-B89E-007CCF70C88A}" type="parTrans" cxnId="{31C3F06A-23F1-4B07-9A45-5D6E8AE50237}">
      <dgm:prSet/>
      <dgm:spPr/>
      <dgm:t>
        <a:bodyPr/>
        <a:lstStyle/>
        <a:p>
          <a:endParaRPr lang="ru-RU"/>
        </a:p>
      </dgm:t>
    </dgm:pt>
    <dgm:pt modelId="{1B2DA157-2331-4650-A818-6EFD5680AAA4}" type="sibTrans" cxnId="{31C3F06A-23F1-4B07-9A45-5D6E8AE50237}">
      <dgm:prSet/>
      <dgm:spPr/>
      <dgm:t>
        <a:bodyPr/>
        <a:lstStyle/>
        <a:p>
          <a:endParaRPr lang="ru-RU"/>
        </a:p>
      </dgm:t>
    </dgm:pt>
    <dgm:pt modelId="{97EDC4E7-0DC4-419A-B049-C917DAB5FE69}">
      <dgm:prSet phldrT="[Текст]" custT="1"/>
      <dgm:spPr/>
      <dgm:t>
        <a:bodyPr/>
        <a:lstStyle/>
        <a:p>
          <a:pPr algn="ctr"/>
          <a:r>
            <a:rPr lang="ru-RU" sz="1200" dirty="0" smtClean="0"/>
            <a:t>Меры социальной поддержки детей-сирот и детей, оставшихся без попечения родителей</a:t>
          </a:r>
        </a:p>
        <a:p>
          <a:pPr algn="ctr"/>
          <a:r>
            <a:rPr lang="ru-RU" sz="1200" dirty="0" smtClean="0"/>
            <a:t>6 223,2 тыс. рублей</a:t>
          </a:r>
          <a:endParaRPr lang="ru-RU" sz="1200" dirty="0"/>
        </a:p>
      </dgm:t>
    </dgm:pt>
    <dgm:pt modelId="{BC7BFD54-88DE-44A0-94C2-2CC8A7AB6961}" type="parTrans" cxnId="{A8F7896A-EFBD-4898-86BA-8F0CC1ED396A}">
      <dgm:prSet/>
      <dgm:spPr/>
      <dgm:t>
        <a:bodyPr/>
        <a:lstStyle/>
        <a:p>
          <a:endParaRPr lang="ru-RU"/>
        </a:p>
      </dgm:t>
    </dgm:pt>
    <dgm:pt modelId="{6815609D-D81C-4A2A-AFD8-E1595B41F58C}" type="sibTrans" cxnId="{A8F7896A-EFBD-4898-86BA-8F0CC1ED396A}">
      <dgm:prSet/>
      <dgm:spPr/>
      <dgm:t>
        <a:bodyPr/>
        <a:lstStyle/>
        <a:p>
          <a:endParaRPr lang="ru-RU"/>
        </a:p>
      </dgm:t>
    </dgm:pt>
    <dgm:pt modelId="{71D08B94-36E1-47DE-9984-50D65AC05652}">
      <dgm:prSet phldrT="[Текст]" custT="1"/>
      <dgm:spPr/>
      <dgm:t>
        <a:bodyPr/>
        <a:lstStyle/>
        <a:p>
          <a:r>
            <a:rPr lang="ru-RU" sz="1200" dirty="0" smtClean="0"/>
            <a:t>Меры социальной поддержки детей первого-второго года жизни из малоимущих семей</a:t>
          </a:r>
        </a:p>
        <a:p>
          <a:r>
            <a:rPr lang="ru-RU" sz="1200" dirty="0" smtClean="0"/>
            <a:t>2 959,6 тыс. рублей</a:t>
          </a:r>
          <a:endParaRPr lang="ru-RU" sz="1200" dirty="0"/>
        </a:p>
      </dgm:t>
    </dgm:pt>
    <dgm:pt modelId="{621B3F16-5EBB-4055-BF4B-A705B2DAED9C}" type="sibTrans" cxnId="{A0101568-CDA0-428C-86CE-FF8BB11DEB1D}">
      <dgm:prSet/>
      <dgm:spPr/>
      <dgm:t>
        <a:bodyPr/>
        <a:lstStyle/>
        <a:p>
          <a:endParaRPr lang="ru-RU"/>
        </a:p>
      </dgm:t>
    </dgm:pt>
    <dgm:pt modelId="{5C7B0DF5-FF1E-4774-874C-F423AF01A28F}" type="parTrans" cxnId="{A0101568-CDA0-428C-86CE-FF8BB11DEB1D}">
      <dgm:prSet/>
      <dgm:spPr/>
      <dgm:t>
        <a:bodyPr/>
        <a:lstStyle/>
        <a:p>
          <a:endParaRPr lang="ru-RU"/>
        </a:p>
      </dgm:t>
    </dgm:pt>
    <dgm:pt modelId="{5D7C7BEC-7FD6-47D6-B7C3-8C8E5BC9D21C}">
      <dgm:prSet phldrT="[Текст]" custT="1"/>
      <dgm:spPr/>
      <dgm:t>
        <a:bodyPr/>
        <a:lstStyle/>
        <a:p>
          <a:r>
            <a:rPr lang="ru-RU" sz="1200" dirty="0" smtClean="0"/>
            <a:t>Предоставление жилых помещений детям-сиротам</a:t>
          </a:r>
        </a:p>
        <a:p>
          <a:r>
            <a:rPr lang="ru-RU" sz="1200" dirty="0" smtClean="0"/>
            <a:t>2 812,5 тыс. рублей</a:t>
          </a:r>
          <a:endParaRPr lang="ru-RU" sz="1200" dirty="0"/>
        </a:p>
      </dgm:t>
    </dgm:pt>
    <dgm:pt modelId="{ECF9F472-1C00-4598-8103-1F501C661EFD}" type="parTrans" cxnId="{AB3C6C17-545D-4BE3-A7D6-91A4E935F21D}">
      <dgm:prSet/>
      <dgm:spPr/>
      <dgm:t>
        <a:bodyPr/>
        <a:lstStyle/>
        <a:p>
          <a:endParaRPr lang="ru-RU"/>
        </a:p>
      </dgm:t>
    </dgm:pt>
    <dgm:pt modelId="{6979F08A-4EA7-48FA-BD08-2DF7BEB24072}" type="sibTrans" cxnId="{AB3C6C17-545D-4BE3-A7D6-91A4E935F21D}">
      <dgm:prSet/>
      <dgm:spPr/>
      <dgm:t>
        <a:bodyPr/>
        <a:lstStyle/>
        <a:p>
          <a:endParaRPr lang="ru-RU"/>
        </a:p>
      </dgm:t>
    </dgm:pt>
    <dgm:pt modelId="{6FFD5071-BC72-45D9-BB23-458A9629B150}">
      <dgm:prSet phldrT="[Текст]" custT="1"/>
      <dgm:spPr/>
      <dgm:t>
        <a:bodyPr/>
        <a:lstStyle/>
        <a:p>
          <a:r>
            <a:rPr lang="ru-RU" sz="1200" dirty="0" smtClean="0"/>
            <a:t>Организация и обеспечение отдыха и оздоровления детей</a:t>
          </a:r>
        </a:p>
        <a:p>
          <a:r>
            <a:rPr lang="ru-RU" sz="1200" dirty="0" smtClean="0"/>
            <a:t>4 538,1  тыс. рублей</a:t>
          </a:r>
          <a:endParaRPr lang="ru-RU" sz="1200" dirty="0"/>
        </a:p>
      </dgm:t>
    </dgm:pt>
    <dgm:pt modelId="{0E238E2D-841C-4C0E-A08F-725D912617EF}" type="parTrans" cxnId="{C8222E0E-BBF3-4E6F-BB0A-4DC74E681462}">
      <dgm:prSet/>
      <dgm:spPr/>
      <dgm:t>
        <a:bodyPr/>
        <a:lstStyle/>
        <a:p>
          <a:endParaRPr lang="ru-RU"/>
        </a:p>
      </dgm:t>
    </dgm:pt>
    <dgm:pt modelId="{FFB376D1-1F08-42A7-851E-A2F7210E59E0}" type="sibTrans" cxnId="{C8222E0E-BBF3-4E6F-BB0A-4DC74E681462}">
      <dgm:prSet/>
      <dgm:spPr/>
      <dgm:t>
        <a:bodyPr/>
        <a:lstStyle/>
        <a:p>
          <a:endParaRPr lang="ru-RU"/>
        </a:p>
      </dgm:t>
    </dgm:pt>
    <dgm:pt modelId="{E95986A9-3203-4BEF-8688-74F46D45A2E3}">
      <dgm:prSet phldrT="[Текст]" custT="1"/>
      <dgm:spPr/>
      <dgm:t>
        <a:bodyPr/>
        <a:lstStyle/>
        <a:p>
          <a:r>
            <a:rPr lang="ru-RU" sz="1200" dirty="0" smtClean="0"/>
            <a:t>Выплата пособия при передаче ребенка на воспитание в семью</a:t>
          </a:r>
        </a:p>
        <a:p>
          <a:r>
            <a:rPr lang="ru-RU" sz="1200" dirty="0" smtClean="0"/>
            <a:t>42,4 тыс. рублей</a:t>
          </a:r>
          <a:endParaRPr lang="ru-RU" sz="1200" dirty="0"/>
        </a:p>
      </dgm:t>
    </dgm:pt>
    <dgm:pt modelId="{7CAF590C-EE8D-405E-A30C-7AD27179264B}" type="parTrans" cxnId="{AD446322-CA7A-4BF6-99A9-7627CD782C25}">
      <dgm:prSet/>
      <dgm:spPr/>
      <dgm:t>
        <a:bodyPr/>
        <a:lstStyle/>
        <a:p>
          <a:endParaRPr lang="ru-RU"/>
        </a:p>
      </dgm:t>
    </dgm:pt>
    <dgm:pt modelId="{094FC822-9404-4377-B766-D5EB8EDD9A3E}" type="sibTrans" cxnId="{AD446322-CA7A-4BF6-99A9-7627CD782C25}">
      <dgm:prSet/>
      <dgm:spPr/>
      <dgm:t>
        <a:bodyPr/>
        <a:lstStyle/>
        <a:p>
          <a:endParaRPr lang="ru-RU"/>
        </a:p>
      </dgm:t>
    </dgm:pt>
    <dgm:pt modelId="{4AD32EFC-C3CE-4F26-8DA5-91550BDE5634}">
      <dgm:prSet phldrT="[Текст]" custT="1"/>
      <dgm:spPr/>
      <dgm:t>
        <a:bodyPr/>
        <a:lstStyle/>
        <a:p>
          <a:r>
            <a:rPr lang="ru-RU" sz="1200" dirty="0" smtClean="0"/>
            <a:t>Поддержка семей, в случае рождения третьего ребенка</a:t>
          </a:r>
        </a:p>
        <a:p>
          <a:r>
            <a:rPr lang="ru-RU" sz="1200" dirty="0" smtClean="0"/>
            <a:t>11 556,0 тыс. рублей</a:t>
          </a:r>
          <a:endParaRPr lang="ru-RU" sz="1200" dirty="0"/>
        </a:p>
      </dgm:t>
    </dgm:pt>
    <dgm:pt modelId="{15076647-ECF5-4271-828D-1533E90E02D6}" type="parTrans" cxnId="{F5C3F314-83B4-42C9-895B-5577AA8968C6}">
      <dgm:prSet/>
      <dgm:spPr/>
      <dgm:t>
        <a:bodyPr/>
        <a:lstStyle/>
        <a:p>
          <a:endParaRPr lang="ru-RU"/>
        </a:p>
      </dgm:t>
    </dgm:pt>
    <dgm:pt modelId="{9F4DD76B-6D3F-497E-8F55-82FD8DE9AEFF}" type="sibTrans" cxnId="{F5C3F314-83B4-42C9-895B-5577AA8968C6}">
      <dgm:prSet/>
      <dgm:spPr/>
      <dgm:t>
        <a:bodyPr/>
        <a:lstStyle/>
        <a:p>
          <a:endParaRPr lang="ru-RU"/>
        </a:p>
      </dgm:t>
    </dgm:pt>
    <dgm:pt modelId="{93A081E2-E4E0-4660-B952-8838465F4DFF}">
      <dgm:prSet phldrT="[Текст]" custT="1"/>
      <dgm:spPr/>
      <dgm:t>
        <a:bodyPr/>
        <a:lstStyle/>
        <a:p>
          <a:r>
            <a:rPr lang="ru-RU" sz="1200" dirty="0" smtClean="0"/>
            <a:t>Выплата государственных пособий лицам на случай временной нетрудоспособности  и в связи с материнством</a:t>
          </a:r>
        </a:p>
        <a:p>
          <a:r>
            <a:rPr lang="ru-RU" sz="1200" dirty="0" smtClean="0"/>
            <a:t>8 819,5 тыс. рублей</a:t>
          </a:r>
          <a:endParaRPr lang="ru-RU" sz="1200" dirty="0"/>
        </a:p>
      </dgm:t>
    </dgm:pt>
    <dgm:pt modelId="{97CEBE6F-DC80-4C91-919F-F5349F7915B1}" type="parTrans" cxnId="{A2F0AB53-29D1-40E7-82AD-68632D3F5167}">
      <dgm:prSet/>
      <dgm:spPr/>
      <dgm:t>
        <a:bodyPr/>
        <a:lstStyle/>
        <a:p>
          <a:endParaRPr lang="ru-RU"/>
        </a:p>
      </dgm:t>
    </dgm:pt>
    <dgm:pt modelId="{7FBE2BED-2155-4B8C-A456-50BCB739D540}" type="sibTrans" cxnId="{A2F0AB53-29D1-40E7-82AD-68632D3F5167}">
      <dgm:prSet/>
      <dgm:spPr/>
      <dgm:t>
        <a:bodyPr/>
        <a:lstStyle/>
        <a:p>
          <a:endParaRPr lang="ru-RU"/>
        </a:p>
      </dgm:t>
    </dgm:pt>
    <dgm:pt modelId="{34E04338-7786-4695-B99F-8665ED69211A}" type="pres">
      <dgm:prSet presAssocID="{F88B16CD-6521-41ED-8DE4-14A7D18A3874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4E97FF7-BCE2-4357-9858-6FCEB1F1153D}" type="pres">
      <dgm:prSet presAssocID="{8D9DB37D-47DD-454E-AAB7-E8292B36805E}" presName="compNode" presStyleCnt="0"/>
      <dgm:spPr/>
      <dgm:t>
        <a:bodyPr/>
        <a:lstStyle/>
        <a:p>
          <a:endParaRPr lang="ru-RU"/>
        </a:p>
      </dgm:t>
    </dgm:pt>
    <dgm:pt modelId="{0891FF0D-A446-407B-AD98-0E906BAC3977}" type="pres">
      <dgm:prSet presAssocID="{8D9DB37D-47DD-454E-AAB7-E8292B36805E}" presName="aNode" presStyleLbl="bgShp" presStyleIdx="0" presStyleCnt="1" custLinFactNeighborX="1294"/>
      <dgm:spPr/>
      <dgm:t>
        <a:bodyPr/>
        <a:lstStyle/>
        <a:p>
          <a:endParaRPr lang="ru-RU"/>
        </a:p>
      </dgm:t>
    </dgm:pt>
    <dgm:pt modelId="{237EE48B-75DC-4941-88B7-48E27B9991E7}" type="pres">
      <dgm:prSet presAssocID="{8D9DB37D-47DD-454E-AAB7-E8292B36805E}" presName="textNode" presStyleLbl="bgShp" presStyleIdx="0" presStyleCnt="1"/>
      <dgm:spPr/>
      <dgm:t>
        <a:bodyPr/>
        <a:lstStyle/>
        <a:p>
          <a:endParaRPr lang="ru-RU"/>
        </a:p>
      </dgm:t>
    </dgm:pt>
    <dgm:pt modelId="{14BB01DF-0BF3-4248-846B-F500EBEC1D54}" type="pres">
      <dgm:prSet presAssocID="{8D9DB37D-47DD-454E-AAB7-E8292B36805E}" presName="compChildNode" presStyleCnt="0"/>
      <dgm:spPr/>
      <dgm:t>
        <a:bodyPr/>
        <a:lstStyle/>
        <a:p>
          <a:endParaRPr lang="ru-RU"/>
        </a:p>
      </dgm:t>
    </dgm:pt>
    <dgm:pt modelId="{0ABB1C52-C798-4850-94D7-42B572B578E3}" type="pres">
      <dgm:prSet presAssocID="{8D9DB37D-47DD-454E-AAB7-E8292B36805E}" presName="theInnerList" presStyleCnt="0"/>
      <dgm:spPr/>
      <dgm:t>
        <a:bodyPr/>
        <a:lstStyle/>
        <a:p>
          <a:endParaRPr lang="ru-RU"/>
        </a:p>
      </dgm:t>
    </dgm:pt>
    <dgm:pt modelId="{9BC3222E-B691-479C-8DE8-D554968BB22E}" type="pres">
      <dgm:prSet presAssocID="{97EDC4E7-0DC4-419A-B049-C917DAB5FE69}" presName="childNode" presStyleLbl="node1" presStyleIdx="0" presStyleCnt="7" custScaleX="113363" custScaleY="827657" custLinFactY="-700000" custLinFactNeighborX="-3794" custLinFactNeighborY="-7747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9E06A1-0F13-459A-BB57-8F78FE6FA8C0}" type="pres">
      <dgm:prSet presAssocID="{97EDC4E7-0DC4-419A-B049-C917DAB5FE69}" presName="aSpace2" presStyleCnt="0"/>
      <dgm:spPr/>
      <dgm:t>
        <a:bodyPr/>
        <a:lstStyle/>
        <a:p>
          <a:endParaRPr lang="ru-RU"/>
        </a:p>
      </dgm:t>
    </dgm:pt>
    <dgm:pt modelId="{FFD8C6A4-EB15-4BE6-B111-E0F679E34893}" type="pres">
      <dgm:prSet presAssocID="{71D08B94-36E1-47DE-9984-50D65AC05652}" presName="childNode" presStyleLbl="node1" presStyleIdx="1" presStyleCnt="7" custScaleX="113469" custScaleY="817099" custLinFactY="-617355" custLinFactNeighborX="2515" custLinFactNeighborY="-7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DC3D87-E953-4BAA-9EF6-B089C8927B21}" type="pres">
      <dgm:prSet presAssocID="{71D08B94-36E1-47DE-9984-50D65AC05652}" presName="aSpace2" presStyleCnt="0"/>
      <dgm:spPr/>
      <dgm:t>
        <a:bodyPr/>
        <a:lstStyle/>
        <a:p>
          <a:endParaRPr lang="ru-RU"/>
        </a:p>
      </dgm:t>
    </dgm:pt>
    <dgm:pt modelId="{284F90E4-F013-4329-AA9E-540D3CDFB712}" type="pres">
      <dgm:prSet presAssocID="{5D7C7BEC-7FD6-47D6-B7C3-8C8E5BC9D21C}" presName="childNode" presStyleLbl="node1" presStyleIdx="2" presStyleCnt="7" custScaleX="114324" custScaleY="756926" custLinFactY="-528041" custLinFactNeighborX="-4356" custLinFactNeighborY="-6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88EA9B-98DD-41C1-8637-BEA89B7C3355}" type="pres">
      <dgm:prSet presAssocID="{5D7C7BEC-7FD6-47D6-B7C3-8C8E5BC9D21C}" presName="aSpace2" presStyleCnt="0"/>
      <dgm:spPr/>
      <dgm:t>
        <a:bodyPr/>
        <a:lstStyle/>
        <a:p>
          <a:endParaRPr lang="ru-RU"/>
        </a:p>
      </dgm:t>
    </dgm:pt>
    <dgm:pt modelId="{134C066C-650C-4A13-803B-23D649C8ED94}" type="pres">
      <dgm:prSet presAssocID="{6FFD5071-BC72-45D9-BB23-458A9629B150}" presName="childNode" presStyleLbl="node1" presStyleIdx="3" presStyleCnt="7" custScaleX="113469" custScaleY="736911" custLinFactY="-393941" custLinFactNeighborX="3558" custLinFactNeighborY="-4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F4B032-7D8B-47B0-BFE8-E5140674F13C}" type="pres">
      <dgm:prSet presAssocID="{6FFD5071-BC72-45D9-BB23-458A9629B150}" presName="aSpace2" presStyleCnt="0"/>
      <dgm:spPr/>
      <dgm:t>
        <a:bodyPr/>
        <a:lstStyle/>
        <a:p>
          <a:endParaRPr lang="ru-RU"/>
        </a:p>
      </dgm:t>
    </dgm:pt>
    <dgm:pt modelId="{201F99F7-2237-46C4-9265-FC668DEE2699}" type="pres">
      <dgm:prSet presAssocID="{E95986A9-3203-4BEF-8688-74F46D45A2E3}" presName="childNode" presStyleLbl="node1" presStyleIdx="4" presStyleCnt="7" custScaleX="113469" custScaleY="808432" custLinFactY="-224439" custLinFactNeighborX="-3741" custLinFactNeighborY="-3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10E31C-8C13-42FD-9A64-FDA19BCCCA73}" type="pres">
      <dgm:prSet presAssocID="{E95986A9-3203-4BEF-8688-74F46D45A2E3}" presName="aSpace2" presStyleCnt="0"/>
      <dgm:spPr/>
      <dgm:t>
        <a:bodyPr/>
        <a:lstStyle/>
        <a:p>
          <a:endParaRPr lang="ru-RU"/>
        </a:p>
      </dgm:t>
    </dgm:pt>
    <dgm:pt modelId="{5AC9D96B-3F91-4E8D-844A-85EC1393592B}" type="pres">
      <dgm:prSet presAssocID="{93A081E2-E4E0-4660-B952-8838465F4DFF}" presName="childNode" presStyleLbl="node1" presStyleIdx="5" presStyleCnt="7" custScaleX="113469" custScaleY="1076740" custLinFactY="-126459" custLinFactNeighborX="2515" custLinFactNeighborY="-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ECC41B-3F5C-4211-BBBD-66491AF2AED2}" type="pres">
      <dgm:prSet presAssocID="{93A081E2-E4E0-4660-B952-8838465F4DFF}" presName="aSpace2" presStyleCnt="0"/>
      <dgm:spPr/>
      <dgm:t>
        <a:bodyPr/>
        <a:lstStyle/>
        <a:p>
          <a:endParaRPr lang="ru-RU"/>
        </a:p>
      </dgm:t>
    </dgm:pt>
    <dgm:pt modelId="{36D4E858-65A8-429B-AD08-865BEF8B4582}" type="pres">
      <dgm:prSet presAssocID="{4AD32EFC-C3CE-4F26-8DA5-91550BDE5634}" presName="childNode" presStyleLbl="node1" presStyleIdx="6" presStyleCnt="7" custScaleX="111384" custScaleY="931887" custLinFactY="-29022" custLinFactNeighborX="-2698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5716759-AEC9-40CE-AF7D-78D415C77B56}" type="presOf" srcId="{4AD32EFC-C3CE-4F26-8DA5-91550BDE5634}" destId="{36D4E858-65A8-429B-AD08-865BEF8B4582}" srcOrd="0" destOrd="0" presId="urn:microsoft.com/office/officeart/2005/8/layout/lProcess2"/>
    <dgm:cxn modelId="{1E42CCAA-41E9-45F3-A072-BF8732957B0C}" type="presOf" srcId="{E95986A9-3203-4BEF-8688-74F46D45A2E3}" destId="{201F99F7-2237-46C4-9265-FC668DEE2699}" srcOrd="0" destOrd="0" presId="urn:microsoft.com/office/officeart/2005/8/layout/lProcess2"/>
    <dgm:cxn modelId="{C8222E0E-BBF3-4E6F-BB0A-4DC74E681462}" srcId="{8D9DB37D-47DD-454E-AAB7-E8292B36805E}" destId="{6FFD5071-BC72-45D9-BB23-458A9629B150}" srcOrd="3" destOrd="0" parTransId="{0E238E2D-841C-4C0E-A08F-725D912617EF}" sibTransId="{FFB376D1-1F08-42A7-851E-A2F7210E59E0}"/>
    <dgm:cxn modelId="{A2F0AB53-29D1-40E7-82AD-68632D3F5167}" srcId="{8D9DB37D-47DD-454E-AAB7-E8292B36805E}" destId="{93A081E2-E4E0-4660-B952-8838465F4DFF}" srcOrd="5" destOrd="0" parTransId="{97CEBE6F-DC80-4C91-919F-F5349F7915B1}" sibTransId="{7FBE2BED-2155-4B8C-A456-50BCB739D540}"/>
    <dgm:cxn modelId="{FC0C636D-D1BF-4E3C-841F-28AEA4D9CD86}" type="presOf" srcId="{71D08B94-36E1-47DE-9984-50D65AC05652}" destId="{FFD8C6A4-EB15-4BE6-B111-E0F679E34893}" srcOrd="0" destOrd="0" presId="urn:microsoft.com/office/officeart/2005/8/layout/lProcess2"/>
    <dgm:cxn modelId="{A0101568-CDA0-428C-86CE-FF8BB11DEB1D}" srcId="{8D9DB37D-47DD-454E-AAB7-E8292B36805E}" destId="{71D08B94-36E1-47DE-9984-50D65AC05652}" srcOrd="1" destOrd="0" parTransId="{5C7B0DF5-FF1E-4774-874C-F423AF01A28F}" sibTransId="{621B3F16-5EBB-4055-BF4B-A705B2DAED9C}"/>
    <dgm:cxn modelId="{B9E68032-B830-4AFC-8D91-2FF25031D291}" type="presOf" srcId="{5D7C7BEC-7FD6-47D6-B7C3-8C8E5BC9D21C}" destId="{284F90E4-F013-4329-AA9E-540D3CDFB712}" srcOrd="0" destOrd="0" presId="urn:microsoft.com/office/officeart/2005/8/layout/lProcess2"/>
    <dgm:cxn modelId="{DCD6AC37-448E-4648-B272-DCBEFC9C7738}" type="presOf" srcId="{F88B16CD-6521-41ED-8DE4-14A7D18A3874}" destId="{34E04338-7786-4695-B99F-8665ED69211A}" srcOrd="0" destOrd="0" presId="urn:microsoft.com/office/officeart/2005/8/layout/lProcess2"/>
    <dgm:cxn modelId="{AB3C6C17-545D-4BE3-A7D6-91A4E935F21D}" srcId="{8D9DB37D-47DD-454E-AAB7-E8292B36805E}" destId="{5D7C7BEC-7FD6-47D6-B7C3-8C8E5BC9D21C}" srcOrd="2" destOrd="0" parTransId="{ECF9F472-1C00-4598-8103-1F501C661EFD}" sibTransId="{6979F08A-4EA7-48FA-BD08-2DF7BEB24072}"/>
    <dgm:cxn modelId="{AD446322-CA7A-4BF6-99A9-7627CD782C25}" srcId="{8D9DB37D-47DD-454E-AAB7-E8292B36805E}" destId="{E95986A9-3203-4BEF-8688-74F46D45A2E3}" srcOrd="4" destOrd="0" parTransId="{7CAF590C-EE8D-405E-A30C-7AD27179264B}" sibTransId="{094FC822-9404-4377-B766-D5EB8EDD9A3E}"/>
    <dgm:cxn modelId="{31C3F06A-23F1-4B07-9A45-5D6E8AE50237}" srcId="{F88B16CD-6521-41ED-8DE4-14A7D18A3874}" destId="{8D9DB37D-47DD-454E-AAB7-E8292B36805E}" srcOrd="0" destOrd="0" parTransId="{73E97C9A-4D41-4B13-B89E-007CCF70C88A}" sibTransId="{1B2DA157-2331-4650-A818-6EFD5680AAA4}"/>
    <dgm:cxn modelId="{74850DBE-5159-4848-BBA7-FC88D8EEFC12}" type="presOf" srcId="{6FFD5071-BC72-45D9-BB23-458A9629B150}" destId="{134C066C-650C-4A13-803B-23D649C8ED94}" srcOrd="0" destOrd="0" presId="urn:microsoft.com/office/officeart/2005/8/layout/lProcess2"/>
    <dgm:cxn modelId="{F5C3F314-83B4-42C9-895B-5577AA8968C6}" srcId="{8D9DB37D-47DD-454E-AAB7-E8292B36805E}" destId="{4AD32EFC-C3CE-4F26-8DA5-91550BDE5634}" srcOrd="6" destOrd="0" parTransId="{15076647-ECF5-4271-828D-1533E90E02D6}" sibTransId="{9F4DD76B-6D3F-497E-8F55-82FD8DE9AEFF}"/>
    <dgm:cxn modelId="{A8F7896A-EFBD-4898-86BA-8F0CC1ED396A}" srcId="{8D9DB37D-47DD-454E-AAB7-E8292B36805E}" destId="{97EDC4E7-0DC4-419A-B049-C917DAB5FE69}" srcOrd="0" destOrd="0" parTransId="{BC7BFD54-88DE-44A0-94C2-2CC8A7AB6961}" sibTransId="{6815609D-D81C-4A2A-AFD8-E1595B41F58C}"/>
    <dgm:cxn modelId="{E36D67F6-2A51-4A93-9955-7A16E5D404C7}" type="presOf" srcId="{93A081E2-E4E0-4660-B952-8838465F4DFF}" destId="{5AC9D96B-3F91-4E8D-844A-85EC1393592B}" srcOrd="0" destOrd="0" presId="urn:microsoft.com/office/officeart/2005/8/layout/lProcess2"/>
    <dgm:cxn modelId="{B01AAB07-3E51-44A1-AD96-35071F4F86AF}" type="presOf" srcId="{8D9DB37D-47DD-454E-AAB7-E8292B36805E}" destId="{237EE48B-75DC-4941-88B7-48E27B9991E7}" srcOrd="1" destOrd="0" presId="urn:microsoft.com/office/officeart/2005/8/layout/lProcess2"/>
    <dgm:cxn modelId="{CC8D5217-6C7B-4BC7-B65A-12371A1F97E8}" type="presOf" srcId="{97EDC4E7-0DC4-419A-B049-C917DAB5FE69}" destId="{9BC3222E-B691-479C-8DE8-D554968BB22E}" srcOrd="0" destOrd="0" presId="urn:microsoft.com/office/officeart/2005/8/layout/lProcess2"/>
    <dgm:cxn modelId="{C5A6FB25-0DB3-4A3E-97D4-55FFF04463A7}" type="presOf" srcId="{8D9DB37D-47DD-454E-AAB7-E8292B36805E}" destId="{0891FF0D-A446-407B-AD98-0E906BAC3977}" srcOrd="0" destOrd="0" presId="urn:microsoft.com/office/officeart/2005/8/layout/lProcess2"/>
    <dgm:cxn modelId="{F054B250-339D-4C75-8EB2-AFBD3CF874AA}" type="presParOf" srcId="{34E04338-7786-4695-B99F-8665ED69211A}" destId="{64E97FF7-BCE2-4357-9858-6FCEB1F1153D}" srcOrd="0" destOrd="0" presId="urn:microsoft.com/office/officeart/2005/8/layout/lProcess2"/>
    <dgm:cxn modelId="{049D0760-85EE-495D-8E07-533922C5DBD1}" type="presParOf" srcId="{64E97FF7-BCE2-4357-9858-6FCEB1F1153D}" destId="{0891FF0D-A446-407B-AD98-0E906BAC3977}" srcOrd="0" destOrd="0" presId="urn:microsoft.com/office/officeart/2005/8/layout/lProcess2"/>
    <dgm:cxn modelId="{711BB51E-E670-450A-ADA5-A7FE3AD72F92}" type="presParOf" srcId="{64E97FF7-BCE2-4357-9858-6FCEB1F1153D}" destId="{237EE48B-75DC-4941-88B7-48E27B9991E7}" srcOrd="1" destOrd="0" presId="urn:microsoft.com/office/officeart/2005/8/layout/lProcess2"/>
    <dgm:cxn modelId="{5AA50A1D-EC00-4A66-AC7F-79370014BB8F}" type="presParOf" srcId="{64E97FF7-BCE2-4357-9858-6FCEB1F1153D}" destId="{14BB01DF-0BF3-4248-846B-F500EBEC1D54}" srcOrd="2" destOrd="0" presId="urn:microsoft.com/office/officeart/2005/8/layout/lProcess2"/>
    <dgm:cxn modelId="{BA574B1C-DBE6-4F5E-B3E5-A1C75AEA6AA5}" type="presParOf" srcId="{14BB01DF-0BF3-4248-846B-F500EBEC1D54}" destId="{0ABB1C52-C798-4850-94D7-42B572B578E3}" srcOrd="0" destOrd="0" presId="urn:microsoft.com/office/officeart/2005/8/layout/lProcess2"/>
    <dgm:cxn modelId="{0A1BC616-8D89-46A8-9CDC-5A359AF53A9C}" type="presParOf" srcId="{0ABB1C52-C798-4850-94D7-42B572B578E3}" destId="{9BC3222E-B691-479C-8DE8-D554968BB22E}" srcOrd="0" destOrd="0" presId="urn:microsoft.com/office/officeart/2005/8/layout/lProcess2"/>
    <dgm:cxn modelId="{2568EAC8-1FF1-451D-92DA-7A6D52C011CB}" type="presParOf" srcId="{0ABB1C52-C798-4850-94D7-42B572B578E3}" destId="{D49E06A1-0F13-459A-BB57-8F78FE6FA8C0}" srcOrd="1" destOrd="0" presId="urn:microsoft.com/office/officeart/2005/8/layout/lProcess2"/>
    <dgm:cxn modelId="{1DDEA55D-367E-4F7A-ABF0-FC2264083757}" type="presParOf" srcId="{0ABB1C52-C798-4850-94D7-42B572B578E3}" destId="{FFD8C6A4-EB15-4BE6-B111-E0F679E34893}" srcOrd="2" destOrd="0" presId="urn:microsoft.com/office/officeart/2005/8/layout/lProcess2"/>
    <dgm:cxn modelId="{5683C751-4198-49FE-8746-A3319F439CD1}" type="presParOf" srcId="{0ABB1C52-C798-4850-94D7-42B572B578E3}" destId="{26DC3D87-E953-4BAA-9EF6-B089C8927B21}" srcOrd="3" destOrd="0" presId="urn:microsoft.com/office/officeart/2005/8/layout/lProcess2"/>
    <dgm:cxn modelId="{17E0FBD0-DD92-43DF-B370-828779C267AC}" type="presParOf" srcId="{0ABB1C52-C798-4850-94D7-42B572B578E3}" destId="{284F90E4-F013-4329-AA9E-540D3CDFB712}" srcOrd="4" destOrd="0" presId="urn:microsoft.com/office/officeart/2005/8/layout/lProcess2"/>
    <dgm:cxn modelId="{38F2E7F8-FD45-4AA3-A8DA-F51B022A93BC}" type="presParOf" srcId="{0ABB1C52-C798-4850-94D7-42B572B578E3}" destId="{BD88EA9B-98DD-41C1-8637-BEA89B7C3355}" srcOrd="5" destOrd="0" presId="urn:microsoft.com/office/officeart/2005/8/layout/lProcess2"/>
    <dgm:cxn modelId="{74B80CBA-5DAB-455D-BDC0-98A6E60EF0B6}" type="presParOf" srcId="{0ABB1C52-C798-4850-94D7-42B572B578E3}" destId="{134C066C-650C-4A13-803B-23D649C8ED94}" srcOrd="6" destOrd="0" presId="urn:microsoft.com/office/officeart/2005/8/layout/lProcess2"/>
    <dgm:cxn modelId="{EB3B4B8B-CA18-43EF-807D-3BFA688B4285}" type="presParOf" srcId="{0ABB1C52-C798-4850-94D7-42B572B578E3}" destId="{7AF4B032-7D8B-47B0-BFE8-E5140674F13C}" srcOrd="7" destOrd="0" presId="urn:microsoft.com/office/officeart/2005/8/layout/lProcess2"/>
    <dgm:cxn modelId="{1A7BA2E6-B8E0-4629-8654-76BB25F203CF}" type="presParOf" srcId="{0ABB1C52-C798-4850-94D7-42B572B578E3}" destId="{201F99F7-2237-46C4-9265-FC668DEE2699}" srcOrd="8" destOrd="0" presId="urn:microsoft.com/office/officeart/2005/8/layout/lProcess2"/>
    <dgm:cxn modelId="{7D437A0B-60D1-4B43-A00D-C1B9306B6B6D}" type="presParOf" srcId="{0ABB1C52-C798-4850-94D7-42B572B578E3}" destId="{BA10E31C-8C13-42FD-9A64-FDA19BCCCA73}" srcOrd="9" destOrd="0" presId="urn:microsoft.com/office/officeart/2005/8/layout/lProcess2"/>
    <dgm:cxn modelId="{FA96193F-1394-4831-88BE-4E549860A499}" type="presParOf" srcId="{0ABB1C52-C798-4850-94D7-42B572B578E3}" destId="{5AC9D96B-3F91-4E8D-844A-85EC1393592B}" srcOrd="10" destOrd="0" presId="urn:microsoft.com/office/officeart/2005/8/layout/lProcess2"/>
    <dgm:cxn modelId="{0F9CD0EF-1AFA-4C67-9538-8021341C142C}" type="presParOf" srcId="{0ABB1C52-C798-4850-94D7-42B572B578E3}" destId="{66ECC41B-3F5C-4211-BBBD-66491AF2AED2}" srcOrd="11" destOrd="0" presId="urn:microsoft.com/office/officeart/2005/8/layout/lProcess2"/>
    <dgm:cxn modelId="{9D216422-6474-43C0-BD0C-2D71E5640A32}" type="presParOf" srcId="{0ABB1C52-C798-4850-94D7-42B572B578E3}" destId="{36D4E858-65A8-429B-AD08-865BEF8B4582}" srcOrd="1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4B66B39-6FA5-4A22-A052-5F3B844338EC}" type="doc">
      <dgm:prSet loTypeId="urn:microsoft.com/office/officeart/2005/8/layout/hProcess9" loCatId="process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A7E7A8CB-FE1D-48A3-8625-46A9E0A932E5}">
      <dgm:prSet phldrT="[Текст]" custT="1"/>
      <dgm:spPr/>
      <dgm:t>
        <a:bodyPr/>
        <a:lstStyle/>
        <a:p>
          <a:r>
            <a:rPr lang="ru-RU" sz="1400" dirty="0" smtClean="0"/>
            <a:t>Здравоохранение</a:t>
          </a:r>
          <a:endParaRPr lang="ru-RU" sz="1400" dirty="0"/>
        </a:p>
      </dgm:t>
    </dgm:pt>
    <dgm:pt modelId="{5D078B79-4814-4786-8F68-7CEBB4FF0E90}" type="parTrans" cxnId="{E177C1F9-F52F-4E02-B30B-2098A0FB725A}">
      <dgm:prSet/>
      <dgm:spPr/>
      <dgm:t>
        <a:bodyPr/>
        <a:lstStyle/>
        <a:p>
          <a:endParaRPr lang="ru-RU"/>
        </a:p>
      </dgm:t>
    </dgm:pt>
    <dgm:pt modelId="{E9BD4E43-7E15-4B9C-A9F4-CF9EA88503F6}" type="sibTrans" cxnId="{E177C1F9-F52F-4E02-B30B-2098A0FB725A}">
      <dgm:prSet/>
      <dgm:spPr/>
      <dgm:t>
        <a:bodyPr/>
        <a:lstStyle/>
        <a:p>
          <a:endParaRPr lang="ru-RU"/>
        </a:p>
      </dgm:t>
    </dgm:pt>
    <dgm:pt modelId="{C48EAE60-6BFE-4E4F-80AF-39421CD7DC31}">
      <dgm:prSet phldrT="[Текст]" custT="1"/>
      <dgm:spPr/>
      <dgm:t>
        <a:bodyPr/>
        <a:lstStyle/>
        <a:p>
          <a:r>
            <a:rPr lang="ru-RU" sz="1400" dirty="0" smtClean="0"/>
            <a:t>Развитие системы оказания первичной медико-санитарной помощи</a:t>
          </a:r>
          <a:endParaRPr lang="ru-RU" sz="1400" dirty="0"/>
        </a:p>
      </dgm:t>
    </dgm:pt>
    <dgm:pt modelId="{5AC5383D-A771-4FD4-902C-5DFDE31419F2}" type="parTrans" cxnId="{E727F6C0-1EEC-4753-A3A1-77D56F9795A2}">
      <dgm:prSet/>
      <dgm:spPr/>
      <dgm:t>
        <a:bodyPr/>
        <a:lstStyle/>
        <a:p>
          <a:endParaRPr lang="ru-RU"/>
        </a:p>
      </dgm:t>
    </dgm:pt>
    <dgm:pt modelId="{98B0D93A-3E4B-4E57-A3E6-87166534B5CA}" type="sibTrans" cxnId="{E727F6C0-1EEC-4753-A3A1-77D56F9795A2}">
      <dgm:prSet/>
      <dgm:spPr/>
      <dgm:t>
        <a:bodyPr/>
        <a:lstStyle/>
        <a:p>
          <a:endParaRPr lang="ru-RU"/>
        </a:p>
      </dgm:t>
    </dgm:pt>
    <dgm:pt modelId="{51DEE29F-C303-4630-BCAA-0C35379D8830}">
      <dgm:prSet phldrT="[Текст]" custT="1"/>
      <dgm:spPr/>
      <dgm:t>
        <a:bodyPr/>
        <a:lstStyle/>
        <a:p>
          <a:r>
            <a:rPr lang="ru-RU" sz="1100" dirty="0" smtClean="0"/>
            <a:t/>
          </a:r>
          <a:br>
            <a:rPr lang="ru-RU" sz="1100" dirty="0" smtClean="0"/>
          </a:br>
          <a:r>
            <a:rPr lang="ru-RU" sz="1600" dirty="0" smtClean="0"/>
            <a:t>1700,0</a:t>
          </a:r>
          <a:endParaRPr lang="ru-RU" sz="1600" dirty="0"/>
        </a:p>
      </dgm:t>
    </dgm:pt>
    <dgm:pt modelId="{F50C974D-F917-40F2-B258-17BE40A22036}" type="parTrans" cxnId="{626AFF08-92AC-4183-BE87-5A330A1C6FA3}">
      <dgm:prSet/>
      <dgm:spPr/>
      <dgm:t>
        <a:bodyPr/>
        <a:lstStyle/>
        <a:p>
          <a:endParaRPr lang="ru-RU"/>
        </a:p>
      </dgm:t>
    </dgm:pt>
    <dgm:pt modelId="{7FFCAA8F-C071-4732-A68B-1F03FB51B2EB}" type="sibTrans" cxnId="{626AFF08-92AC-4183-BE87-5A330A1C6FA3}">
      <dgm:prSet/>
      <dgm:spPr/>
      <dgm:t>
        <a:bodyPr/>
        <a:lstStyle/>
        <a:p>
          <a:endParaRPr lang="ru-RU"/>
        </a:p>
      </dgm:t>
    </dgm:pt>
    <dgm:pt modelId="{C0F94789-9ADD-41C1-9688-CE54489C7AC1}">
      <dgm:prSet custT="1"/>
      <dgm:spPr/>
      <dgm:t>
        <a:bodyPr/>
        <a:lstStyle/>
        <a:p>
          <a:r>
            <a:rPr lang="ru-RU" sz="1600" dirty="0" smtClean="0"/>
            <a:t>1700,0</a:t>
          </a:r>
          <a:endParaRPr lang="ru-RU" sz="1600" dirty="0"/>
        </a:p>
      </dgm:t>
    </dgm:pt>
    <dgm:pt modelId="{3546206A-FD88-4A86-A55D-FDBDD4CFB5BA}" type="parTrans" cxnId="{6FFDC085-7234-4F1D-9FAE-8D74327C3FC2}">
      <dgm:prSet/>
      <dgm:spPr/>
      <dgm:t>
        <a:bodyPr/>
        <a:lstStyle/>
        <a:p>
          <a:endParaRPr lang="ru-RU"/>
        </a:p>
      </dgm:t>
    </dgm:pt>
    <dgm:pt modelId="{F6932DE4-F94E-4CF8-9270-4B284E82D67D}" type="sibTrans" cxnId="{6FFDC085-7234-4F1D-9FAE-8D74327C3FC2}">
      <dgm:prSet/>
      <dgm:spPr/>
      <dgm:t>
        <a:bodyPr/>
        <a:lstStyle/>
        <a:p>
          <a:endParaRPr lang="ru-RU"/>
        </a:p>
      </dgm:t>
    </dgm:pt>
    <dgm:pt modelId="{73F0CE77-A9E2-4EE3-8F6F-6B6A191EDA54}">
      <dgm:prSet custT="1"/>
      <dgm:spPr/>
      <dgm:t>
        <a:bodyPr/>
        <a:lstStyle/>
        <a:p>
          <a:r>
            <a:rPr lang="ru-RU" sz="1600" dirty="0" smtClean="0"/>
            <a:t>83,3</a:t>
          </a:r>
          <a:endParaRPr lang="ru-RU" sz="1600" dirty="0"/>
        </a:p>
      </dgm:t>
    </dgm:pt>
    <dgm:pt modelId="{DA668295-71DB-4EC4-89AE-63863A093B66}" type="parTrans" cxnId="{1A6706C0-D839-4A04-8B09-CF685B34748E}">
      <dgm:prSet/>
      <dgm:spPr/>
      <dgm:t>
        <a:bodyPr/>
        <a:lstStyle/>
        <a:p>
          <a:endParaRPr lang="ru-RU"/>
        </a:p>
      </dgm:t>
    </dgm:pt>
    <dgm:pt modelId="{FDAF1AF1-17B4-426B-BE47-454A2DAC78E4}" type="sibTrans" cxnId="{1A6706C0-D839-4A04-8B09-CF685B34748E}">
      <dgm:prSet/>
      <dgm:spPr/>
      <dgm:t>
        <a:bodyPr/>
        <a:lstStyle/>
        <a:p>
          <a:endParaRPr lang="ru-RU"/>
        </a:p>
      </dgm:t>
    </dgm:pt>
    <dgm:pt modelId="{C7E91E2A-D90B-444A-9AC0-30C9875F7166}" type="pres">
      <dgm:prSet presAssocID="{54B66B39-6FA5-4A22-A052-5F3B844338EC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FEA21AF-593C-43A7-B670-AB925C0AF622}" type="pres">
      <dgm:prSet presAssocID="{54B66B39-6FA5-4A22-A052-5F3B844338EC}" presName="arrow" presStyleLbl="bgShp" presStyleIdx="0" presStyleCnt="1" custLinFactNeighborX="-1103" custLinFactNeighborY="-656"/>
      <dgm:spPr/>
    </dgm:pt>
    <dgm:pt modelId="{8E8ACF3B-EF92-46B1-BA7F-05E1F8379B63}" type="pres">
      <dgm:prSet presAssocID="{54B66B39-6FA5-4A22-A052-5F3B844338EC}" presName="linearProcess" presStyleCnt="0"/>
      <dgm:spPr/>
    </dgm:pt>
    <dgm:pt modelId="{2A7D62DB-C3D6-43CA-B110-BA0E00AF78AA}" type="pres">
      <dgm:prSet presAssocID="{A7E7A8CB-FE1D-48A3-8625-46A9E0A932E5}" presName="textNode" presStyleLbl="node1" presStyleIdx="0" presStyleCnt="5" custScaleX="105750" custScaleY="1409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26EDA6-CD42-4280-A61B-3FEC717EF6C6}" type="pres">
      <dgm:prSet presAssocID="{E9BD4E43-7E15-4B9C-A9F4-CF9EA88503F6}" presName="sibTrans" presStyleCnt="0"/>
      <dgm:spPr/>
    </dgm:pt>
    <dgm:pt modelId="{E3EAB4BF-85F9-4BA0-8D80-2A6D7463A079}" type="pres">
      <dgm:prSet presAssocID="{C48EAE60-6BFE-4E4F-80AF-39421CD7DC31}" presName="textNode" presStyleLbl="node1" presStyleIdx="1" presStyleCnt="5" custScaleX="89467" custScaleY="1525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513534-C41B-47F4-9F64-2583DB7CABA1}" type="pres">
      <dgm:prSet presAssocID="{98B0D93A-3E4B-4E57-A3E6-87166534B5CA}" presName="sibTrans" presStyleCnt="0"/>
      <dgm:spPr/>
    </dgm:pt>
    <dgm:pt modelId="{8FF5B07A-0ED8-4DAE-AAF9-B2E998985DF2}" type="pres">
      <dgm:prSet presAssocID="{51DEE29F-C303-4630-BCAA-0C35379D8830}" presName="textNode" presStyleLbl="node1" presStyleIdx="2" presStyleCnt="5" custScaleX="47215" custScaleY="817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B96F74-0FC0-4F80-8151-A27A1B07A55D}" type="pres">
      <dgm:prSet presAssocID="{7FFCAA8F-C071-4732-A68B-1F03FB51B2EB}" presName="sibTrans" presStyleCnt="0"/>
      <dgm:spPr/>
    </dgm:pt>
    <dgm:pt modelId="{E0C13EE1-5C25-48CD-A3F9-6835AAA3D578}" type="pres">
      <dgm:prSet presAssocID="{C0F94789-9ADD-41C1-9688-CE54489C7AC1}" presName="textNode" presStyleLbl="node1" presStyleIdx="3" presStyleCnt="5" custScaleX="46207" custScaleY="849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8676EB-F3E2-4E29-A691-1937C1424FFA}" type="pres">
      <dgm:prSet presAssocID="{F6932DE4-F94E-4CF8-9270-4B284E82D67D}" presName="sibTrans" presStyleCnt="0"/>
      <dgm:spPr/>
    </dgm:pt>
    <dgm:pt modelId="{B487ECB4-DDE3-4C7A-BB37-2557AC58636A}" type="pres">
      <dgm:prSet presAssocID="{73F0CE77-A9E2-4EE3-8F6F-6B6A191EDA54}" presName="textNode" presStyleLbl="node1" presStyleIdx="4" presStyleCnt="5" custScaleX="51193" custScaleY="900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DEEED08-F46E-48F8-BC41-95FB67F407D1}" type="presOf" srcId="{54B66B39-6FA5-4A22-A052-5F3B844338EC}" destId="{C7E91E2A-D90B-444A-9AC0-30C9875F7166}" srcOrd="0" destOrd="0" presId="urn:microsoft.com/office/officeart/2005/8/layout/hProcess9"/>
    <dgm:cxn modelId="{E177C1F9-F52F-4E02-B30B-2098A0FB725A}" srcId="{54B66B39-6FA5-4A22-A052-5F3B844338EC}" destId="{A7E7A8CB-FE1D-48A3-8625-46A9E0A932E5}" srcOrd="0" destOrd="0" parTransId="{5D078B79-4814-4786-8F68-7CEBB4FF0E90}" sibTransId="{E9BD4E43-7E15-4B9C-A9F4-CF9EA88503F6}"/>
    <dgm:cxn modelId="{36F779A0-3047-433E-AFC3-0C914F08A00A}" type="presOf" srcId="{73F0CE77-A9E2-4EE3-8F6F-6B6A191EDA54}" destId="{B487ECB4-DDE3-4C7A-BB37-2557AC58636A}" srcOrd="0" destOrd="0" presId="urn:microsoft.com/office/officeart/2005/8/layout/hProcess9"/>
    <dgm:cxn modelId="{6FFDC085-7234-4F1D-9FAE-8D74327C3FC2}" srcId="{54B66B39-6FA5-4A22-A052-5F3B844338EC}" destId="{C0F94789-9ADD-41C1-9688-CE54489C7AC1}" srcOrd="3" destOrd="0" parTransId="{3546206A-FD88-4A86-A55D-FDBDD4CFB5BA}" sibTransId="{F6932DE4-F94E-4CF8-9270-4B284E82D67D}"/>
    <dgm:cxn modelId="{D64A7545-3243-4B3B-8A74-8417BB376316}" type="presOf" srcId="{C48EAE60-6BFE-4E4F-80AF-39421CD7DC31}" destId="{E3EAB4BF-85F9-4BA0-8D80-2A6D7463A079}" srcOrd="0" destOrd="0" presId="urn:microsoft.com/office/officeart/2005/8/layout/hProcess9"/>
    <dgm:cxn modelId="{C0964D44-CCBD-443C-BF91-1439BF32C6CA}" type="presOf" srcId="{C0F94789-9ADD-41C1-9688-CE54489C7AC1}" destId="{E0C13EE1-5C25-48CD-A3F9-6835AAA3D578}" srcOrd="0" destOrd="0" presId="urn:microsoft.com/office/officeart/2005/8/layout/hProcess9"/>
    <dgm:cxn modelId="{E727F6C0-1EEC-4753-A3A1-77D56F9795A2}" srcId="{54B66B39-6FA5-4A22-A052-5F3B844338EC}" destId="{C48EAE60-6BFE-4E4F-80AF-39421CD7DC31}" srcOrd="1" destOrd="0" parTransId="{5AC5383D-A771-4FD4-902C-5DFDE31419F2}" sibTransId="{98B0D93A-3E4B-4E57-A3E6-87166534B5CA}"/>
    <dgm:cxn modelId="{7213843F-CC7D-48FF-BD9D-E9800A48622F}" type="presOf" srcId="{51DEE29F-C303-4630-BCAA-0C35379D8830}" destId="{8FF5B07A-0ED8-4DAE-AAF9-B2E998985DF2}" srcOrd="0" destOrd="0" presId="urn:microsoft.com/office/officeart/2005/8/layout/hProcess9"/>
    <dgm:cxn modelId="{0A86E656-8917-4CE7-B298-68E134A8BEE0}" type="presOf" srcId="{A7E7A8CB-FE1D-48A3-8625-46A9E0A932E5}" destId="{2A7D62DB-C3D6-43CA-B110-BA0E00AF78AA}" srcOrd="0" destOrd="0" presId="urn:microsoft.com/office/officeart/2005/8/layout/hProcess9"/>
    <dgm:cxn modelId="{1A6706C0-D839-4A04-8B09-CF685B34748E}" srcId="{54B66B39-6FA5-4A22-A052-5F3B844338EC}" destId="{73F0CE77-A9E2-4EE3-8F6F-6B6A191EDA54}" srcOrd="4" destOrd="0" parTransId="{DA668295-71DB-4EC4-89AE-63863A093B66}" sibTransId="{FDAF1AF1-17B4-426B-BE47-454A2DAC78E4}"/>
    <dgm:cxn modelId="{626AFF08-92AC-4183-BE87-5A330A1C6FA3}" srcId="{54B66B39-6FA5-4A22-A052-5F3B844338EC}" destId="{51DEE29F-C303-4630-BCAA-0C35379D8830}" srcOrd="2" destOrd="0" parTransId="{F50C974D-F917-40F2-B258-17BE40A22036}" sibTransId="{7FFCAA8F-C071-4732-A68B-1F03FB51B2EB}"/>
    <dgm:cxn modelId="{BB5DDF4A-4B9D-4274-B0E7-E7F1326724E6}" type="presParOf" srcId="{C7E91E2A-D90B-444A-9AC0-30C9875F7166}" destId="{6FEA21AF-593C-43A7-B670-AB925C0AF622}" srcOrd="0" destOrd="0" presId="urn:microsoft.com/office/officeart/2005/8/layout/hProcess9"/>
    <dgm:cxn modelId="{7422EB07-8E7C-402B-9FAD-4909E9D3E270}" type="presParOf" srcId="{C7E91E2A-D90B-444A-9AC0-30C9875F7166}" destId="{8E8ACF3B-EF92-46B1-BA7F-05E1F8379B63}" srcOrd="1" destOrd="0" presId="urn:microsoft.com/office/officeart/2005/8/layout/hProcess9"/>
    <dgm:cxn modelId="{912C3121-CD28-4D64-AD95-1A8B5A6DA672}" type="presParOf" srcId="{8E8ACF3B-EF92-46B1-BA7F-05E1F8379B63}" destId="{2A7D62DB-C3D6-43CA-B110-BA0E00AF78AA}" srcOrd="0" destOrd="0" presId="urn:microsoft.com/office/officeart/2005/8/layout/hProcess9"/>
    <dgm:cxn modelId="{30ADCBFA-ABB6-4370-9E90-9D4E9462457E}" type="presParOf" srcId="{8E8ACF3B-EF92-46B1-BA7F-05E1F8379B63}" destId="{CA26EDA6-CD42-4280-A61B-3FEC717EF6C6}" srcOrd="1" destOrd="0" presId="urn:microsoft.com/office/officeart/2005/8/layout/hProcess9"/>
    <dgm:cxn modelId="{BE72AA6C-8D09-4724-91AA-76BDEBF5EB29}" type="presParOf" srcId="{8E8ACF3B-EF92-46B1-BA7F-05E1F8379B63}" destId="{E3EAB4BF-85F9-4BA0-8D80-2A6D7463A079}" srcOrd="2" destOrd="0" presId="urn:microsoft.com/office/officeart/2005/8/layout/hProcess9"/>
    <dgm:cxn modelId="{4EF1E8C2-D831-486A-A1CE-0C0CDC7C7850}" type="presParOf" srcId="{8E8ACF3B-EF92-46B1-BA7F-05E1F8379B63}" destId="{EC513534-C41B-47F4-9F64-2583DB7CABA1}" srcOrd="3" destOrd="0" presId="urn:microsoft.com/office/officeart/2005/8/layout/hProcess9"/>
    <dgm:cxn modelId="{FF02DCFA-0D87-49E2-A014-784F16903237}" type="presParOf" srcId="{8E8ACF3B-EF92-46B1-BA7F-05E1F8379B63}" destId="{8FF5B07A-0ED8-4DAE-AAF9-B2E998985DF2}" srcOrd="4" destOrd="0" presId="urn:microsoft.com/office/officeart/2005/8/layout/hProcess9"/>
    <dgm:cxn modelId="{BB09F463-2280-46A5-A815-C167B0A97541}" type="presParOf" srcId="{8E8ACF3B-EF92-46B1-BA7F-05E1F8379B63}" destId="{F5B96F74-0FC0-4F80-8151-A27A1B07A55D}" srcOrd="5" destOrd="0" presId="urn:microsoft.com/office/officeart/2005/8/layout/hProcess9"/>
    <dgm:cxn modelId="{2E3D4AD1-63D4-49E5-BC3A-57A7E30AABA3}" type="presParOf" srcId="{8E8ACF3B-EF92-46B1-BA7F-05E1F8379B63}" destId="{E0C13EE1-5C25-48CD-A3F9-6835AAA3D578}" srcOrd="6" destOrd="0" presId="urn:microsoft.com/office/officeart/2005/8/layout/hProcess9"/>
    <dgm:cxn modelId="{84866EFE-2BA3-4235-B2E2-45F927886391}" type="presParOf" srcId="{8E8ACF3B-EF92-46B1-BA7F-05E1F8379B63}" destId="{EF8676EB-F3E2-4E29-A691-1937C1424FFA}" srcOrd="7" destOrd="0" presId="urn:microsoft.com/office/officeart/2005/8/layout/hProcess9"/>
    <dgm:cxn modelId="{C1F0F8C7-15B4-494C-A708-01E709A4C26C}" type="presParOf" srcId="{8E8ACF3B-EF92-46B1-BA7F-05E1F8379B63}" destId="{B487ECB4-DDE3-4C7A-BB37-2557AC58636A}" srcOrd="8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4B66B39-6FA5-4A22-A052-5F3B844338EC}" type="doc">
      <dgm:prSet loTypeId="urn:microsoft.com/office/officeart/2005/8/layout/hProcess9" loCatId="process" qsTypeId="urn:microsoft.com/office/officeart/2005/8/quickstyle/3d3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A7E7A8CB-FE1D-48A3-8625-46A9E0A932E5}">
      <dgm:prSet phldrT="[Текст]" custT="1"/>
      <dgm:spPr/>
      <dgm:t>
        <a:bodyPr/>
        <a:lstStyle/>
        <a:p>
          <a:r>
            <a:rPr lang="ru-RU" sz="1600" dirty="0" smtClean="0"/>
            <a:t>Демография</a:t>
          </a:r>
          <a:endParaRPr lang="ru-RU" sz="1600" dirty="0"/>
        </a:p>
      </dgm:t>
    </dgm:pt>
    <dgm:pt modelId="{5D078B79-4814-4786-8F68-7CEBB4FF0E90}" type="parTrans" cxnId="{E177C1F9-F52F-4E02-B30B-2098A0FB725A}">
      <dgm:prSet/>
      <dgm:spPr/>
      <dgm:t>
        <a:bodyPr/>
        <a:lstStyle/>
        <a:p>
          <a:endParaRPr lang="ru-RU"/>
        </a:p>
      </dgm:t>
    </dgm:pt>
    <dgm:pt modelId="{E9BD4E43-7E15-4B9C-A9F4-CF9EA88503F6}" type="sibTrans" cxnId="{E177C1F9-F52F-4E02-B30B-2098A0FB725A}">
      <dgm:prSet/>
      <dgm:spPr/>
      <dgm:t>
        <a:bodyPr/>
        <a:lstStyle/>
        <a:p>
          <a:endParaRPr lang="ru-RU"/>
        </a:p>
      </dgm:t>
    </dgm:pt>
    <dgm:pt modelId="{C48EAE60-6BFE-4E4F-80AF-39421CD7DC31}">
      <dgm:prSet phldrT="[Текст]" custT="1"/>
      <dgm:spPr/>
      <dgm:t>
        <a:bodyPr/>
        <a:lstStyle/>
        <a:p>
          <a:r>
            <a:rPr lang="ru-RU" sz="1400" dirty="0" smtClean="0"/>
            <a:t>Финансовая поддержка семей при рождении детей</a:t>
          </a:r>
          <a:endParaRPr lang="ru-RU" sz="1400" dirty="0"/>
        </a:p>
      </dgm:t>
    </dgm:pt>
    <dgm:pt modelId="{5AC5383D-A771-4FD4-902C-5DFDE31419F2}" type="parTrans" cxnId="{E727F6C0-1EEC-4753-A3A1-77D56F9795A2}">
      <dgm:prSet/>
      <dgm:spPr/>
      <dgm:t>
        <a:bodyPr/>
        <a:lstStyle/>
        <a:p>
          <a:endParaRPr lang="ru-RU"/>
        </a:p>
      </dgm:t>
    </dgm:pt>
    <dgm:pt modelId="{98B0D93A-3E4B-4E57-A3E6-87166534B5CA}" type="sibTrans" cxnId="{E727F6C0-1EEC-4753-A3A1-77D56F9795A2}">
      <dgm:prSet/>
      <dgm:spPr/>
      <dgm:t>
        <a:bodyPr/>
        <a:lstStyle/>
        <a:p>
          <a:endParaRPr lang="ru-RU"/>
        </a:p>
      </dgm:t>
    </dgm:pt>
    <dgm:pt modelId="{51DEE29F-C303-4630-BCAA-0C35379D8830}">
      <dgm:prSet phldrT="[Текст]" custT="1"/>
      <dgm:spPr/>
      <dgm:t>
        <a:bodyPr/>
        <a:lstStyle/>
        <a:p>
          <a:r>
            <a:rPr lang="ru-RU" sz="1600" b="1" dirty="0" smtClean="0"/>
            <a:t>23677,4</a:t>
          </a:r>
          <a:endParaRPr lang="ru-RU" sz="1600" b="1" dirty="0"/>
        </a:p>
      </dgm:t>
    </dgm:pt>
    <dgm:pt modelId="{F50C974D-F917-40F2-B258-17BE40A22036}" type="parTrans" cxnId="{626AFF08-92AC-4183-BE87-5A330A1C6FA3}">
      <dgm:prSet/>
      <dgm:spPr/>
      <dgm:t>
        <a:bodyPr/>
        <a:lstStyle/>
        <a:p>
          <a:endParaRPr lang="ru-RU"/>
        </a:p>
      </dgm:t>
    </dgm:pt>
    <dgm:pt modelId="{7FFCAA8F-C071-4732-A68B-1F03FB51B2EB}" type="sibTrans" cxnId="{626AFF08-92AC-4183-BE87-5A330A1C6FA3}">
      <dgm:prSet/>
      <dgm:spPr/>
      <dgm:t>
        <a:bodyPr/>
        <a:lstStyle/>
        <a:p>
          <a:endParaRPr lang="ru-RU"/>
        </a:p>
      </dgm:t>
    </dgm:pt>
    <dgm:pt modelId="{C0F94789-9ADD-41C1-9688-CE54489C7AC1}">
      <dgm:prSet custT="1"/>
      <dgm:spPr/>
      <dgm:t>
        <a:bodyPr/>
        <a:lstStyle/>
        <a:p>
          <a:r>
            <a:rPr lang="ru-RU" sz="1600" b="1" dirty="0" smtClean="0"/>
            <a:t>26714,5</a:t>
          </a:r>
          <a:endParaRPr lang="ru-RU" sz="1600" b="1" dirty="0"/>
        </a:p>
      </dgm:t>
    </dgm:pt>
    <dgm:pt modelId="{3546206A-FD88-4A86-A55D-FDBDD4CFB5BA}" type="parTrans" cxnId="{6FFDC085-7234-4F1D-9FAE-8D74327C3FC2}">
      <dgm:prSet/>
      <dgm:spPr/>
      <dgm:t>
        <a:bodyPr/>
        <a:lstStyle/>
        <a:p>
          <a:endParaRPr lang="ru-RU"/>
        </a:p>
      </dgm:t>
    </dgm:pt>
    <dgm:pt modelId="{F6932DE4-F94E-4CF8-9270-4B284E82D67D}" type="sibTrans" cxnId="{6FFDC085-7234-4F1D-9FAE-8D74327C3FC2}">
      <dgm:prSet/>
      <dgm:spPr/>
      <dgm:t>
        <a:bodyPr/>
        <a:lstStyle/>
        <a:p>
          <a:endParaRPr lang="ru-RU"/>
        </a:p>
      </dgm:t>
    </dgm:pt>
    <dgm:pt modelId="{73F0CE77-A9E2-4EE3-8F6F-6B6A191EDA54}">
      <dgm:prSet custT="1"/>
      <dgm:spPr/>
      <dgm:t>
        <a:bodyPr/>
        <a:lstStyle/>
        <a:p>
          <a:r>
            <a:rPr lang="ru-RU" sz="1600" b="1" dirty="0" smtClean="0"/>
            <a:t>23386,0</a:t>
          </a:r>
          <a:endParaRPr lang="ru-RU" sz="1600" b="1" dirty="0"/>
        </a:p>
      </dgm:t>
    </dgm:pt>
    <dgm:pt modelId="{DA668295-71DB-4EC4-89AE-63863A093B66}" type="parTrans" cxnId="{1A6706C0-D839-4A04-8B09-CF685B34748E}">
      <dgm:prSet/>
      <dgm:spPr/>
      <dgm:t>
        <a:bodyPr/>
        <a:lstStyle/>
        <a:p>
          <a:endParaRPr lang="ru-RU"/>
        </a:p>
      </dgm:t>
    </dgm:pt>
    <dgm:pt modelId="{FDAF1AF1-17B4-426B-BE47-454A2DAC78E4}" type="sibTrans" cxnId="{1A6706C0-D839-4A04-8B09-CF685B34748E}">
      <dgm:prSet/>
      <dgm:spPr/>
      <dgm:t>
        <a:bodyPr/>
        <a:lstStyle/>
        <a:p>
          <a:endParaRPr lang="ru-RU"/>
        </a:p>
      </dgm:t>
    </dgm:pt>
    <dgm:pt modelId="{C7E91E2A-D90B-444A-9AC0-30C9875F7166}" type="pres">
      <dgm:prSet presAssocID="{54B66B39-6FA5-4A22-A052-5F3B844338EC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FEA21AF-593C-43A7-B670-AB925C0AF622}" type="pres">
      <dgm:prSet presAssocID="{54B66B39-6FA5-4A22-A052-5F3B844338EC}" presName="arrow" presStyleLbl="bgShp" presStyleIdx="0" presStyleCnt="1" custLinFactNeighborX="418" custLinFactNeighborY="6667"/>
      <dgm:spPr/>
    </dgm:pt>
    <dgm:pt modelId="{8E8ACF3B-EF92-46B1-BA7F-05E1F8379B63}" type="pres">
      <dgm:prSet presAssocID="{54B66B39-6FA5-4A22-A052-5F3B844338EC}" presName="linearProcess" presStyleCnt="0"/>
      <dgm:spPr/>
    </dgm:pt>
    <dgm:pt modelId="{2A7D62DB-C3D6-43CA-B110-BA0E00AF78AA}" type="pres">
      <dgm:prSet presAssocID="{A7E7A8CB-FE1D-48A3-8625-46A9E0A932E5}" presName="textNode" presStyleLbl="node1" presStyleIdx="0" presStyleCnt="5" custAng="0" custScaleX="199918" custScaleY="150000" custLinFactX="-34268" custLinFactNeighborX="-100000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26EDA6-CD42-4280-A61B-3FEC717EF6C6}" type="pres">
      <dgm:prSet presAssocID="{E9BD4E43-7E15-4B9C-A9F4-CF9EA88503F6}" presName="sibTrans" presStyleCnt="0"/>
      <dgm:spPr/>
    </dgm:pt>
    <dgm:pt modelId="{E3EAB4BF-85F9-4BA0-8D80-2A6D7463A079}" type="pres">
      <dgm:prSet presAssocID="{C48EAE60-6BFE-4E4F-80AF-39421CD7DC31}" presName="textNode" presStyleLbl="node1" presStyleIdx="1" presStyleCnt="5" custScaleX="177296" custScaleY="149812" custLinFactNeighborX="-92258" custLinFactNeighborY="-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513534-C41B-47F4-9F64-2583DB7CABA1}" type="pres">
      <dgm:prSet presAssocID="{98B0D93A-3E4B-4E57-A3E6-87166534B5CA}" presName="sibTrans" presStyleCnt="0"/>
      <dgm:spPr/>
    </dgm:pt>
    <dgm:pt modelId="{8FF5B07A-0ED8-4DAE-AAF9-B2E998985DF2}" type="pres">
      <dgm:prSet presAssocID="{51DEE29F-C303-4630-BCAA-0C35379D8830}" presName="textNode" presStyleLbl="node1" presStyleIdx="2" presStyleCnt="5" custScaleX="99702" custScaleY="88038" custLinFactNeighborX="-47789" custLinFactNeighborY="-59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B96F74-0FC0-4F80-8151-A27A1B07A55D}" type="pres">
      <dgm:prSet presAssocID="{7FFCAA8F-C071-4732-A68B-1F03FB51B2EB}" presName="sibTrans" presStyleCnt="0"/>
      <dgm:spPr/>
    </dgm:pt>
    <dgm:pt modelId="{E0C13EE1-5C25-48CD-A3F9-6835AAA3D578}" type="pres">
      <dgm:prSet presAssocID="{C0F94789-9ADD-41C1-9688-CE54489C7AC1}" presName="textNode" presStyleLbl="node1" presStyleIdx="3" presStyleCnt="5" custScaleX="93999" custScaleY="79660" custLinFactNeighborX="-14017" custLinFactNeighborY="-22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8676EB-F3E2-4E29-A691-1937C1424FFA}" type="pres">
      <dgm:prSet presAssocID="{F6932DE4-F94E-4CF8-9270-4B284E82D67D}" presName="sibTrans" presStyleCnt="0"/>
      <dgm:spPr/>
    </dgm:pt>
    <dgm:pt modelId="{B487ECB4-DDE3-4C7A-BB37-2557AC58636A}" type="pres">
      <dgm:prSet presAssocID="{73F0CE77-A9E2-4EE3-8F6F-6B6A191EDA54}" presName="textNode" presStyleLbl="node1" presStyleIdx="4" presStyleCnt="5" custScaleX="96394" custScaleY="82832" custLinFactNeighborX="86997" custLinFactNeighborY="-22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DEEED08-F46E-48F8-BC41-95FB67F407D1}" type="presOf" srcId="{54B66B39-6FA5-4A22-A052-5F3B844338EC}" destId="{C7E91E2A-D90B-444A-9AC0-30C9875F7166}" srcOrd="0" destOrd="0" presId="urn:microsoft.com/office/officeart/2005/8/layout/hProcess9"/>
    <dgm:cxn modelId="{E177C1F9-F52F-4E02-B30B-2098A0FB725A}" srcId="{54B66B39-6FA5-4A22-A052-5F3B844338EC}" destId="{A7E7A8CB-FE1D-48A3-8625-46A9E0A932E5}" srcOrd="0" destOrd="0" parTransId="{5D078B79-4814-4786-8F68-7CEBB4FF0E90}" sibTransId="{E9BD4E43-7E15-4B9C-A9F4-CF9EA88503F6}"/>
    <dgm:cxn modelId="{36F779A0-3047-433E-AFC3-0C914F08A00A}" type="presOf" srcId="{73F0CE77-A9E2-4EE3-8F6F-6B6A191EDA54}" destId="{B487ECB4-DDE3-4C7A-BB37-2557AC58636A}" srcOrd="0" destOrd="0" presId="urn:microsoft.com/office/officeart/2005/8/layout/hProcess9"/>
    <dgm:cxn modelId="{6FFDC085-7234-4F1D-9FAE-8D74327C3FC2}" srcId="{54B66B39-6FA5-4A22-A052-5F3B844338EC}" destId="{C0F94789-9ADD-41C1-9688-CE54489C7AC1}" srcOrd="3" destOrd="0" parTransId="{3546206A-FD88-4A86-A55D-FDBDD4CFB5BA}" sibTransId="{F6932DE4-F94E-4CF8-9270-4B284E82D67D}"/>
    <dgm:cxn modelId="{D64A7545-3243-4B3B-8A74-8417BB376316}" type="presOf" srcId="{C48EAE60-6BFE-4E4F-80AF-39421CD7DC31}" destId="{E3EAB4BF-85F9-4BA0-8D80-2A6D7463A079}" srcOrd="0" destOrd="0" presId="urn:microsoft.com/office/officeart/2005/8/layout/hProcess9"/>
    <dgm:cxn modelId="{C0964D44-CCBD-443C-BF91-1439BF32C6CA}" type="presOf" srcId="{C0F94789-9ADD-41C1-9688-CE54489C7AC1}" destId="{E0C13EE1-5C25-48CD-A3F9-6835AAA3D578}" srcOrd="0" destOrd="0" presId="urn:microsoft.com/office/officeart/2005/8/layout/hProcess9"/>
    <dgm:cxn modelId="{E727F6C0-1EEC-4753-A3A1-77D56F9795A2}" srcId="{54B66B39-6FA5-4A22-A052-5F3B844338EC}" destId="{C48EAE60-6BFE-4E4F-80AF-39421CD7DC31}" srcOrd="1" destOrd="0" parTransId="{5AC5383D-A771-4FD4-902C-5DFDE31419F2}" sibTransId="{98B0D93A-3E4B-4E57-A3E6-87166534B5CA}"/>
    <dgm:cxn modelId="{7213843F-CC7D-48FF-BD9D-E9800A48622F}" type="presOf" srcId="{51DEE29F-C303-4630-BCAA-0C35379D8830}" destId="{8FF5B07A-0ED8-4DAE-AAF9-B2E998985DF2}" srcOrd="0" destOrd="0" presId="urn:microsoft.com/office/officeart/2005/8/layout/hProcess9"/>
    <dgm:cxn modelId="{0A86E656-8917-4CE7-B298-68E134A8BEE0}" type="presOf" srcId="{A7E7A8CB-FE1D-48A3-8625-46A9E0A932E5}" destId="{2A7D62DB-C3D6-43CA-B110-BA0E00AF78AA}" srcOrd="0" destOrd="0" presId="urn:microsoft.com/office/officeart/2005/8/layout/hProcess9"/>
    <dgm:cxn modelId="{1A6706C0-D839-4A04-8B09-CF685B34748E}" srcId="{54B66B39-6FA5-4A22-A052-5F3B844338EC}" destId="{73F0CE77-A9E2-4EE3-8F6F-6B6A191EDA54}" srcOrd="4" destOrd="0" parTransId="{DA668295-71DB-4EC4-89AE-63863A093B66}" sibTransId="{FDAF1AF1-17B4-426B-BE47-454A2DAC78E4}"/>
    <dgm:cxn modelId="{626AFF08-92AC-4183-BE87-5A330A1C6FA3}" srcId="{54B66B39-6FA5-4A22-A052-5F3B844338EC}" destId="{51DEE29F-C303-4630-BCAA-0C35379D8830}" srcOrd="2" destOrd="0" parTransId="{F50C974D-F917-40F2-B258-17BE40A22036}" sibTransId="{7FFCAA8F-C071-4732-A68B-1F03FB51B2EB}"/>
    <dgm:cxn modelId="{BB5DDF4A-4B9D-4274-B0E7-E7F1326724E6}" type="presParOf" srcId="{C7E91E2A-D90B-444A-9AC0-30C9875F7166}" destId="{6FEA21AF-593C-43A7-B670-AB925C0AF622}" srcOrd="0" destOrd="0" presId="urn:microsoft.com/office/officeart/2005/8/layout/hProcess9"/>
    <dgm:cxn modelId="{7422EB07-8E7C-402B-9FAD-4909E9D3E270}" type="presParOf" srcId="{C7E91E2A-D90B-444A-9AC0-30C9875F7166}" destId="{8E8ACF3B-EF92-46B1-BA7F-05E1F8379B63}" srcOrd="1" destOrd="0" presId="urn:microsoft.com/office/officeart/2005/8/layout/hProcess9"/>
    <dgm:cxn modelId="{912C3121-CD28-4D64-AD95-1A8B5A6DA672}" type="presParOf" srcId="{8E8ACF3B-EF92-46B1-BA7F-05E1F8379B63}" destId="{2A7D62DB-C3D6-43CA-B110-BA0E00AF78AA}" srcOrd="0" destOrd="0" presId="urn:microsoft.com/office/officeart/2005/8/layout/hProcess9"/>
    <dgm:cxn modelId="{30ADCBFA-ABB6-4370-9E90-9D4E9462457E}" type="presParOf" srcId="{8E8ACF3B-EF92-46B1-BA7F-05E1F8379B63}" destId="{CA26EDA6-CD42-4280-A61B-3FEC717EF6C6}" srcOrd="1" destOrd="0" presId="urn:microsoft.com/office/officeart/2005/8/layout/hProcess9"/>
    <dgm:cxn modelId="{BE72AA6C-8D09-4724-91AA-76BDEBF5EB29}" type="presParOf" srcId="{8E8ACF3B-EF92-46B1-BA7F-05E1F8379B63}" destId="{E3EAB4BF-85F9-4BA0-8D80-2A6D7463A079}" srcOrd="2" destOrd="0" presId="urn:microsoft.com/office/officeart/2005/8/layout/hProcess9"/>
    <dgm:cxn modelId="{4EF1E8C2-D831-486A-A1CE-0C0CDC7C7850}" type="presParOf" srcId="{8E8ACF3B-EF92-46B1-BA7F-05E1F8379B63}" destId="{EC513534-C41B-47F4-9F64-2583DB7CABA1}" srcOrd="3" destOrd="0" presId="urn:microsoft.com/office/officeart/2005/8/layout/hProcess9"/>
    <dgm:cxn modelId="{FF02DCFA-0D87-49E2-A014-784F16903237}" type="presParOf" srcId="{8E8ACF3B-EF92-46B1-BA7F-05E1F8379B63}" destId="{8FF5B07A-0ED8-4DAE-AAF9-B2E998985DF2}" srcOrd="4" destOrd="0" presId="urn:microsoft.com/office/officeart/2005/8/layout/hProcess9"/>
    <dgm:cxn modelId="{BB09F463-2280-46A5-A815-C167B0A97541}" type="presParOf" srcId="{8E8ACF3B-EF92-46B1-BA7F-05E1F8379B63}" destId="{F5B96F74-0FC0-4F80-8151-A27A1B07A55D}" srcOrd="5" destOrd="0" presId="urn:microsoft.com/office/officeart/2005/8/layout/hProcess9"/>
    <dgm:cxn modelId="{2E3D4AD1-63D4-49E5-BC3A-57A7E30AABA3}" type="presParOf" srcId="{8E8ACF3B-EF92-46B1-BA7F-05E1F8379B63}" destId="{E0C13EE1-5C25-48CD-A3F9-6835AAA3D578}" srcOrd="6" destOrd="0" presId="urn:microsoft.com/office/officeart/2005/8/layout/hProcess9"/>
    <dgm:cxn modelId="{84866EFE-2BA3-4235-B2E2-45F927886391}" type="presParOf" srcId="{8E8ACF3B-EF92-46B1-BA7F-05E1F8379B63}" destId="{EF8676EB-F3E2-4E29-A691-1937C1424FFA}" srcOrd="7" destOrd="0" presId="urn:microsoft.com/office/officeart/2005/8/layout/hProcess9"/>
    <dgm:cxn modelId="{C1F0F8C7-15B4-494C-A708-01E709A4C26C}" type="presParOf" srcId="{8E8ACF3B-EF92-46B1-BA7F-05E1F8379B63}" destId="{B487ECB4-DDE3-4C7A-BB37-2557AC58636A}" srcOrd="8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3F7537-DE83-45D9-AFD1-908328D4D97E}">
      <dsp:nvSpPr>
        <dsp:cNvPr id="0" name=""/>
        <dsp:cNvSpPr/>
      </dsp:nvSpPr>
      <dsp:spPr>
        <a:xfrm>
          <a:off x="96605" y="0"/>
          <a:ext cx="1382867" cy="291187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 Black" pitchFamily="34" charset="0"/>
            </a:rPr>
            <a:t>Рост собственных  доходов</a:t>
          </a:r>
          <a:endParaRPr lang="ru-RU" sz="1200" kern="1200" dirty="0">
            <a:latin typeface="Arial Black" pitchFamily="34" charset="0"/>
            <a:cs typeface="Times New Roman" pitchFamily="18" charset="0"/>
          </a:endParaRPr>
        </a:p>
      </dsp:txBody>
      <dsp:txXfrm>
        <a:off x="96605" y="1164748"/>
        <a:ext cx="1382867" cy="1164748"/>
      </dsp:txXfrm>
    </dsp:sp>
    <dsp:sp modelId="{79E796B1-3ABE-4958-A470-95B84B3BA8FB}">
      <dsp:nvSpPr>
        <dsp:cNvPr id="0" name=""/>
        <dsp:cNvSpPr/>
      </dsp:nvSpPr>
      <dsp:spPr>
        <a:xfrm>
          <a:off x="382089" y="259130"/>
          <a:ext cx="811900" cy="80081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B5A3FF-8112-48C6-9524-2594DAB99429}">
      <dsp:nvSpPr>
        <dsp:cNvPr id="0" name=""/>
        <dsp:cNvSpPr/>
      </dsp:nvSpPr>
      <dsp:spPr>
        <a:xfrm>
          <a:off x="1539365" y="0"/>
          <a:ext cx="1826168" cy="291187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2812566"/>
                <a:satOff val="-4220"/>
                <a:lumOff val="-686"/>
                <a:alphaOff val="0"/>
                <a:tint val="43000"/>
                <a:satMod val="165000"/>
              </a:schemeClr>
            </a:gs>
            <a:gs pos="55000">
              <a:schemeClr val="accent3">
                <a:hueOff val="2812566"/>
                <a:satOff val="-4220"/>
                <a:lumOff val="-686"/>
                <a:alphaOff val="0"/>
                <a:tint val="83000"/>
                <a:satMod val="155000"/>
              </a:schemeClr>
            </a:gs>
            <a:gs pos="100000">
              <a:schemeClr val="accent3">
                <a:hueOff val="2812566"/>
                <a:satOff val="-4220"/>
                <a:lumOff val="-686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 Black" pitchFamily="34" charset="0"/>
            </a:rPr>
            <a:t>Стимулирование инвестиционной активности</a:t>
          </a:r>
          <a:endParaRPr lang="ru-RU" sz="1200" kern="1200" dirty="0">
            <a:latin typeface="Arial Black" pitchFamily="34" charset="0"/>
          </a:endParaRPr>
        </a:p>
      </dsp:txBody>
      <dsp:txXfrm>
        <a:off x="1539365" y="1164748"/>
        <a:ext cx="1826168" cy="1164748"/>
      </dsp:txXfrm>
    </dsp:sp>
    <dsp:sp modelId="{E6379D24-0F7F-4C89-AA74-40B94EA75227}">
      <dsp:nvSpPr>
        <dsp:cNvPr id="0" name=""/>
        <dsp:cNvSpPr/>
      </dsp:nvSpPr>
      <dsp:spPr>
        <a:xfrm>
          <a:off x="2065228" y="259130"/>
          <a:ext cx="774442" cy="800817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261845-6FEC-4FCD-A320-DB13C9B75A59}">
      <dsp:nvSpPr>
        <dsp:cNvPr id="0" name=""/>
        <dsp:cNvSpPr/>
      </dsp:nvSpPr>
      <dsp:spPr>
        <a:xfrm>
          <a:off x="3425426" y="0"/>
          <a:ext cx="1709499" cy="291187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tint val="43000"/>
                <a:satMod val="165000"/>
              </a:schemeClr>
            </a:gs>
            <a:gs pos="55000">
              <a:schemeClr val="accent3">
                <a:hueOff val="5625132"/>
                <a:satOff val="-8440"/>
                <a:lumOff val="-1373"/>
                <a:alphaOff val="0"/>
                <a:tint val="83000"/>
                <a:satMod val="155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 Black" pitchFamily="34" charset="0"/>
            </a:rPr>
            <a:t>Инвестирование в человеческий капитал</a:t>
          </a:r>
          <a:endParaRPr lang="ru-RU" sz="1200" kern="1200" dirty="0">
            <a:latin typeface="Arial Black" pitchFamily="34" charset="0"/>
          </a:endParaRPr>
        </a:p>
      </dsp:txBody>
      <dsp:txXfrm>
        <a:off x="3425426" y="1164748"/>
        <a:ext cx="1709499" cy="1164748"/>
      </dsp:txXfrm>
    </dsp:sp>
    <dsp:sp modelId="{59BCE99C-652C-4BAC-91C1-A60B797A8CEA}">
      <dsp:nvSpPr>
        <dsp:cNvPr id="0" name=""/>
        <dsp:cNvSpPr/>
      </dsp:nvSpPr>
      <dsp:spPr>
        <a:xfrm>
          <a:off x="3870652" y="259130"/>
          <a:ext cx="819046" cy="800817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5BE1EB1-E929-4EA6-B09B-AEAAF45A936A}">
      <dsp:nvSpPr>
        <dsp:cNvPr id="0" name=""/>
        <dsp:cNvSpPr/>
      </dsp:nvSpPr>
      <dsp:spPr>
        <a:xfrm>
          <a:off x="5194817" y="0"/>
          <a:ext cx="1796282" cy="291187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8437698"/>
                <a:satOff val="-12660"/>
                <a:lumOff val="-2059"/>
                <a:alphaOff val="0"/>
                <a:tint val="43000"/>
                <a:satMod val="165000"/>
              </a:schemeClr>
            </a:gs>
            <a:gs pos="55000">
              <a:schemeClr val="accent3">
                <a:hueOff val="8437698"/>
                <a:satOff val="-12660"/>
                <a:lumOff val="-2059"/>
                <a:alphaOff val="0"/>
                <a:tint val="83000"/>
                <a:satMod val="155000"/>
              </a:schemeClr>
            </a:gs>
            <a:gs pos="100000">
              <a:schemeClr val="accent3">
                <a:hueOff val="8437698"/>
                <a:satOff val="-12660"/>
                <a:lumOff val="-2059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 Black" pitchFamily="34" charset="0"/>
            </a:rPr>
            <a:t>Эффективность и </a:t>
          </a:r>
          <a:r>
            <a:rPr lang="ru-RU" sz="1200" kern="1200" dirty="0" err="1" smtClean="0">
              <a:latin typeface="Arial Black" pitchFamily="34" charset="0"/>
            </a:rPr>
            <a:t>приоритизация</a:t>
          </a:r>
          <a:r>
            <a:rPr lang="ru-RU" sz="1200" kern="1200" dirty="0" smtClean="0">
              <a:latin typeface="Arial Black" pitchFamily="34" charset="0"/>
            </a:rPr>
            <a:t> бюджетных расходов</a:t>
          </a:r>
          <a:endParaRPr lang="ru-RU" sz="1200" kern="1200" dirty="0">
            <a:latin typeface="Arial Black" pitchFamily="34" charset="0"/>
          </a:endParaRPr>
        </a:p>
      </dsp:txBody>
      <dsp:txXfrm>
        <a:off x="5194817" y="1164748"/>
        <a:ext cx="1796282" cy="1164748"/>
      </dsp:txXfrm>
    </dsp:sp>
    <dsp:sp modelId="{2A289877-5F19-4A19-A468-00B4EBF5943F}">
      <dsp:nvSpPr>
        <dsp:cNvPr id="0" name=""/>
        <dsp:cNvSpPr/>
      </dsp:nvSpPr>
      <dsp:spPr>
        <a:xfrm>
          <a:off x="5705737" y="259130"/>
          <a:ext cx="774442" cy="800817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E9E240-14D8-48CE-A8EF-4C26DD964D0B}">
      <dsp:nvSpPr>
        <dsp:cNvPr id="0" name=""/>
        <dsp:cNvSpPr/>
      </dsp:nvSpPr>
      <dsp:spPr>
        <a:xfrm>
          <a:off x="7050992" y="0"/>
          <a:ext cx="1996402" cy="291187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tint val="43000"/>
                <a:satMod val="165000"/>
              </a:schemeClr>
            </a:gs>
            <a:gs pos="55000">
              <a:schemeClr val="accent3">
                <a:hueOff val="11250264"/>
                <a:satOff val="-16880"/>
                <a:lumOff val="-2745"/>
                <a:alphaOff val="0"/>
                <a:tint val="83000"/>
                <a:satMod val="155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Arial Black" pitchFamily="34" charset="0"/>
            </a:rPr>
            <a:t>Сбалансированность бюджетов</a:t>
          </a:r>
          <a:endParaRPr lang="ru-RU" sz="1100" kern="1200" dirty="0">
            <a:latin typeface="Arial Black" pitchFamily="34" charset="0"/>
          </a:endParaRPr>
        </a:p>
      </dsp:txBody>
      <dsp:txXfrm>
        <a:off x="7050992" y="1164748"/>
        <a:ext cx="1996402" cy="1164748"/>
      </dsp:txXfrm>
    </dsp:sp>
    <dsp:sp modelId="{801EDB75-7215-4290-9F39-D09130BB9918}">
      <dsp:nvSpPr>
        <dsp:cNvPr id="0" name=""/>
        <dsp:cNvSpPr/>
      </dsp:nvSpPr>
      <dsp:spPr>
        <a:xfrm>
          <a:off x="7636092" y="259130"/>
          <a:ext cx="826202" cy="800817"/>
        </a:xfrm>
        <a:prstGeom prst="ellipse">
          <a:avLst/>
        </a:prstGeom>
        <a:blipFill rotWithShape="1">
          <a:blip xmlns:r="http://schemas.openxmlformats.org/officeDocument/2006/relationships" r:embed="rId5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132C0C5-E5AF-4E5E-918C-A1BB430E7228}">
      <dsp:nvSpPr>
        <dsp:cNvPr id="0" name=""/>
        <dsp:cNvSpPr/>
      </dsp:nvSpPr>
      <dsp:spPr>
        <a:xfrm flipH="1" flipV="1">
          <a:off x="2084459" y="96359"/>
          <a:ext cx="104548" cy="45005"/>
        </a:xfrm>
        <a:prstGeom prst="leftRightArrow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EA21AF-593C-43A7-B670-AB925C0AF622}">
      <dsp:nvSpPr>
        <dsp:cNvPr id="0" name=""/>
        <dsp:cNvSpPr/>
      </dsp:nvSpPr>
      <dsp:spPr>
        <a:xfrm>
          <a:off x="670402" y="0"/>
          <a:ext cx="7254240" cy="1801465"/>
        </a:xfrm>
        <a:prstGeom prst="rightArrow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7D62DB-C3D6-43CA-B110-BA0E00AF78AA}">
      <dsp:nvSpPr>
        <dsp:cNvPr id="0" name=""/>
        <dsp:cNvSpPr/>
      </dsp:nvSpPr>
      <dsp:spPr>
        <a:xfrm>
          <a:off x="0" y="360293"/>
          <a:ext cx="2324337" cy="1080879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Жилье и городская среда</a:t>
          </a:r>
          <a:endParaRPr lang="ru-RU" sz="1600" kern="1200" dirty="0"/>
        </a:p>
      </dsp:txBody>
      <dsp:txXfrm>
        <a:off x="52764" y="413057"/>
        <a:ext cx="2218809" cy="975351"/>
      </dsp:txXfrm>
    </dsp:sp>
    <dsp:sp modelId="{E3EAB4BF-85F9-4BA0-8D80-2A6D7463A079}">
      <dsp:nvSpPr>
        <dsp:cNvPr id="0" name=""/>
        <dsp:cNvSpPr/>
      </dsp:nvSpPr>
      <dsp:spPr>
        <a:xfrm>
          <a:off x="2339772" y="360292"/>
          <a:ext cx="2061323" cy="1079524"/>
        </a:xfrm>
        <a:prstGeom prst="roundRect">
          <a:avLst/>
        </a:prstGeom>
        <a:solidFill>
          <a:schemeClr val="accent3">
            <a:hueOff val="2812566"/>
            <a:satOff val="-4220"/>
            <a:lumOff val="-686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Формирование комфортной городской среды</a:t>
          </a:r>
          <a:endParaRPr lang="ru-RU" sz="1400" kern="1200" dirty="0"/>
        </a:p>
      </dsp:txBody>
      <dsp:txXfrm>
        <a:off x="2392470" y="412990"/>
        <a:ext cx="1955927" cy="974128"/>
      </dsp:txXfrm>
    </dsp:sp>
    <dsp:sp modelId="{8FF5B07A-0ED8-4DAE-AAF9-B2E998985DF2}">
      <dsp:nvSpPr>
        <dsp:cNvPr id="0" name=""/>
        <dsp:cNvSpPr/>
      </dsp:nvSpPr>
      <dsp:spPr>
        <a:xfrm>
          <a:off x="4681039" y="540670"/>
          <a:ext cx="1159180" cy="634389"/>
        </a:xfrm>
        <a:prstGeom prst="roundRect">
          <a:avLst/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19572,0</a:t>
          </a:r>
          <a:endParaRPr lang="ru-RU" sz="1600" b="1" kern="1200" dirty="0"/>
        </a:p>
      </dsp:txBody>
      <dsp:txXfrm>
        <a:off x="4712007" y="571638"/>
        <a:ext cx="1097244" cy="572453"/>
      </dsp:txXfrm>
    </dsp:sp>
    <dsp:sp modelId="{E0C13EE1-5C25-48CD-A3F9-6835AAA3D578}">
      <dsp:nvSpPr>
        <dsp:cNvPr id="0" name=""/>
        <dsp:cNvSpPr/>
      </dsp:nvSpPr>
      <dsp:spPr>
        <a:xfrm>
          <a:off x="6099436" y="597372"/>
          <a:ext cx="1092874" cy="574018"/>
        </a:xfrm>
        <a:prstGeom prst="roundRect">
          <a:avLst/>
        </a:prstGeom>
        <a:solidFill>
          <a:schemeClr val="accent3">
            <a:hueOff val="8437698"/>
            <a:satOff val="-12660"/>
            <a:lumOff val="-2059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0,0</a:t>
          </a:r>
          <a:endParaRPr lang="ru-RU" sz="1600" b="1" kern="1200" dirty="0"/>
        </a:p>
      </dsp:txBody>
      <dsp:txXfrm>
        <a:off x="6127457" y="625393"/>
        <a:ext cx="1036832" cy="517976"/>
      </dsp:txXfrm>
    </dsp:sp>
    <dsp:sp modelId="{B487ECB4-DDE3-4C7A-BB37-2557AC58636A}">
      <dsp:nvSpPr>
        <dsp:cNvPr id="0" name=""/>
        <dsp:cNvSpPr/>
      </dsp:nvSpPr>
      <dsp:spPr>
        <a:xfrm>
          <a:off x="7413679" y="585944"/>
          <a:ext cx="1120720" cy="596875"/>
        </a:xfrm>
        <a:prstGeom prst="roundRect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0,0</a:t>
          </a:r>
          <a:endParaRPr lang="ru-RU" sz="1600" b="1" kern="1200" dirty="0"/>
        </a:p>
      </dsp:txBody>
      <dsp:txXfrm>
        <a:off x="7442816" y="615081"/>
        <a:ext cx="1062446" cy="538601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FB3C74-FFC3-48A4-BC8F-7D3ED31A605D}">
      <dsp:nvSpPr>
        <dsp:cNvPr id="0" name=""/>
        <dsp:cNvSpPr/>
      </dsp:nvSpPr>
      <dsp:spPr>
        <a:xfrm rot="5400000">
          <a:off x="3577852" y="79928"/>
          <a:ext cx="679991" cy="1938624"/>
        </a:xfrm>
        <a:prstGeom prst="round2SameRect">
          <a:avLst/>
        </a:prstGeom>
        <a:solidFill>
          <a:schemeClr val="accent1">
            <a:lumMod val="20000"/>
            <a:lumOff val="80000"/>
            <a:alpha val="9000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1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30 695,8 рублей</a:t>
          </a:r>
        </a:p>
      </dsp:txBody>
      <dsp:txXfrm rot="-5400000">
        <a:off x="2948536" y="742438"/>
        <a:ext cx="1905430" cy="613603"/>
      </dsp:txXfrm>
    </dsp:sp>
    <dsp:sp modelId="{0B92196D-9B68-4D71-BF11-DF6B2858FA03}">
      <dsp:nvSpPr>
        <dsp:cNvPr id="0" name=""/>
        <dsp:cNvSpPr/>
      </dsp:nvSpPr>
      <dsp:spPr>
        <a:xfrm>
          <a:off x="150" y="395610"/>
          <a:ext cx="2948385" cy="130725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Педагогические работники образовательных учреждений общего образования</a:t>
          </a:r>
          <a:endParaRPr lang="ru-RU" sz="1400" kern="1200" dirty="0"/>
        </a:p>
      </dsp:txBody>
      <dsp:txXfrm>
        <a:off x="63965" y="459425"/>
        <a:ext cx="2820755" cy="1179629"/>
      </dsp:txXfrm>
    </dsp:sp>
    <dsp:sp modelId="{CDDDDC54-D451-42D8-BF36-B6C7D742C2BA}">
      <dsp:nvSpPr>
        <dsp:cNvPr id="0" name=""/>
        <dsp:cNvSpPr/>
      </dsp:nvSpPr>
      <dsp:spPr>
        <a:xfrm rot="5400000">
          <a:off x="3580999" y="1646102"/>
          <a:ext cx="693322" cy="1937464"/>
        </a:xfrm>
        <a:prstGeom prst="round2SameRect">
          <a:avLst/>
        </a:prstGeom>
        <a:solidFill>
          <a:schemeClr val="accent1">
            <a:lumMod val="20000"/>
            <a:lumOff val="80000"/>
            <a:alpha val="9000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1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27 119,2 </a:t>
          </a:r>
          <a:r>
            <a:rPr lang="ru-RU" sz="16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рубльей</a:t>
          </a:r>
          <a:endParaRPr lang="ru-RU" sz="1600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2958929" y="2302018"/>
        <a:ext cx="1903619" cy="625632"/>
      </dsp:txXfrm>
    </dsp:sp>
    <dsp:sp modelId="{B894BE18-A376-4E8C-955A-0B647088A2DF}">
      <dsp:nvSpPr>
        <dsp:cNvPr id="0" name=""/>
        <dsp:cNvSpPr/>
      </dsp:nvSpPr>
      <dsp:spPr>
        <a:xfrm>
          <a:off x="150" y="1965699"/>
          <a:ext cx="2958777" cy="129827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Педагогические работники дошкольных образовательных учреждений</a:t>
          </a:r>
          <a:endParaRPr lang="ru-RU" sz="1400" kern="1200" dirty="0"/>
        </a:p>
      </dsp:txBody>
      <dsp:txXfrm>
        <a:off x="63526" y="2029075"/>
        <a:ext cx="2832025" cy="1171519"/>
      </dsp:txXfrm>
    </dsp:sp>
    <dsp:sp modelId="{22F28884-C4E8-4F6C-8A4D-7E7A90C1CFC0}">
      <dsp:nvSpPr>
        <dsp:cNvPr id="0" name=""/>
        <dsp:cNvSpPr/>
      </dsp:nvSpPr>
      <dsp:spPr>
        <a:xfrm rot="5400000">
          <a:off x="3596524" y="3234038"/>
          <a:ext cx="659890" cy="1919695"/>
        </a:xfrm>
        <a:prstGeom prst="round2SameRect">
          <a:avLst/>
        </a:prstGeom>
        <a:solidFill>
          <a:schemeClr val="accent1">
            <a:lumMod val="20000"/>
            <a:lumOff val="80000"/>
            <a:alpha val="9000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1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30 735,2 рублей</a:t>
          </a:r>
        </a:p>
      </dsp:txBody>
      <dsp:txXfrm rot="-5400000">
        <a:off x="2966622" y="3896154"/>
        <a:ext cx="1887482" cy="595464"/>
      </dsp:txXfrm>
    </dsp:sp>
    <dsp:sp modelId="{53A4F615-A56E-408D-829B-26F4CA935D3C}">
      <dsp:nvSpPr>
        <dsp:cNvPr id="0" name=""/>
        <dsp:cNvSpPr/>
      </dsp:nvSpPr>
      <dsp:spPr>
        <a:xfrm>
          <a:off x="150" y="3526799"/>
          <a:ext cx="2966471" cy="133417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Педагогические работники учреждений дополнительного образования детей</a:t>
          </a:r>
          <a:endParaRPr lang="ru-RU" sz="1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5279" y="3591928"/>
        <a:ext cx="2836213" cy="1203915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9FB36E-F919-44F2-9F57-F9E72F54E23F}">
      <dsp:nvSpPr>
        <dsp:cNvPr id="0" name=""/>
        <dsp:cNvSpPr/>
      </dsp:nvSpPr>
      <dsp:spPr>
        <a:xfrm>
          <a:off x="7946" y="0"/>
          <a:ext cx="8128957" cy="2924944"/>
        </a:xfrm>
        <a:prstGeom prst="chevron">
          <a:avLst/>
        </a:prstGeom>
        <a:gradFill rotWithShape="1">
          <a:gsLst>
            <a:gs pos="0">
              <a:schemeClr val="accent4">
                <a:tint val="43000"/>
                <a:satMod val="165000"/>
              </a:schemeClr>
            </a:gs>
            <a:gs pos="55000">
              <a:schemeClr val="accent4">
                <a:tint val="83000"/>
                <a:satMod val="155000"/>
              </a:schemeClr>
            </a:gs>
            <a:gs pos="100000">
              <a:schemeClr val="accent4"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flat" dir="t">
            <a:rot lat="0" lon="0" rev="20040000"/>
          </a:lightRig>
        </a:scene3d>
        <a:sp3d extrusionH="50600" contourW="12700" prstMaterial="dkEdge">
          <a:bevelT w="25400" h="38100" prst="convex"/>
          <a:contourClr>
            <a:schemeClr val="accent4">
              <a:satMod val="115000"/>
            </a:schemeClr>
          </a:contourClr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  <a:ea typeface="+mn-ea"/>
              <a:cs typeface="+mn-cs"/>
            </a:rPr>
            <a:t>Предложенный на рассмотрение Собрания депутатов </a:t>
          </a:r>
          <a:r>
            <a:rPr lang="ru-RU" sz="2100" b="1" kern="1200" dirty="0" err="1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  <a:ea typeface="+mn-ea"/>
              <a:cs typeface="+mn-cs"/>
            </a:rPr>
            <a:t>Боковского</a:t>
          </a:r>
          <a:r>
            <a:rPr lang="ru-RU" sz="2100" b="1" kern="12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  <a:ea typeface="+mn-ea"/>
              <a:cs typeface="+mn-cs"/>
            </a:rPr>
            <a:t> района бюджет </a:t>
          </a:r>
          <a:r>
            <a:rPr lang="ru-RU" sz="2100" b="1" kern="1200" dirty="0" err="1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  <a:ea typeface="+mn-ea"/>
              <a:cs typeface="+mn-cs"/>
            </a:rPr>
            <a:t>Боковского</a:t>
          </a:r>
          <a:r>
            <a:rPr lang="ru-RU" sz="2100" b="1" kern="12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  <a:ea typeface="+mn-ea"/>
              <a:cs typeface="+mn-cs"/>
            </a:rPr>
            <a:t> района на 2020 год и на плановый период 2021 и 2022 годов создаст дополнительные условия для выполнения поставленных Президентом России, Губернатором области, Главой </a:t>
          </a:r>
          <a:r>
            <a:rPr lang="ru-RU" sz="2100" b="1" kern="1200" dirty="0" err="1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  <a:ea typeface="+mn-ea"/>
              <a:cs typeface="+mn-cs"/>
            </a:rPr>
            <a:t>Боковского</a:t>
          </a:r>
          <a:r>
            <a:rPr lang="ru-RU" sz="2100" b="1" kern="12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  <a:ea typeface="+mn-ea"/>
              <a:cs typeface="+mn-cs"/>
            </a:rPr>
            <a:t> района приоритетных задач</a:t>
          </a:r>
          <a:endParaRPr lang="ru-RU" sz="2100" b="1" kern="1200" dirty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abriola" pitchFamily="82" charset="0"/>
            <a:ea typeface="+mn-ea"/>
            <a:cs typeface="+mn-cs"/>
          </a:endParaRPr>
        </a:p>
      </dsp:txBody>
      <dsp:txXfrm>
        <a:off x="1470418" y="0"/>
        <a:ext cx="5204013" cy="292494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D480C1-C8E8-4CE7-8873-41C175F67275}">
      <dsp:nvSpPr>
        <dsp:cNvPr id="0" name=""/>
        <dsp:cNvSpPr/>
      </dsp:nvSpPr>
      <dsp:spPr>
        <a:xfrm rot="5400000">
          <a:off x="-74592" y="159428"/>
          <a:ext cx="1130552" cy="811695"/>
        </a:xfrm>
        <a:prstGeom prst="bevel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i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86298" y="101462"/>
        <a:ext cx="608771" cy="927628"/>
      </dsp:txXfrm>
    </dsp:sp>
    <dsp:sp modelId="{CA80EEC5-8180-463D-AB43-E20FC1CCE0B0}">
      <dsp:nvSpPr>
        <dsp:cNvPr id="0" name=""/>
        <dsp:cNvSpPr/>
      </dsp:nvSpPr>
      <dsp:spPr>
        <a:xfrm rot="5400000">
          <a:off x="4472550" y="-3530780"/>
          <a:ext cx="1028024" cy="8089585"/>
        </a:xfrm>
        <a:prstGeom prst="round2SameRect">
          <a:avLst/>
        </a:prstGeom>
        <a:solidFill>
          <a:srgbClr val="90C5D8">
            <a:alpha val="89804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i="1" kern="1200" dirty="0" smtClean="0">
              <a:latin typeface="Times New Roman" pitchFamily="18" charset="0"/>
              <a:cs typeface="Times New Roman" pitchFamily="18" charset="0"/>
            </a:rPr>
            <a:t>План мероприятий по росту доходного потенциала </a:t>
          </a:r>
          <a:r>
            <a:rPr lang="ru-RU" sz="1400" b="1" i="1" kern="1200" dirty="0" err="1" smtClean="0">
              <a:latin typeface="Times New Roman" pitchFamily="18" charset="0"/>
              <a:cs typeface="Times New Roman" pitchFamily="18" charset="0"/>
            </a:rPr>
            <a:t>Боковского</a:t>
          </a:r>
          <a:r>
            <a:rPr lang="ru-RU" sz="1400" b="1" i="1" kern="1200" dirty="0" smtClean="0">
              <a:latin typeface="Times New Roman" pitchFamily="18" charset="0"/>
              <a:cs typeface="Times New Roman" pitchFamily="18" charset="0"/>
            </a:rPr>
            <a:t> района до 2024 года , утвержденный распоряжением Администрации </a:t>
          </a:r>
          <a:r>
            <a:rPr lang="ru-RU" sz="1400" b="1" i="1" kern="1200" dirty="0" err="1" smtClean="0">
              <a:latin typeface="Times New Roman" pitchFamily="18" charset="0"/>
              <a:cs typeface="Times New Roman" pitchFamily="18" charset="0"/>
            </a:rPr>
            <a:t>Боковского</a:t>
          </a:r>
          <a:r>
            <a:rPr lang="ru-RU" sz="1400" b="1" i="1" kern="1200" dirty="0" smtClean="0">
              <a:latin typeface="Times New Roman" pitchFamily="18" charset="0"/>
              <a:cs typeface="Times New Roman" pitchFamily="18" charset="0"/>
            </a:rPr>
            <a:t> района от 14.06.2019 № 284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b="1" i="1" kern="1200" dirty="0" smtClean="0">
            <a:latin typeface="Times New Roman" pitchFamily="18" charset="0"/>
            <a:cs typeface="Times New Roman" pitchFamily="18" charset="0"/>
          </a:endParaRPr>
        </a:p>
      </dsp:txBody>
      <dsp:txXfrm rot="-5400000">
        <a:off x="941770" y="50184"/>
        <a:ext cx="8039401" cy="927656"/>
      </dsp:txXfrm>
    </dsp:sp>
    <dsp:sp modelId="{9B6A0A72-3C0F-4B82-A7E6-2BA4A15A1DC4}">
      <dsp:nvSpPr>
        <dsp:cNvPr id="0" name=""/>
        <dsp:cNvSpPr/>
      </dsp:nvSpPr>
      <dsp:spPr>
        <a:xfrm rot="5400000">
          <a:off x="-88457" y="1392934"/>
          <a:ext cx="1159564" cy="811695"/>
        </a:xfrm>
        <a:prstGeom prst="bevel">
          <a:avLst/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ru-RU" sz="1400" b="1" i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86939" y="1320462"/>
        <a:ext cx="608771" cy="956640"/>
      </dsp:txXfrm>
    </dsp:sp>
    <dsp:sp modelId="{9A9BA3CA-42DC-4E24-BA14-1B2C342C1B46}">
      <dsp:nvSpPr>
        <dsp:cNvPr id="0" name=""/>
        <dsp:cNvSpPr/>
      </dsp:nvSpPr>
      <dsp:spPr>
        <a:xfrm rot="5400000">
          <a:off x="4430747" y="-2314018"/>
          <a:ext cx="1072727" cy="8138769"/>
        </a:xfrm>
        <a:prstGeom prst="round2SameRect">
          <a:avLst/>
        </a:prstGeom>
        <a:solidFill>
          <a:srgbClr val="99FF66">
            <a:alpha val="89804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i="1" kern="1200" dirty="0" smtClean="0">
              <a:latin typeface="Times New Roman" pitchFamily="18" charset="0"/>
              <a:cs typeface="Times New Roman" pitchFamily="18" charset="0"/>
            </a:rPr>
            <a:t>План мероприятий по  оптимизации расходов бюджета </a:t>
          </a:r>
          <a:r>
            <a:rPr lang="ru-RU" sz="1400" b="1" i="1" kern="1200" dirty="0" err="1" smtClean="0">
              <a:latin typeface="Times New Roman" pitchFamily="18" charset="0"/>
              <a:cs typeface="Times New Roman" pitchFamily="18" charset="0"/>
            </a:rPr>
            <a:t>Боковского</a:t>
          </a:r>
          <a:r>
            <a:rPr lang="ru-RU" sz="1400" b="1" i="1" kern="1200" dirty="0" smtClean="0">
              <a:latin typeface="Times New Roman" pitchFamily="18" charset="0"/>
              <a:cs typeface="Times New Roman" pitchFamily="18" charset="0"/>
            </a:rPr>
            <a:t> района и сокращению муниципального долга </a:t>
          </a:r>
          <a:r>
            <a:rPr lang="ru-RU" sz="1400" b="1" i="1" kern="1200" dirty="0" err="1" smtClean="0">
              <a:latin typeface="Times New Roman" pitchFamily="18" charset="0"/>
              <a:cs typeface="Times New Roman" pitchFamily="18" charset="0"/>
            </a:rPr>
            <a:t>Боковского</a:t>
          </a:r>
          <a:r>
            <a:rPr lang="ru-RU" sz="1400" b="1" i="1" kern="1200" dirty="0" smtClean="0">
              <a:latin typeface="Times New Roman" pitchFamily="18" charset="0"/>
              <a:cs typeface="Times New Roman" pitchFamily="18" charset="0"/>
            </a:rPr>
            <a:t> района до 2024 года, утвержденный                                                                          постановлением  Администрации </a:t>
          </a:r>
          <a:r>
            <a:rPr lang="ru-RU" sz="1400" b="1" i="1" kern="1200" dirty="0" err="1" smtClean="0">
              <a:latin typeface="Times New Roman" pitchFamily="18" charset="0"/>
              <a:cs typeface="Times New Roman" pitchFamily="18" charset="0"/>
            </a:rPr>
            <a:t>Боковского</a:t>
          </a:r>
          <a:r>
            <a:rPr lang="ru-RU" sz="1400" b="1" i="1" kern="1200" dirty="0" smtClean="0">
              <a:latin typeface="Times New Roman" pitchFamily="18" charset="0"/>
              <a:cs typeface="Times New Roman" pitchFamily="18" charset="0"/>
            </a:rPr>
            <a:t> района от 15.10.2018 № 1100</a:t>
          </a:r>
          <a:endParaRPr lang="ru-RU" sz="1400" kern="1200" dirty="0"/>
        </a:p>
      </dsp:txBody>
      <dsp:txXfrm rot="-5400000">
        <a:off x="897726" y="1271369"/>
        <a:ext cx="8086403" cy="967995"/>
      </dsp:txXfrm>
    </dsp:sp>
    <dsp:sp modelId="{B59BF440-36E6-48B3-BC75-E6445956244C}">
      <dsp:nvSpPr>
        <dsp:cNvPr id="0" name=""/>
        <dsp:cNvSpPr/>
      </dsp:nvSpPr>
      <dsp:spPr>
        <a:xfrm rot="5400000">
          <a:off x="-207283" y="2632542"/>
          <a:ext cx="1397217" cy="811695"/>
        </a:xfrm>
        <a:prstGeom prst="bevel">
          <a:avLst/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i="1" kern="1200" dirty="0" smtClean="0">
            <a:latin typeface="Times New Roman" pitchFamily="18" charset="0"/>
            <a:cs typeface="Times New Roman" pitchFamily="18" charset="0"/>
          </a:endParaRPr>
        </a:p>
      </dsp:txBody>
      <dsp:txXfrm rot="-5400000">
        <a:off x="186940" y="2441243"/>
        <a:ext cx="608771" cy="1194293"/>
      </dsp:txXfrm>
    </dsp:sp>
    <dsp:sp modelId="{6F6C7F8D-CA85-4C86-A8B9-DE0E49DC8118}">
      <dsp:nvSpPr>
        <dsp:cNvPr id="0" name=""/>
        <dsp:cNvSpPr/>
      </dsp:nvSpPr>
      <dsp:spPr>
        <a:xfrm rot="5400000">
          <a:off x="4390230" y="-1038523"/>
          <a:ext cx="1188799" cy="8103731"/>
        </a:xfrm>
        <a:prstGeom prst="round2SameRect">
          <a:avLst/>
        </a:prstGeom>
        <a:solidFill>
          <a:srgbClr val="CCFF33">
            <a:alpha val="89804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i="1" kern="1200" dirty="0" smtClean="0">
              <a:latin typeface="Times New Roman" pitchFamily="18" charset="0"/>
              <a:cs typeface="Times New Roman" pitchFamily="18" charset="0"/>
            </a:rPr>
            <a:t>Проведение взвешенной долговой политики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b="1" i="1" kern="1200" dirty="0" smtClean="0">
            <a:latin typeface="Times New Roman" pitchFamily="18" charset="0"/>
            <a:cs typeface="Times New Roman" pitchFamily="18" charset="0"/>
          </a:endParaRPr>
        </a:p>
      </dsp:txBody>
      <dsp:txXfrm rot="-5400000">
        <a:off x="932764" y="2476975"/>
        <a:ext cx="8045699" cy="1072735"/>
      </dsp:txXfrm>
    </dsp:sp>
    <dsp:sp modelId="{A6E13E1B-7D1B-442A-959A-A9F6D8AE7DD8}">
      <dsp:nvSpPr>
        <dsp:cNvPr id="0" name=""/>
        <dsp:cNvSpPr/>
      </dsp:nvSpPr>
      <dsp:spPr>
        <a:xfrm rot="5400000">
          <a:off x="-88457" y="4081915"/>
          <a:ext cx="1159564" cy="811695"/>
        </a:xfrm>
        <a:prstGeom prst="bevel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i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86939" y="4009443"/>
        <a:ext cx="608771" cy="956640"/>
      </dsp:txXfrm>
    </dsp:sp>
    <dsp:sp modelId="{F6DF088B-B792-439B-9EEE-AF2670D0671E}">
      <dsp:nvSpPr>
        <dsp:cNvPr id="0" name=""/>
        <dsp:cNvSpPr/>
      </dsp:nvSpPr>
      <dsp:spPr>
        <a:xfrm rot="5400000">
          <a:off x="4392677" y="453415"/>
          <a:ext cx="1189252" cy="8098385"/>
        </a:xfrm>
        <a:prstGeom prst="round2SameRect">
          <a:avLst/>
        </a:prstGeom>
        <a:solidFill>
          <a:srgbClr val="FF9933">
            <a:alpha val="89804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i="1" kern="1200" dirty="0" smtClean="0">
              <a:latin typeface="Times New Roman" pitchFamily="18" charset="0"/>
              <a:cs typeface="Times New Roman" pitchFamily="18" charset="0"/>
            </a:rPr>
            <a:t>Внутренний муниципальный финансовый контроль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b="1" i="1" kern="1200" dirty="0" smtClean="0">
            <a:latin typeface="Times New Roman" pitchFamily="18" charset="0"/>
            <a:cs typeface="Times New Roman" pitchFamily="18" charset="0"/>
          </a:endParaRPr>
        </a:p>
      </dsp:txBody>
      <dsp:txXfrm rot="-5400000">
        <a:off x="938111" y="3966035"/>
        <a:ext cx="8040331" cy="107314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57390B-957B-42E2-9EEB-3D286DE16B84}">
      <dsp:nvSpPr>
        <dsp:cNvPr id="0" name=""/>
        <dsp:cNvSpPr/>
      </dsp:nvSpPr>
      <dsp:spPr>
        <a:xfrm>
          <a:off x="0" y="28237"/>
          <a:ext cx="3816424" cy="9194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>
            <a:latin typeface="+mj-lt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+mj-lt"/>
            </a:rPr>
            <a:t>Налог на доходы физических лиц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48 198,0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>
            <a:latin typeface="+mj-lt"/>
          </a:endParaRPr>
        </a:p>
      </dsp:txBody>
      <dsp:txXfrm>
        <a:off x="855232" y="28237"/>
        <a:ext cx="2961191" cy="919473"/>
      </dsp:txXfrm>
    </dsp:sp>
    <dsp:sp modelId="{DC3D1057-3911-49DC-8B4B-4F8305BF098A}">
      <dsp:nvSpPr>
        <dsp:cNvPr id="0" name=""/>
        <dsp:cNvSpPr/>
      </dsp:nvSpPr>
      <dsp:spPr>
        <a:xfrm>
          <a:off x="91947" y="91947"/>
          <a:ext cx="763284" cy="73557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719953-BCF8-4147-BA01-5072633CA648}">
      <dsp:nvSpPr>
        <dsp:cNvPr id="0" name=""/>
        <dsp:cNvSpPr/>
      </dsp:nvSpPr>
      <dsp:spPr>
        <a:xfrm>
          <a:off x="0" y="1011420"/>
          <a:ext cx="3816424" cy="9194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+mj-lt"/>
            </a:rPr>
            <a:t>Налог на совокупный доход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13 504,6</a:t>
          </a:r>
        </a:p>
      </dsp:txBody>
      <dsp:txXfrm>
        <a:off x="855232" y="1011420"/>
        <a:ext cx="2961191" cy="919473"/>
      </dsp:txXfrm>
    </dsp:sp>
    <dsp:sp modelId="{10414709-A3FF-419B-8BA0-6B96893FDF2B}">
      <dsp:nvSpPr>
        <dsp:cNvPr id="0" name=""/>
        <dsp:cNvSpPr/>
      </dsp:nvSpPr>
      <dsp:spPr>
        <a:xfrm>
          <a:off x="91947" y="1103367"/>
          <a:ext cx="763284" cy="73557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233FA9-89F9-43A8-9F80-99BA1DBCD9E3}">
      <dsp:nvSpPr>
        <dsp:cNvPr id="0" name=""/>
        <dsp:cNvSpPr/>
      </dsp:nvSpPr>
      <dsp:spPr>
        <a:xfrm>
          <a:off x="0" y="2024542"/>
          <a:ext cx="3816424" cy="9194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Акцизы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23 238,3</a:t>
          </a:r>
        </a:p>
      </dsp:txBody>
      <dsp:txXfrm>
        <a:off x="855232" y="2024542"/>
        <a:ext cx="2961191" cy="919473"/>
      </dsp:txXfrm>
    </dsp:sp>
    <dsp:sp modelId="{B43CAF5A-DF0E-47F1-8B84-50B2394B9328}">
      <dsp:nvSpPr>
        <dsp:cNvPr id="0" name=""/>
        <dsp:cNvSpPr/>
      </dsp:nvSpPr>
      <dsp:spPr>
        <a:xfrm>
          <a:off x="91947" y="2114788"/>
          <a:ext cx="763284" cy="73557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1E65EC-7E48-44FF-9933-C4F2C62D5FC2}">
      <dsp:nvSpPr>
        <dsp:cNvPr id="0" name=""/>
        <dsp:cNvSpPr/>
      </dsp:nvSpPr>
      <dsp:spPr>
        <a:xfrm>
          <a:off x="0" y="3034261"/>
          <a:ext cx="3816424" cy="9194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5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Финансовая помощь из областного бюджета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565 701,5</a:t>
          </a:r>
          <a:endParaRPr lang="ru-RU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sp:txBody>
      <dsp:txXfrm>
        <a:off x="855232" y="3034261"/>
        <a:ext cx="2961191" cy="919473"/>
      </dsp:txXfrm>
    </dsp:sp>
    <dsp:sp modelId="{7DE197FE-AADA-44C3-8B2B-CF16D12E116A}">
      <dsp:nvSpPr>
        <dsp:cNvPr id="0" name=""/>
        <dsp:cNvSpPr/>
      </dsp:nvSpPr>
      <dsp:spPr>
        <a:xfrm>
          <a:off x="91947" y="3126209"/>
          <a:ext cx="763284" cy="73557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E17446-860D-4EED-9858-81EAAEE74108}">
      <dsp:nvSpPr>
        <dsp:cNvPr id="0" name=""/>
        <dsp:cNvSpPr/>
      </dsp:nvSpPr>
      <dsp:spPr>
        <a:xfrm>
          <a:off x="0" y="4045682"/>
          <a:ext cx="3816424" cy="9194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6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Иные доходы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36 0058</a:t>
          </a:r>
        </a:p>
      </dsp:txBody>
      <dsp:txXfrm>
        <a:off x="855232" y="4045682"/>
        <a:ext cx="2961191" cy="919473"/>
      </dsp:txXfrm>
    </dsp:sp>
    <dsp:sp modelId="{59208E79-B8A7-477C-B741-F3EAF6407C81}">
      <dsp:nvSpPr>
        <dsp:cNvPr id="0" name=""/>
        <dsp:cNvSpPr/>
      </dsp:nvSpPr>
      <dsp:spPr>
        <a:xfrm>
          <a:off x="91947" y="4137629"/>
          <a:ext cx="763284" cy="73557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31ED41-3DD3-4EE3-8258-251B37A8AA34}">
      <dsp:nvSpPr>
        <dsp:cNvPr id="0" name=""/>
        <dsp:cNvSpPr/>
      </dsp:nvSpPr>
      <dsp:spPr>
        <a:xfrm>
          <a:off x="0" y="0"/>
          <a:ext cx="3672408" cy="74358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Социальная политика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111 823,5</a:t>
          </a:r>
          <a:endParaRPr lang="ru-RU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sp:txBody>
      <dsp:txXfrm>
        <a:off x="808840" y="0"/>
        <a:ext cx="2863567" cy="743584"/>
      </dsp:txXfrm>
    </dsp:sp>
    <dsp:sp modelId="{8742C5EE-2DD0-46E4-AB75-87A4D25F8D62}">
      <dsp:nvSpPr>
        <dsp:cNvPr id="0" name=""/>
        <dsp:cNvSpPr/>
      </dsp:nvSpPr>
      <dsp:spPr>
        <a:xfrm>
          <a:off x="74358" y="74358"/>
          <a:ext cx="734481" cy="59486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D57390B-957B-42E2-9EEB-3D286DE16B84}">
      <dsp:nvSpPr>
        <dsp:cNvPr id="0" name=""/>
        <dsp:cNvSpPr/>
      </dsp:nvSpPr>
      <dsp:spPr>
        <a:xfrm>
          <a:off x="0" y="817943"/>
          <a:ext cx="3672408" cy="74358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Образование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299 789,0</a:t>
          </a:r>
          <a:endParaRPr lang="ru-RU" sz="14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sp:txBody>
      <dsp:txXfrm>
        <a:off x="808840" y="817943"/>
        <a:ext cx="2863567" cy="743584"/>
      </dsp:txXfrm>
    </dsp:sp>
    <dsp:sp modelId="{DC3D1057-3911-49DC-8B4B-4F8305BF098A}">
      <dsp:nvSpPr>
        <dsp:cNvPr id="0" name=""/>
        <dsp:cNvSpPr/>
      </dsp:nvSpPr>
      <dsp:spPr>
        <a:xfrm>
          <a:off x="74358" y="892301"/>
          <a:ext cx="734481" cy="59486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719953-BCF8-4147-BA01-5072633CA648}">
      <dsp:nvSpPr>
        <dsp:cNvPr id="0" name=""/>
        <dsp:cNvSpPr/>
      </dsp:nvSpPr>
      <dsp:spPr>
        <a:xfrm>
          <a:off x="0" y="1635886"/>
          <a:ext cx="3672408" cy="74358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Здравоохранение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68 464,3</a:t>
          </a:r>
          <a:endParaRPr lang="ru-RU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sp:txBody>
      <dsp:txXfrm>
        <a:off x="808840" y="1635886"/>
        <a:ext cx="2863567" cy="743584"/>
      </dsp:txXfrm>
    </dsp:sp>
    <dsp:sp modelId="{10414709-A3FF-419B-8BA0-6B96893FDF2B}">
      <dsp:nvSpPr>
        <dsp:cNvPr id="0" name=""/>
        <dsp:cNvSpPr/>
      </dsp:nvSpPr>
      <dsp:spPr>
        <a:xfrm>
          <a:off x="74358" y="1710244"/>
          <a:ext cx="734481" cy="59486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233FA9-89F9-43A8-9F80-99BA1DBCD9E3}">
      <dsp:nvSpPr>
        <dsp:cNvPr id="0" name=""/>
        <dsp:cNvSpPr/>
      </dsp:nvSpPr>
      <dsp:spPr>
        <a:xfrm>
          <a:off x="0" y="2453829"/>
          <a:ext cx="3672408" cy="96848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5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Культура, Кинематография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46 582,6</a:t>
          </a:r>
          <a:endParaRPr lang="ru-RU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sp:txBody>
      <dsp:txXfrm>
        <a:off x="808840" y="2453829"/>
        <a:ext cx="2863567" cy="968481"/>
      </dsp:txXfrm>
    </dsp:sp>
    <dsp:sp modelId="{B43CAF5A-DF0E-47F1-8B84-50B2394B9328}">
      <dsp:nvSpPr>
        <dsp:cNvPr id="0" name=""/>
        <dsp:cNvSpPr/>
      </dsp:nvSpPr>
      <dsp:spPr>
        <a:xfrm>
          <a:off x="74358" y="2640636"/>
          <a:ext cx="734481" cy="594867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1E65EC-7E48-44FF-9933-C4F2C62D5FC2}">
      <dsp:nvSpPr>
        <dsp:cNvPr id="0" name=""/>
        <dsp:cNvSpPr/>
      </dsp:nvSpPr>
      <dsp:spPr>
        <a:xfrm>
          <a:off x="0" y="3496669"/>
          <a:ext cx="3672408" cy="74358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6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Национальная экономика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47 545,6</a:t>
          </a:r>
        </a:p>
      </dsp:txBody>
      <dsp:txXfrm>
        <a:off x="808840" y="3496669"/>
        <a:ext cx="2863567" cy="743584"/>
      </dsp:txXfrm>
    </dsp:sp>
    <dsp:sp modelId="{7DE197FE-AADA-44C3-8B2B-CF16D12E116A}">
      <dsp:nvSpPr>
        <dsp:cNvPr id="0" name=""/>
        <dsp:cNvSpPr/>
      </dsp:nvSpPr>
      <dsp:spPr>
        <a:xfrm>
          <a:off x="74358" y="3571027"/>
          <a:ext cx="734481" cy="59486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E79A18-16FB-4FBF-9129-D4AB1E2AEE32}">
      <dsp:nvSpPr>
        <dsp:cNvPr id="0" name=""/>
        <dsp:cNvSpPr/>
      </dsp:nvSpPr>
      <dsp:spPr>
        <a:xfrm>
          <a:off x="0" y="4321492"/>
          <a:ext cx="3672408" cy="64705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>
            <a:latin typeface="Arial" pitchFamily="34" charset="0"/>
            <a:cs typeface="Arial" pitchFamily="34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Иные 115850,8</a:t>
          </a:r>
          <a:endParaRPr lang="ru-RU" sz="1400" kern="1200" dirty="0">
            <a:latin typeface="Arial" pitchFamily="34" charset="0"/>
            <a:cs typeface="Arial" pitchFamily="34" charset="0"/>
          </a:endParaRPr>
        </a:p>
      </dsp:txBody>
      <dsp:txXfrm>
        <a:off x="808840" y="4321492"/>
        <a:ext cx="2863567" cy="647059"/>
      </dsp:txXfrm>
    </dsp:sp>
    <dsp:sp modelId="{3A722FFA-D144-4D82-A948-F625B32E43B9}">
      <dsp:nvSpPr>
        <dsp:cNvPr id="0" name=""/>
        <dsp:cNvSpPr/>
      </dsp:nvSpPr>
      <dsp:spPr>
        <a:xfrm>
          <a:off x="74358" y="4346877"/>
          <a:ext cx="734481" cy="58253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6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BD5A93-D5E5-4987-AB81-1462BC12F140}">
      <dsp:nvSpPr>
        <dsp:cNvPr id="0" name=""/>
        <dsp:cNvSpPr/>
      </dsp:nvSpPr>
      <dsp:spPr>
        <a:xfrm>
          <a:off x="-1" y="3486"/>
          <a:ext cx="8638269" cy="1737860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53340" rIns="323385" bIns="53340" numCol="1" spcCol="1270" anchor="ctr" anchorCtr="0">
          <a:noAutofit/>
        </a:bodyPr>
        <a:lstStyle/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/>
            <a:t>Исходные данные на 2020 и 22 годы- утвержденные ассигнования </a:t>
          </a:r>
        </a:p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/>
            <a:t>в </a:t>
          </a:r>
          <a:r>
            <a:rPr lang="ru-RU" sz="1400" kern="1200" dirty="0" err="1" smtClean="0"/>
            <a:t>решениии</a:t>
          </a:r>
          <a:r>
            <a:rPr lang="ru-RU" sz="1400" kern="1200" dirty="0" smtClean="0"/>
            <a:t> Собрания депутатов </a:t>
          </a:r>
          <a:r>
            <a:rPr lang="ru-RU" sz="1400" kern="1200" dirty="0" err="1" smtClean="0"/>
            <a:t>Боковского</a:t>
          </a:r>
          <a:r>
            <a:rPr lang="ru-RU" sz="1400" kern="1200" dirty="0" smtClean="0"/>
            <a:t> </a:t>
          </a:r>
          <a:r>
            <a:rPr lang="ru-RU" sz="1400" kern="1200" dirty="0" err="1" smtClean="0"/>
            <a:t>районаот</a:t>
          </a:r>
          <a:r>
            <a:rPr lang="ru-RU" sz="1400" kern="1200" dirty="0" smtClean="0"/>
            <a:t> 24.12.2018г. № 283 </a:t>
          </a:r>
        </a:p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/>
            <a:t>«О бюджете </a:t>
          </a:r>
          <a:r>
            <a:rPr lang="ru-RU" sz="1400" kern="1200" dirty="0" err="1" smtClean="0"/>
            <a:t>Боковского</a:t>
          </a:r>
          <a:r>
            <a:rPr lang="ru-RU" sz="1400" kern="1200" dirty="0" smtClean="0"/>
            <a:t> района на 2019 год и на плановый период 2020</a:t>
          </a:r>
        </a:p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/>
            <a:t> и 2021 годов», на 2022 год-бюджетные ассигнования 2021 года,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 установленные этим решением</a:t>
          </a:r>
          <a:endParaRPr lang="ru-RU" sz="1400" kern="1200" dirty="0"/>
        </a:p>
      </dsp:txBody>
      <dsp:txXfrm>
        <a:off x="-1" y="3486"/>
        <a:ext cx="8203804" cy="1737860"/>
      </dsp:txXfrm>
    </dsp:sp>
    <dsp:sp modelId="{17281DC9-B79D-4A94-B2ED-1D8D65E7A13A}">
      <dsp:nvSpPr>
        <dsp:cNvPr id="0" name=""/>
        <dsp:cNvSpPr/>
      </dsp:nvSpPr>
      <dsp:spPr>
        <a:xfrm flipV="1">
          <a:off x="6534373" y="384643"/>
          <a:ext cx="1313964" cy="978187"/>
        </a:xfrm>
        <a:prstGeom prst="ellipse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62895F40-7F06-4B5D-872E-07AE6667AA8F}">
      <dsp:nvSpPr>
        <dsp:cNvPr id="0" name=""/>
        <dsp:cNvSpPr/>
      </dsp:nvSpPr>
      <dsp:spPr>
        <a:xfrm>
          <a:off x="-1" y="1942033"/>
          <a:ext cx="8638269" cy="1480023"/>
        </a:xfrm>
        <a:prstGeom prst="homePlate">
          <a:avLst/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53340" rIns="323385" bIns="53340" numCol="1" spcCol="1270" anchor="ctr" anchorCtr="0">
          <a:noAutofit/>
        </a:bodyPr>
        <a:lstStyle/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/>
            <a:t>Основной приоритет-достижение национальных целей развития </a:t>
          </a:r>
        </a:p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/>
            <a:t>посредством реализации региональных проектов в соответствии с </a:t>
          </a:r>
        </a:p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/>
            <a:t>Указом Президента РФ от 07.05.2018 № 204 «</a:t>
          </a:r>
          <a:r>
            <a:rPr lang="ru-RU" sz="1400" kern="1200" dirty="0" err="1" smtClean="0"/>
            <a:t>Онациональных</a:t>
          </a:r>
          <a:r>
            <a:rPr lang="ru-RU" sz="1400" kern="1200" dirty="0" smtClean="0"/>
            <a:t> целях и </a:t>
          </a:r>
        </a:p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/>
            <a:t>стратегических задачах развития Российской Федерации на период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 до 2024 года»</a:t>
          </a:r>
          <a:endParaRPr lang="ru-RU" sz="1400" kern="1200" dirty="0"/>
        </a:p>
      </dsp:txBody>
      <dsp:txXfrm>
        <a:off x="-1" y="1942033"/>
        <a:ext cx="8268263" cy="1480023"/>
      </dsp:txXfrm>
    </dsp:sp>
    <dsp:sp modelId="{0DF500D6-353A-456A-9D73-510860513A3D}">
      <dsp:nvSpPr>
        <dsp:cNvPr id="0" name=""/>
        <dsp:cNvSpPr/>
      </dsp:nvSpPr>
      <dsp:spPr>
        <a:xfrm>
          <a:off x="6534373" y="2285781"/>
          <a:ext cx="1313964" cy="831614"/>
        </a:xfrm>
        <a:prstGeom prst="ellipse">
          <a:avLst/>
        </a:prstGeom>
        <a:solidFill>
          <a:schemeClr val="accent2">
            <a:tint val="50000"/>
            <a:hueOff val="2501437"/>
            <a:satOff val="-2237"/>
            <a:lumOff val="6"/>
            <a:alphaOff val="0"/>
          </a:schemeClr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A07F243C-1845-4E37-A2CA-D98944D533F0}">
      <dsp:nvSpPr>
        <dsp:cNvPr id="0" name=""/>
        <dsp:cNvSpPr/>
      </dsp:nvSpPr>
      <dsp:spPr>
        <a:xfrm>
          <a:off x="-1" y="3660509"/>
          <a:ext cx="8638269" cy="1502662"/>
        </a:xfrm>
        <a:prstGeom prst="homePlate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53340" rIns="323385" bIns="53340" numCol="1" spcCol="1270" anchor="ctr" anchorCtr="0">
          <a:noAutofit/>
        </a:bodyPr>
        <a:lstStyle/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/>
            <a:t>Индексация размеров оплаты труда </a:t>
          </a:r>
          <a:r>
            <a:rPr lang="ru-RU" sz="1400" b="0" kern="1200" dirty="0" smtClean="0"/>
            <a:t>отдельных категорий работников </a:t>
          </a:r>
          <a:endParaRPr lang="en-US" sz="1400" b="0" kern="1200" dirty="0" smtClean="0"/>
        </a:p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b="0" kern="1200" dirty="0" smtClean="0"/>
            <a:t> бюджетной сферы,   обслуживающего и технического персонала </a:t>
          </a:r>
          <a:endParaRPr lang="en-US" sz="1400" b="0" kern="1200" dirty="0" smtClean="0"/>
        </a:p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b="0" kern="1200" dirty="0" smtClean="0"/>
            <a:t>органов местного  самоуправления</a:t>
          </a:r>
          <a:r>
            <a:rPr lang="en-US" sz="1400" b="0" kern="1200" dirty="0" smtClean="0"/>
            <a:t> </a:t>
          </a:r>
          <a:r>
            <a:rPr lang="ru-RU" sz="1400" b="0" kern="1200" dirty="0" smtClean="0"/>
            <a:t>на прогнозный уровень инфляции</a:t>
          </a:r>
        </a:p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b="0" kern="1200" dirty="0" smtClean="0"/>
            <a:t>с 1 октября 2020 года на 3,8 процента</a:t>
          </a:r>
          <a:r>
            <a:rPr lang="ru-RU" sz="1400" kern="1200" dirty="0" smtClean="0"/>
            <a:t>, с 1 октября 2021 года на 4 процента </a:t>
          </a:r>
        </a:p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/>
            <a:t>и с 1 октября 2022 года на 4 процента.</a:t>
          </a:r>
          <a:endParaRPr lang="ru-RU" sz="1400" kern="1200" dirty="0"/>
        </a:p>
      </dsp:txBody>
      <dsp:txXfrm>
        <a:off x="-1" y="3660509"/>
        <a:ext cx="8262604" cy="1502662"/>
      </dsp:txXfrm>
    </dsp:sp>
    <dsp:sp modelId="{123910C3-5AED-48A6-A9AE-4511F63EB1CC}">
      <dsp:nvSpPr>
        <dsp:cNvPr id="0" name=""/>
        <dsp:cNvSpPr/>
      </dsp:nvSpPr>
      <dsp:spPr>
        <a:xfrm>
          <a:off x="6552351" y="3947134"/>
          <a:ext cx="1278008" cy="929413"/>
        </a:xfrm>
        <a:prstGeom prst="ellipse">
          <a:avLst/>
        </a:prstGeom>
        <a:solidFill>
          <a:schemeClr val="accent2">
            <a:tint val="50000"/>
            <a:hueOff val="5002875"/>
            <a:satOff val="-4473"/>
            <a:lumOff val="13"/>
            <a:alphaOff val="0"/>
          </a:schemeClr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BD5A93-D5E5-4987-AB81-1462BC12F140}">
      <dsp:nvSpPr>
        <dsp:cNvPr id="0" name=""/>
        <dsp:cNvSpPr/>
      </dsp:nvSpPr>
      <dsp:spPr>
        <a:xfrm>
          <a:off x="-1" y="2369"/>
          <a:ext cx="8229603" cy="1329996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53340" rIns="586492" bIns="53340" numCol="1" spcCol="1270" anchor="ctr" anchorCtr="0">
          <a:noAutofit/>
        </a:bodyPr>
        <a:lstStyle/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/>
            <a:t>Увеличение расходов на заработную плату в связи с доведением</a:t>
          </a:r>
        </a:p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/>
            <a:t> минимального размера оплаты труда до величины прожиточного</a:t>
          </a:r>
        </a:p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/>
            <a:t> минимума трудоспособного населения с 1 января 2020 года </a:t>
          </a:r>
        </a:p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/>
            <a:t>до 12 130 рублей, на 2021 и 2022 годы- предусмотрен уровень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 2020 года</a:t>
          </a:r>
          <a:endParaRPr lang="ru-RU" sz="1400" kern="1200" dirty="0"/>
        </a:p>
      </dsp:txBody>
      <dsp:txXfrm>
        <a:off x="-1" y="2369"/>
        <a:ext cx="7897104" cy="1329996"/>
      </dsp:txXfrm>
    </dsp:sp>
    <dsp:sp modelId="{17281DC9-B79D-4A94-B2ED-1D8D65E7A13A}">
      <dsp:nvSpPr>
        <dsp:cNvPr id="0" name=""/>
        <dsp:cNvSpPr/>
      </dsp:nvSpPr>
      <dsp:spPr>
        <a:xfrm>
          <a:off x="6064814" y="2369"/>
          <a:ext cx="1572654" cy="1329996"/>
        </a:xfrm>
        <a:prstGeom prst="ellipse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62895F40-7F06-4B5D-872E-07AE6667AA8F}">
      <dsp:nvSpPr>
        <dsp:cNvPr id="0" name=""/>
        <dsp:cNvSpPr/>
      </dsp:nvSpPr>
      <dsp:spPr>
        <a:xfrm>
          <a:off x="-1" y="1763627"/>
          <a:ext cx="8229603" cy="1154609"/>
        </a:xfrm>
        <a:prstGeom prst="homePlat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53340" rIns="586492" bIns="53340" numCol="1" spcCol="1270" anchor="ctr" anchorCtr="0">
          <a:noAutofit/>
        </a:bodyPr>
        <a:lstStyle/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/>
            <a:t>Принятие мер по недопущению снижения достигнутых ранее показателей</a:t>
          </a:r>
        </a:p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/>
            <a:t> уровня оплаты труда категорий работников социальной сферы, </a:t>
          </a:r>
        </a:p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/>
            <a:t>определенных в указах Президента Российской Федерации 2012 года,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 а также сохранению уровня, установленного в этих указах</a:t>
          </a:r>
          <a:endParaRPr lang="ru-RU" sz="1400" kern="1200" dirty="0"/>
        </a:p>
      </dsp:txBody>
      <dsp:txXfrm>
        <a:off x="-1" y="1763627"/>
        <a:ext cx="7940951" cy="1154609"/>
      </dsp:txXfrm>
    </dsp:sp>
    <dsp:sp modelId="{0DF500D6-353A-456A-9D73-510860513A3D}">
      <dsp:nvSpPr>
        <dsp:cNvPr id="0" name=""/>
        <dsp:cNvSpPr/>
      </dsp:nvSpPr>
      <dsp:spPr>
        <a:xfrm>
          <a:off x="6322554" y="1729379"/>
          <a:ext cx="1057174" cy="1223104"/>
        </a:xfrm>
        <a:prstGeom prst="ellipse">
          <a:avLst/>
        </a:prstGeom>
        <a:solidFill>
          <a:schemeClr val="accent3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C55EDFB0-6331-421F-B502-B54114E9F8FC}">
      <dsp:nvSpPr>
        <dsp:cNvPr id="0" name=""/>
        <dsp:cNvSpPr/>
      </dsp:nvSpPr>
      <dsp:spPr>
        <a:xfrm>
          <a:off x="-1" y="3349498"/>
          <a:ext cx="8229603" cy="1844838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53340" rIns="586492" bIns="53340" numCol="1" spcCol="1270" anchor="ctr" anchorCtr="0">
          <a:noAutofit/>
        </a:bodyPr>
        <a:lstStyle/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b="0" kern="1200" dirty="0" err="1" smtClean="0"/>
            <a:t>Приоритизация</a:t>
          </a:r>
          <a:r>
            <a:rPr lang="ru-RU" sz="1400" b="0" kern="1200" dirty="0" smtClean="0"/>
            <a:t> расходов инвестиционного характера:</a:t>
          </a:r>
        </a:p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b="0" kern="1200" dirty="0" smtClean="0"/>
            <a:t>- строительство, реконструкция и капитальный ремонт</a:t>
          </a:r>
        </a:p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b="0" kern="1200" dirty="0" smtClean="0"/>
            <a:t>общеобразовательных организаций и дошкольных образовательных </a:t>
          </a:r>
        </a:p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b="0" kern="1200" dirty="0" smtClean="0"/>
            <a:t>учреждений, объектов здравоохранения;</a:t>
          </a:r>
        </a:p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b="0" kern="1200" dirty="0" smtClean="0"/>
            <a:t>- дорожная деятельность;</a:t>
          </a:r>
        </a:p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b="0" kern="1200" dirty="0" smtClean="0"/>
            <a:t>- строительство и реконструкция объектов водоснабжения, газовых сетей</a:t>
          </a:r>
          <a:endParaRPr lang="ru-RU" sz="1400" b="0" kern="1200" dirty="0"/>
        </a:p>
      </dsp:txBody>
      <dsp:txXfrm>
        <a:off x="-1" y="3349498"/>
        <a:ext cx="7768394" cy="1844838"/>
      </dsp:txXfrm>
    </dsp:sp>
    <dsp:sp modelId="{FF803598-922E-4103-9A3A-52C01B496DC0}">
      <dsp:nvSpPr>
        <dsp:cNvPr id="0" name=""/>
        <dsp:cNvSpPr/>
      </dsp:nvSpPr>
      <dsp:spPr>
        <a:xfrm>
          <a:off x="6186143" y="3606919"/>
          <a:ext cx="1329996" cy="1329996"/>
        </a:xfrm>
        <a:prstGeom prst="ellipse">
          <a:avLst/>
        </a:prstGeom>
        <a:solidFill>
          <a:schemeClr val="accent4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91FF0D-A446-407B-AD98-0E906BAC3977}">
      <dsp:nvSpPr>
        <dsp:cNvPr id="0" name=""/>
        <dsp:cNvSpPr/>
      </dsp:nvSpPr>
      <dsp:spPr>
        <a:xfrm>
          <a:off x="8438" y="0"/>
          <a:ext cx="8632521" cy="4824536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Всего – 35020,6 тыс. рублей</a:t>
          </a:r>
          <a:endParaRPr lang="ru-RU" sz="1800" kern="1200" dirty="0"/>
        </a:p>
      </dsp:txBody>
      <dsp:txXfrm>
        <a:off x="8438" y="0"/>
        <a:ext cx="8632521" cy="1447360"/>
      </dsp:txXfrm>
    </dsp:sp>
    <dsp:sp modelId="{9BC3222E-B691-479C-8DE8-D554968BB22E}">
      <dsp:nvSpPr>
        <dsp:cNvPr id="0" name=""/>
        <dsp:cNvSpPr/>
      </dsp:nvSpPr>
      <dsp:spPr>
        <a:xfrm>
          <a:off x="144031" y="1025553"/>
          <a:ext cx="7828868" cy="4285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Меры социальной поддержки детей-сирот и детей, оставшихся без попечения родителей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6 223,2 тыс. рублей</a:t>
          </a:r>
          <a:endParaRPr lang="ru-RU" sz="1200" kern="1200" dirty="0"/>
        </a:p>
      </dsp:txBody>
      <dsp:txXfrm>
        <a:off x="156582" y="1038104"/>
        <a:ext cx="7803766" cy="403413"/>
      </dsp:txXfrm>
    </dsp:sp>
    <dsp:sp modelId="{FFD8C6A4-EB15-4BE6-B111-E0F679E34893}">
      <dsp:nvSpPr>
        <dsp:cNvPr id="0" name=""/>
        <dsp:cNvSpPr/>
      </dsp:nvSpPr>
      <dsp:spPr>
        <a:xfrm>
          <a:off x="576071" y="1510774"/>
          <a:ext cx="7836188" cy="42304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Меры социальной поддержки детей первого-второго года жизни из малоимущих семей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2 959,6 тыс. рублей</a:t>
          </a:r>
          <a:endParaRPr lang="ru-RU" sz="1200" kern="1200" dirty="0"/>
        </a:p>
      </dsp:txBody>
      <dsp:txXfrm>
        <a:off x="588462" y="1523165"/>
        <a:ext cx="7811406" cy="398267"/>
      </dsp:txXfrm>
    </dsp:sp>
    <dsp:sp modelId="{284F90E4-F013-4329-AA9E-540D3CDFB712}">
      <dsp:nvSpPr>
        <dsp:cNvPr id="0" name=""/>
        <dsp:cNvSpPr/>
      </dsp:nvSpPr>
      <dsp:spPr>
        <a:xfrm>
          <a:off x="72036" y="1995996"/>
          <a:ext cx="7895235" cy="39189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Предоставление жилых помещений детям-сиротам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2 812,5 тыс. рублей</a:t>
          </a:r>
          <a:endParaRPr lang="ru-RU" sz="1200" kern="1200" dirty="0"/>
        </a:p>
      </dsp:txBody>
      <dsp:txXfrm>
        <a:off x="83514" y="2007474"/>
        <a:ext cx="7872279" cy="368938"/>
      </dsp:txXfrm>
    </dsp:sp>
    <dsp:sp modelId="{134C066C-650C-4A13-803B-23D649C8ED94}">
      <dsp:nvSpPr>
        <dsp:cNvPr id="0" name=""/>
        <dsp:cNvSpPr/>
      </dsp:nvSpPr>
      <dsp:spPr>
        <a:xfrm>
          <a:off x="648101" y="2481216"/>
          <a:ext cx="7836188" cy="38153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Организация и обеспечение отдыха и оздоровления детей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4 538,1  тыс. рублей</a:t>
          </a:r>
          <a:endParaRPr lang="ru-RU" sz="1200" kern="1200" dirty="0"/>
        </a:p>
      </dsp:txBody>
      <dsp:txXfrm>
        <a:off x="659276" y="2492391"/>
        <a:ext cx="7813838" cy="359182"/>
      </dsp:txXfrm>
    </dsp:sp>
    <dsp:sp modelId="{201F99F7-2237-46C4-9265-FC668DEE2699}">
      <dsp:nvSpPr>
        <dsp:cNvPr id="0" name=""/>
        <dsp:cNvSpPr/>
      </dsp:nvSpPr>
      <dsp:spPr>
        <a:xfrm>
          <a:off x="144031" y="2966438"/>
          <a:ext cx="7836188" cy="41856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Выплата пособия при передаче ребенка на воспитание в семью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42,4 тыс. рублей</a:t>
          </a:r>
          <a:endParaRPr lang="ru-RU" sz="1200" kern="1200" dirty="0"/>
        </a:p>
      </dsp:txBody>
      <dsp:txXfrm>
        <a:off x="156290" y="2978697"/>
        <a:ext cx="7811670" cy="394043"/>
      </dsp:txXfrm>
    </dsp:sp>
    <dsp:sp modelId="{5AC9D96B-3F91-4E8D-844A-85EC1393592B}">
      <dsp:nvSpPr>
        <dsp:cNvPr id="0" name=""/>
        <dsp:cNvSpPr/>
      </dsp:nvSpPr>
      <dsp:spPr>
        <a:xfrm>
          <a:off x="576071" y="3451659"/>
          <a:ext cx="7836188" cy="5574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Выплата государственных пособий лицам на случай временной нетрудоспособности  и в связи с материнством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8 819,5 тыс. рублей</a:t>
          </a:r>
          <a:endParaRPr lang="ru-RU" sz="1200" kern="1200" dirty="0"/>
        </a:p>
      </dsp:txBody>
      <dsp:txXfrm>
        <a:off x="592399" y="3467987"/>
        <a:ext cx="7803532" cy="524821"/>
      </dsp:txXfrm>
    </dsp:sp>
    <dsp:sp modelId="{36D4E858-65A8-429B-AD08-865BEF8B4582}">
      <dsp:nvSpPr>
        <dsp:cNvPr id="0" name=""/>
        <dsp:cNvSpPr/>
      </dsp:nvSpPr>
      <dsp:spPr>
        <a:xfrm>
          <a:off x="288056" y="4075515"/>
          <a:ext cx="7692198" cy="48248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Поддержка семей, в случае рождения третьего ребенка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11 556,0 тыс. рублей</a:t>
          </a:r>
          <a:endParaRPr lang="ru-RU" sz="1200" kern="1200" dirty="0"/>
        </a:p>
      </dsp:txBody>
      <dsp:txXfrm>
        <a:off x="302187" y="4089646"/>
        <a:ext cx="7663936" cy="45421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EA21AF-593C-43A7-B670-AB925C0AF622}">
      <dsp:nvSpPr>
        <dsp:cNvPr id="0" name=""/>
        <dsp:cNvSpPr/>
      </dsp:nvSpPr>
      <dsp:spPr>
        <a:xfrm>
          <a:off x="540063" y="0"/>
          <a:ext cx="6995160" cy="1691828"/>
        </a:xfrm>
        <a:prstGeom prst="rightArrow">
          <a:avLst/>
        </a:prstGeom>
        <a:gradFill rotWithShape="0">
          <a:gsLst>
            <a:gs pos="0">
              <a:schemeClr val="accent4">
                <a:tint val="40000"/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4">
                <a:tint val="40000"/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4">
                <a:tint val="40000"/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2A7D62DB-C3D6-43CA-B110-BA0E00AF78AA}">
      <dsp:nvSpPr>
        <dsp:cNvPr id="0" name=""/>
        <dsp:cNvSpPr/>
      </dsp:nvSpPr>
      <dsp:spPr>
        <a:xfrm>
          <a:off x="3667" y="369139"/>
          <a:ext cx="2198921" cy="953548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Здравоохранение</a:t>
          </a:r>
          <a:endParaRPr lang="ru-RU" sz="1400" kern="1200" dirty="0"/>
        </a:p>
      </dsp:txBody>
      <dsp:txXfrm>
        <a:off x="50215" y="415687"/>
        <a:ext cx="2105825" cy="860452"/>
      </dsp:txXfrm>
    </dsp:sp>
    <dsp:sp modelId="{E3EAB4BF-85F9-4BA0-8D80-2A6D7463A079}">
      <dsp:nvSpPr>
        <dsp:cNvPr id="0" name=""/>
        <dsp:cNvSpPr/>
      </dsp:nvSpPr>
      <dsp:spPr>
        <a:xfrm>
          <a:off x="2491574" y="329635"/>
          <a:ext cx="1860339" cy="1032556"/>
        </a:xfrm>
        <a:prstGeom prst="roundRect">
          <a:avLst/>
        </a:prstGeom>
        <a:gradFill rotWithShape="0">
          <a:gsLst>
            <a:gs pos="0">
              <a:schemeClr val="accent4">
                <a:hueOff val="-1116192"/>
                <a:satOff val="6725"/>
                <a:lumOff val="539"/>
                <a:alphaOff val="0"/>
                <a:tint val="43000"/>
                <a:satMod val="165000"/>
              </a:schemeClr>
            </a:gs>
            <a:gs pos="55000">
              <a:schemeClr val="accent4">
                <a:hueOff val="-1116192"/>
                <a:satOff val="6725"/>
                <a:lumOff val="539"/>
                <a:alphaOff val="0"/>
                <a:tint val="83000"/>
                <a:satMod val="155000"/>
              </a:schemeClr>
            </a:gs>
            <a:gs pos="100000">
              <a:schemeClr val="accent4">
                <a:hueOff val="-1116192"/>
                <a:satOff val="6725"/>
                <a:lumOff val="539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Развитие системы оказания первичной медико-санитарной помощи</a:t>
          </a:r>
          <a:endParaRPr lang="ru-RU" sz="1400" kern="1200" dirty="0"/>
        </a:p>
      </dsp:txBody>
      <dsp:txXfrm>
        <a:off x="2541979" y="380040"/>
        <a:ext cx="1759529" cy="931746"/>
      </dsp:txXfrm>
    </dsp:sp>
    <dsp:sp modelId="{8FF5B07A-0ED8-4DAE-AAF9-B2E998985DF2}">
      <dsp:nvSpPr>
        <dsp:cNvPr id="0" name=""/>
        <dsp:cNvSpPr/>
      </dsp:nvSpPr>
      <dsp:spPr>
        <a:xfrm>
          <a:off x="4640898" y="569147"/>
          <a:ext cx="981769" cy="553532"/>
        </a:xfrm>
        <a:prstGeom prst="roundRect">
          <a:avLst/>
        </a:prstGeom>
        <a:gradFill rotWithShape="0">
          <a:gsLst>
            <a:gs pos="0">
              <a:schemeClr val="accent4">
                <a:hueOff val="-2232385"/>
                <a:satOff val="13449"/>
                <a:lumOff val="1078"/>
                <a:alphaOff val="0"/>
                <a:tint val="43000"/>
                <a:satMod val="165000"/>
              </a:schemeClr>
            </a:gs>
            <a:gs pos="55000">
              <a:schemeClr val="accent4">
                <a:hueOff val="-2232385"/>
                <a:satOff val="13449"/>
                <a:lumOff val="1078"/>
                <a:alphaOff val="0"/>
                <a:tint val="83000"/>
                <a:satMod val="155000"/>
              </a:schemeClr>
            </a:gs>
            <a:gs pos="100000">
              <a:schemeClr val="accent4">
                <a:hueOff val="-2232385"/>
                <a:satOff val="13449"/>
                <a:lumOff val="1078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/>
          </a:r>
          <a:br>
            <a:rPr lang="ru-RU" sz="1100" kern="1200" dirty="0" smtClean="0"/>
          </a:br>
          <a:r>
            <a:rPr lang="ru-RU" sz="1600" kern="1200" dirty="0" smtClean="0"/>
            <a:t>1700,0</a:t>
          </a:r>
          <a:endParaRPr lang="ru-RU" sz="1600" kern="1200" dirty="0"/>
        </a:p>
      </dsp:txBody>
      <dsp:txXfrm>
        <a:off x="4667919" y="596168"/>
        <a:ext cx="927727" cy="499490"/>
      </dsp:txXfrm>
    </dsp:sp>
    <dsp:sp modelId="{E0C13EE1-5C25-48CD-A3F9-6835AAA3D578}">
      <dsp:nvSpPr>
        <dsp:cNvPr id="0" name=""/>
        <dsp:cNvSpPr/>
      </dsp:nvSpPr>
      <dsp:spPr>
        <a:xfrm>
          <a:off x="5911652" y="558313"/>
          <a:ext cx="960809" cy="575201"/>
        </a:xfrm>
        <a:prstGeom prst="roundRect">
          <a:avLst/>
        </a:prstGeom>
        <a:gradFill rotWithShape="0">
          <a:gsLst>
            <a:gs pos="0">
              <a:schemeClr val="accent4">
                <a:hueOff val="-3348577"/>
                <a:satOff val="20174"/>
                <a:lumOff val="1617"/>
                <a:alphaOff val="0"/>
                <a:tint val="43000"/>
                <a:satMod val="165000"/>
              </a:schemeClr>
            </a:gs>
            <a:gs pos="55000">
              <a:schemeClr val="accent4">
                <a:hueOff val="-3348577"/>
                <a:satOff val="20174"/>
                <a:lumOff val="1617"/>
                <a:alphaOff val="0"/>
                <a:tint val="83000"/>
                <a:satMod val="155000"/>
              </a:schemeClr>
            </a:gs>
            <a:gs pos="100000">
              <a:schemeClr val="accent4">
                <a:hueOff val="-3348577"/>
                <a:satOff val="20174"/>
                <a:lumOff val="1617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1700,0</a:t>
          </a:r>
          <a:endParaRPr lang="ru-RU" sz="1600" kern="1200" dirty="0"/>
        </a:p>
      </dsp:txBody>
      <dsp:txXfrm>
        <a:off x="5939731" y="586392"/>
        <a:ext cx="904651" cy="519043"/>
      </dsp:txXfrm>
    </dsp:sp>
    <dsp:sp modelId="{B487ECB4-DDE3-4C7A-BB37-2557AC58636A}">
      <dsp:nvSpPr>
        <dsp:cNvPr id="0" name=""/>
        <dsp:cNvSpPr/>
      </dsp:nvSpPr>
      <dsp:spPr>
        <a:xfrm>
          <a:off x="7161446" y="541087"/>
          <a:ext cx="1064485" cy="609653"/>
        </a:xfrm>
        <a:prstGeom prst="roundRect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tint val="43000"/>
                <a:satMod val="165000"/>
              </a:schemeClr>
            </a:gs>
            <a:gs pos="55000">
              <a:schemeClr val="accent4">
                <a:hueOff val="-4464770"/>
                <a:satOff val="26899"/>
                <a:lumOff val="2156"/>
                <a:alphaOff val="0"/>
                <a:tint val="83000"/>
                <a:satMod val="155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83,3</a:t>
          </a:r>
          <a:endParaRPr lang="ru-RU" sz="1600" kern="1200" dirty="0"/>
        </a:p>
      </dsp:txBody>
      <dsp:txXfrm>
        <a:off x="7191207" y="570848"/>
        <a:ext cx="1004963" cy="550131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EA21AF-593C-43A7-B670-AB925C0AF622}">
      <dsp:nvSpPr>
        <dsp:cNvPr id="0" name=""/>
        <dsp:cNvSpPr/>
      </dsp:nvSpPr>
      <dsp:spPr>
        <a:xfrm>
          <a:off x="658431" y="0"/>
          <a:ext cx="7124700" cy="1728192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7D62DB-C3D6-43CA-B110-BA0E00AF78AA}">
      <dsp:nvSpPr>
        <dsp:cNvPr id="0" name=""/>
        <dsp:cNvSpPr/>
      </dsp:nvSpPr>
      <dsp:spPr>
        <a:xfrm>
          <a:off x="0" y="345638"/>
          <a:ext cx="2282831" cy="103691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Демография</a:t>
          </a:r>
          <a:endParaRPr lang="ru-RU" sz="1600" kern="1200" dirty="0"/>
        </a:p>
      </dsp:txBody>
      <dsp:txXfrm>
        <a:off x="50618" y="396256"/>
        <a:ext cx="2181595" cy="935679"/>
      </dsp:txXfrm>
    </dsp:sp>
    <dsp:sp modelId="{E3EAB4BF-85F9-4BA0-8D80-2A6D7463A079}">
      <dsp:nvSpPr>
        <dsp:cNvPr id="0" name=""/>
        <dsp:cNvSpPr/>
      </dsp:nvSpPr>
      <dsp:spPr>
        <a:xfrm>
          <a:off x="2297990" y="345638"/>
          <a:ext cx="2024514" cy="1035615"/>
        </a:xfrm>
        <a:prstGeom prst="roundRect">
          <a:avLst/>
        </a:prstGeom>
        <a:solidFill>
          <a:schemeClr val="accent2">
            <a:hueOff val="1170380"/>
            <a:satOff val="-1460"/>
            <a:lumOff val="343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Финансовая поддержка семей при рождении детей</a:t>
          </a:r>
          <a:endParaRPr lang="ru-RU" sz="1400" kern="1200" dirty="0"/>
        </a:p>
      </dsp:txBody>
      <dsp:txXfrm>
        <a:off x="2348545" y="396193"/>
        <a:ext cx="1923404" cy="934505"/>
      </dsp:txXfrm>
    </dsp:sp>
    <dsp:sp modelId="{8FF5B07A-0ED8-4DAE-AAF9-B2E998985DF2}">
      <dsp:nvSpPr>
        <dsp:cNvPr id="0" name=""/>
        <dsp:cNvSpPr/>
      </dsp:nvSpPr>
      <dsp:spPr>
        <a:xfrm>
          <a:off x="4597449" y="518678"/>
          <a:ext cx="1138480" cy="608586"/>
        </a:xfrm>
        <a:prstGeom prst="roundRect">
          <a:avLst/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23677,4</a:t>
          </a:r>
          <a:endParaRPr lang="ru-RU" sz="1600" b="1" kern="1200" dirty="0"/>
        </a:p>
      </dsp:txBody>
      <dsp:txXfrm>
        <a:off x="4627158" y="548387"/>
        <a:ext cx="1079062" cy="549168"/>
      </dsp:txXfrm>
    </dsp:sp>
    <dsp:sp modelId="{E0C13EE1-5C25-48CD-A3F9-6835AAA3D578}">
      <dsp:nvSpPr>
        <dsp:cNvPr id="0" name=""/>
        <dsp:cNvSpPr/>
      </dsp:nvSpPr>
      <dsp:spPr>
        <a:xfrm>
          <a:off x="5990517" y="573075"/>
          <a:ext cx="1073359" cy="550671"/>
        </a:xfrm>
        <a:prstGeom prst="roundRect">
          <a:avLst/>
        </a:prstGeom>
        <a:solidFill>
          <a:schemeClr val="accent2">
            <a:hueOff val="3511139"/>
            <a:satOff val="-4379"/>
            <a:lumOff val="103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26714,5</a:t>
          </a:r>
          <a:endParaRPr lang="ru-RU" sz="1600" b="1" kern="1200" dirty="0"/>
        </a:p>
      </dsp:txBody>
      <dsp:txXfrm>
        <a:off x="6017399" y="599957"/>
        <a:ext cx="1019595" cy="496907"/>
      </dsp:txXfrm>
    </dsp:sp>
    <dsp:sp modelId="{B487ECB4-DDE3-4C7A-BB37-2557AC58636A}">
      <dsp:nvSpPr>
        <dsp:cNvPr id="0" name=""/>
        <dsp:cNvSpPr/>
      </dsp:nvSpPr>
      <dsp:spPr>
        <a:xfrm>
          <a:off x="7281292" y="562111"/>
          <a:ext cx="1100707" cy="572598"/>
        </a:xfrm>
        <a:prstGeom prst="roundRect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23386,0</a:t>
          </a:r>
          <a:endParaRPr lang="ru-RU" sz="1600" b="1" kern="1200" dirty="0"/>
        </a:p>
      </dsp:txBody>
      <dsp:txXfrm>
        <a:off x="7309244" y="590063"/>
        <a:ext cx="1044803" cy="5166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#1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0.00061</cdr:x>
      <cdr:y>0.00992</cdr:y>
    </cdr:from>
    <cdr:to>
      <cdr:x>0.24673</cdr:x>
      <cdr:y>0.27302</cdr:y>
    </cdr:to>
    <cdr:sp macro="" textlink="">
      <cdr:nvSpPr>
        <cdr:cNvPr id="22" name="TextBox 21"/>
        <cdr:cNvSpPr txBox="1"/>
      </cdr:nvSpPr>
      <cdr:spPr>
        <a:xfrm xmlns:a="http://schemas.openxmlformats.org/drawingml/2006/main">
          <a:off x="5670" y="68677"/>
          <a:ext cx="2320790" cy="14603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0.57546</cdr:x>
      <cdr:y>0.00069</cdr:y>
    </cdr:from>
    <cdr:to>
      <cdr:x>0.89102</cdr:x>
      <cdr:y>0.12377</cdr:y>
    </cdr:to>
    <cdr:sp macro="" textlink="">
      <cdr:nvSpPr>
        <cdr:cNvPr id="25" name="TextBox 24"/>
        <cdr:cNvSpPr txBox="1"/>
      </cdr:nvSpPr>
      <cdr:spPr>
        <a:xfrm xmlns:a="http://schemas.openxmlformats.org/drawingml/2006/main">
          <a:off x="5336343" y="9344"/>
          <a:ext cx="2887404" cy="69027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0.75244</cdr:x>
      <cdr:y>0.39489</cdr:y>
    </cdr:from>
    <cdr:to>
      <cdr:x>0.99325</cdr:x>
      <cdr:y>0.59861</cdr:y>
    </cdr:to>
    <cdr:sp macro="" textlink="">
      <cdr:nvSpPr>
        <cdr:cNvPr id="28" name="TextBox 27"/>
        <cdr:cNvSpPr txBox="1"/>
      </cdr:nvSpPr>
      <cdr:spPr>
        <a:xfrm xmlns:a="http://schemas.openxmlformats.org/drawingml/2006/main">
          <a:off x="6951582" y="2208451"/>
          <a:ext cx="2278396" cy="113615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0.04829</cdr:x>
      <cdr:y>0.5034</cdr:y>
    </cdr:from>
    <cdr:to>
      <cdr:x>0.28696</cdr:x>
      <cdr:y>0.63189</cdr:y>
    </cdr:to>
    <cdr:sp macro="" textlink="">
      <cdr:nvSpPr>
        <cdr:cNvPr id="31" name="TextBox 30"/>
        <cdr:cNvSpPr txBox="1"/>
      </cdr:nvSpPr>
      <cdr:spPr>
        <a:xfrm xmlns:a="http://schemas.openxmlformats.org/drawingml/2006/main">
          <a:off x="474540" y="2815354"/>
          <a:ext cx="2214376" cy="71327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0.12441</cdr:x>
      <cdr:y>0.64286</cdr:y>
    </cdr:from>
    <cdr:to>
      <cdr:x>0.36276</cdr:x>
      <cdr:y>0.84218</cdr:y>
    </cdr:to>
    <cdr:sp macro="" textlink="">
      <cdr:nvSpPr>
        <cdr:cNvPr id="33" name="TextBox 32"/>
        <cdr:cNvSpPr txBox="1"/>
      </cdr:nvSpPr>
      <cdr:spPr>
        <a:xfrm xmlns:a="http://schemas.openxmlformats.org/drawingml/2006/main">
          <a:off x="936104" y="3240360"/>
          <a:ext cx="1793424" cy="100468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0.29292</cdr:x>
      <cdr:y>0.11354</cdr:y>
    </cdr:from>
    <cdr:to>
      <cdr:x>0.40242</cdr:x>
      <cdr:y>0.29758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2304256" y="531439"/>
          <a:ext cx="861385" cy="86140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0.39388</cdr:x>
      <cdr:y>0.30706</cdr:y>
    </cdr:from>
    <cdr:to>
      <cdr:x>0.48562</cdr:x>
      <cdr:y>0.37011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3024336" y="1296144"/>
          <a:ext cx="704411" cy="2661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0.38</cdr:x>
      <cdr:y>0.21468</cdr:y>
    </cdr:from>
    <cdr:to>
      <cdr:x>0.44898</cdr:x>
      <cdr:y>0.28715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2736304" y="1152128"/>
          <a:ext cx="496711" cy="3889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0.58</cdr:x>
      <cdr:y>0.21468</cdr:y>
    </cdr:from>
    <cdr:to>
      <cdr:x>0.68316</cdr:x>
      <cdr:y>0.29998</cdr:y>
    </cdr:to>
    <cdr:sp macro="" textlink="">
      <cdr:nvSpPr>
        <cdr:cNvPr id="14" name="TextBox 13"/>
        <cdr:cNvSpPr txBox="1"/>
      </cdr:nvSpPr>
      <cdr:spPr>
        <a:xfrm xmlns:a="http://schemas.openxmlformats.org/drawingml/2006/main">
          <a:off x="4176464" y="1152128"/>
          <a:ext cx="742834" cy="4577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0.75024</cdr:x>
      <cdr:y>0.29</cdr:y>
    </cdr:from>
    <cdr:to>
      <cdr:x>0.83465</cdr:x>
      <cdr:y>0.3753</cdr:y>
    </cdr:to>
    <cdr:sp macro="" textlink="">
      <cdr:nvSpPr>
        <cdr:cNvPr id="15" name="TextBox 14"/>
        <cdr:cNvSpPr txBox="1"/>
      </cdr:nvSpPr>
      <cdr:spPr>
        <a:xfrm xmlns:a="http://schemas.openxmlformats.org/drawingml/2006/main">
          <a:off x="5760640" y="1224136"/>
          <a:ext cx="648072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0.16404</cdr:x>
      <cdr:y>0.93031</cdr:y>
    </cdr:from>
    <cdr:to>
      <cdr:x>0.28658</cdr:x>
      <cdr:y>1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1224136" y="3816422"/>
          <a:ext cx="914400" cy="28590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0.14953</cdr:x>
      <cdr:y>0.87906</cdr:y>
    </cdr:from>
    <cdr:to>
      <cdr:x>0.97196</cdr:x>
      <cdr:y>1</cdr:y>
    </cdr:to>
    <cdr:sp macro="" textlink="">
      <cdr:nvSpPr>
        <cdr:cNvPr id="17" name="TextBox 16"/>
        <cdr:cNvSpPr txBox="1"/>
      </cdr:nvSpPr>
      <cdr:spPr>
        <a:xfrm xmlns:a="http://schemas.openxmlformats.org/drawingml/2006/main">
          <a:off x="1152128" y="4464495"/>
          <a:ext cx="6336704" cy="61419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0.14</cdr:x>
      <cdr:y>0.09392</cdr:y>
    </cdr:from>
    <cdr:to>
      <cdr:x>0.25868</cdr:x>
      <cdr:y>0.27397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1008112" y="504056"/>
          <a:ext cx="854591" cy="96627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 smtClean="0"/>
            <a:t>тыс. рублей</a:t>
          </a:r>
          <a:endParaRPr lang="ru-RU" sz="1400" b="1" dirty="0"/>
        </a:p>
      </cdr:txBody>
    </cdr:sp>
  </cdr:relSizeAnchor>
  <cdr:relSizeAnchor xmlns:cdr="http://schemas.openxmlformats.org/drawingml/2006/chartDrawing">
    <cdr:from>
      <cdr:x>0.56</cdr:x>
      <cdr:y>0.45619</cdr:y>
    </cdr:from>
    <cdr:to>
      <cdr:x>0.75991</cdr:x>
      <cdr:y>0.52334</cdr:y>
    </cdr:to>
    <cdr:sp macro="" textlink="">
      <cdr:nvSpPr>
        <cdr:cNvPr id="16" name="TextBox 15"/>
        <cdr:cNvSpPr txBox="1"/>
      </cdr:nvSpPr>
      <cdr:spPr>
        <a:xfrm xmlns:a="http://schemas.openxmlformats.org/drawingml/2006/main">
          <a:off x="4032504" y="2447801"/>
          <a:ext cx="1439509" cy="3602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 rtl="0">
            <a:defRPr sz="1800" b="0" i="0" u="none" strike="noStrike" kern="1200" baseline="0">
              <a:solidFill>
                <a:prstClr val="black"/>
              </a:solidFill>
              <a:latin typeface="+mn-lt"/>
              <a:ea typeface="+mn-ea"/>
              <a:cs typeface="+mn-cs"/>
            </a:defRPr>
          </a:pPr>
          <a:r>
            <a:rPr lang="ru-RU" sz="1800" b="1" kern="1200" dirty="0" smtClean="0">
              <a:solidFill>
                <a:prstClr val="black"/>
              </a:solidFill>
            </a:rPr>
            <a:t>299457,30</a:t>
          </a:r>
          <a:endParaRPr lang="ru-RU" sz="1800" b="1" kern="1200" dirty="0">
            <a:solidFill>
              <a:prstClr val="black"/>
            </a:solidFill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0.54725</cdr:x>
      <cdr:y>0.74582</cdr:y>
    </cdr:from>
    <cdr:to>
      <cdr:x>0.98824</cdr:x>
      <cdr:y>0.83653</cdr:y>
    </cdr:to>
    <cdr:sp macro="" textlink="">
      <cdr:nvSpPr>
        <cdr:cNvPr id="27" name="Скругленный прямоугольник 26"/>
        <cdr:cNvSpPr/>
      </cdr:nvSpPr>
      <cdr:spPr>
        <a:xfrm xmlns:a="http://schemas.openxmlformats.org/drawingml/2006/main">
          <a:off x="5004048" y="4437112"/>
          <a:ext cx="4032413" cy="539659"/>
        </a:xfrm>
        <a:prstGeom xmlns:a="http://schemas.openxmlformats.org/drawingml/2006/main" prst="roundRect">
          <a:avLst/>
        </a:prstGeom>
        <a:gradFill xmlns:a="http://schemas.openxmlformats.org/drawingml/2006/main" rotWithShape="1">
          <a:gsLst>
            <a:gs pos="0">
              <a:srgbClr val="4F81BD">
                <a:tint val="1000"/>
                <a:satMod val="255000"/>
              </a:srgbClr>
            </a:gs>
            <a:gs pos="55000">
              <a:srgbClr val="4F81BD">
                <a:tint val="12000"/>
                <a:satMod val="255000"/>
              </a:srgbClr>
            </a:gs>
            <a:gs pos="100000">
              <a:srgbClr val="4F81BD">
                <a:tint val="45000"/>
                <a:satMod val="250000"/>
              </a:srgbClr>
            </a:gs>
          </a:gsLst>
          <a:path path="circle">
            <a:fillToRect l="-40000" t="-90000" r="140000" b="190000"/>
          </a:path>
        </a:gradFill>
        <a:ln xmlns:a="http://schemas.openxmlformats.org/drawingml/2006/main" w="9525" cap="flat" cmpd="sng" algn="ctr">
          <a:solidFill>
            <a:srgbClr val="4F81BD"/>
          </a:solidFill>
          <a:prstDash val="solid"/>
        </a:ln>
        <a:effectLst xmlns:a="http://schemas.openxmlformats.org/drawingml/2006/main">
          <a:outerShdw blurRad="51500" dist="25400" dir="5400000" rotWithShape="0">
            <a:srgbClr val="000000">
              <a:alpha val="40000"/>
            </a:srgbClr>
          </a:outerShdw>
        </a:effectLst>
      </cdr:spPr>
      <cdr:style>
        <a:lnRef xmlns:a="http://schemas.openxmlformats.org/drawingml/2006/main" idx="1">
          <a:schemeClr val="accent1"/>
        </a:lnRef>
        <a:fillRef xmlns:a="http://schemas.openxmlformats.org/drawingml/2006/main" idx="2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Georgi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Georgi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Georgi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Georgi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Georgi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Georgi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Georgi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Georgi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Georgia"/>
            </a:defRPr>
          </a:lvl9pPr>
        </a:lstStyle>
        <a:p xmlns:a="http://schemas.openxmlformats.org/drawingml/2006/main">
          <a:pPr algn="r" rtl="0" fontAlgn="base">
            <a:spcBef>
              <a:spcPct val="0"/>
            </a:spcBef>
            <a:spcAft>
              <a:spcPct val="0"/>
            </a:spcAft>
          </a:pPr>
          <a:r>
            <a:rPr lang="ru-RU" sz="1050" kern="1200" dirty="0" smtClean="0">
              <a:latin typeface="Times New Roman" pitchFamily="18" charset="0"/>
              <a:cs typeface="Times New Roman" pitchFamily="18" charset="0"/>
            </a:rPr>
            <a:t>2020 год </a:t>
          </a:r>
          <a:r>
            <a:rPr lang="ru-RU" sz="1000" kern="1200" dirty="0" smtClean="0">
              <a:latin typeface="Times New Roman" pitchFamily="18" charset="0"/>
              <a:cs typeface="Times New Roman" pitchFamily="18" charset="0"/>
            </a:rPr>
            <a:t>–9512,80 </a:t>
          </a:r>
          <a:r>
            <a:rPr lang="ru-RU" sz="1050" kern="1200" dirty="0" smtClean="0">
              <a:latin typeface="Times New Roman" pitchFamily="18" charset="0"/>
              <a:cs typeface="Times New Roman" pitchFamily="18" charset="0"/>
            </a:rPr>
            <a:t>тыс. рублей/2021 год – 9248,40 тыс. рублей </a:t>
          </a:r>
        </a:p>
        <a:p xmlns:a="http://schemas.openxmlformats.org/drawingml/2006/main">
          <a:pPr algn="r" rtl="0" fontAlgn="base">
            <a:spcBef>
              <a:spcPct val="0"/>
            </a:spcBef>
            <a:spcAft>
              <a:spcPct val="0"/>
            </a:spcAft>
          </a:pPr>
          <a:r>
            <a:rPr lang="ru-RU" sz="1050" kern="1200" dirty="0" smtClean="0">
              <a:latin typeface="Times New Roman" pitchFamily="18" charset="0"/>
              <a:cs typeface="Times New Roman" pitchFamily="18" charset="0"/>
            </a:rPr>
            <a:t>2022 год – 9319,0 тыс. рублей</a:t>
          </a:r>
          <a:endParaRPr lang="ru-RU" sz="1050" kern="12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0.54725</cdr:x>
      <cdr:y>0.48415</cdr:y>
    </cdr:from>
    <cdr:to>
      <cdr:x>0.98824</cdr:x>
      <cdr:y>0.56887</cdr:y>
    </cdr:to>
    <cdr:sp macro="" textlink="">
      <cdr:nvSpPr>
        <cdr:cNvPr id="25" name="Скругленный прямоугольник 24"/>
        <cdr:cNvSpPr/>
      </cdr:nvSpPr>
      <cdr:spPr>
        <a:xfrm xmlns:a="http://schemas.openxmlformats.org/drawingml/2006/main">
          <a:off x="5004048" y="2880320"/>
          <a:ext cx="4032413" cy="504023"/>
        </a:xfrm>
        <a:prstGeom xmlns:a="http://schemas.openxmlformats.org/drawingml/2006/main" prst="roundRect">
          <a:avLst/>
        </a:prstGeom>
        <a:gradFill xmlns:a="http://schemas.openxmlformats.org/drawingml/2006/main" rotWithShape="1">
          <a:gsLst>
            <a:gs pos="0">
              <a:srgbClr val="4F81BD">
                <a:tint val="1000"/>
                <a:satMod val="255000"/>
              </a:srgbClr>
            </a:gs>
            <a:gs pos="55000">
              <a:srgbClr val="4F81BD">
                <a:tint val="12000"/>
                <a:satMod val="255000"/>
              </a:srgbClr>
            </a:gs>
            <a:gs pos="100000">
              <a:srgbClr val="4F81BD">
                <a:tint val="45000"/>
                <a:satMod val="250000"/>
              </a:srgbClr>
            </a:gs>
          </a:gsLst>
          <a:path path="circle">
            <a:fillToRect l="-40000" t="-90000" r="140000" b="190000"/>
          </a:path>
        </a:gradFill>
        <a:ln xmlns:a="http://schemas.openxmlformats.org/drawingml/2006/main" w="9525" cap="flat" cmpd="sng" algn="ctr">
          <a:solidFill>
            <a:srgbClr val="4F81BD"/>
          </a:solidFill>
          <a:prstDash val="solid"/>
        </a:ln>
        <a:effectLst xmlns:a="http://schemas.openxmlformats.org/drawingml/2006/main">
          <a:outerShdw blurRad="51500" dist="25400" dir="5400000" rotWithShape="0">
            <a:srgbClr val="000000">
              <a:alpha val="40000"/>
            </a:srgbClr>
          </a:outerShdw>
        </a:effectLst>
      </cdr:spPr>
      <cdr:style>
        <a:lnRef xmlns:a="http://schemas.openxmlformats.org/drawingml/2006/main" idx="1">
          <a:schemeClr val="accent1"/>
        </a:lnRef>
        <a:fillRef xmlns:a="http://schemas.openxmlformats.org/drawingml/2006/main" idx="2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Georgi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Georgi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Georgi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Georgi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Georgi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Georgi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Georgi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Georgi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Georgia"/>
            </a:defRPr>
          </a:lvl9pPr>
        </a:lstStyle>
        <a:p xmlns:a="http://schemas.openxmlformats.org/drawingml/2006/main">
          <a:pPr algn="r"/>
          <a:r>
            <a:rPr lang="ru-RU" sz="1050" dirty="0" smtClean="0">
              <a:latin typeface="Times New Roman" pitchFamily="18" charset="0"/>
              <a:cs typeface="Times New Roman" pitchFamily="18" charset="0"/>
            </a:rPr>
            <a:t>2020 год – 94,5 тыс. рублей / 2021 год – 94,5 тыс. рублей</a:t>
          </a:r>
        </a:p>
        <a:p xmlns:a="http://schemas.openxmlformats.org/drawingml/2006/main">
          <a:pPr algn="r"/>
          <a:r>
            <a:rPr lang="ru-RU" sz="1050" dirty="0" smtClean="0">
              <a:latin typeface="Times New Roman" pitchFamily="18" charset="0"/>
              <a:cs typeface="Times New Roman" pitchFamily="18" charset="0"/>
            </a:rPr>
            <a:t> 2022 год – 94,5 тыс. рублей</a:t>
          </a:r>
          <a:endParaRPr lang="ru-RU" sz="105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0.54725</cdr:x>
      <cdr:y>0.08473</cdr:y>
    </cdr:from>
    <cdr:to>
      <cdr:x>0.98824</cdr:x>
      <cdr:y>0.15835</cdr:y>
    </cdr:to>
    <cdr:sp macro="" textlink="">
      <cdr:nvSpPr>
        <cdr:cNvPr id="22" name="Скругленный прямоугольник 21"/>
        <cdr:cNvSpPr/>
      </cdr:nvSpPr>
      <cdr:spPr>
        <a:xfrm xmlns:a="http://schemas.openxmlformats.org/drawingml/2006/main">
          <a:off x="5004054" y="504082"/>
          <a:ext cx="4032413" cy="437982"/>
        </a:xfrm>
        <a:prstGeom xmlns:a="http://schemas.openxmlformats.org/drawingml/2006/main" prst="roundRect">
          <a:avLst/>
        </a:prstGeom>
        <a:gradFill xmlns:a="http://schemas.openxmlformats.org/drawingml/2006/main" rotWithShape="1">
          <a:gsLst>
            <a:gs pos="0">
              <a:srgbClr val="4F81BD">
                <a:tint val="1000"/>
                <a:satMod val="255000"/>
              </a:srgbClr>
            </a:gs>
            <a:gs pos="55000">
              <a:srgbClr val="4F81BD">
                <a:tint val="12000"/>
                <a:satMod val="255000"/>
              </a:srgbClr>
            </a:gs>
            <a:gs pos="100000">
              <a:srgbClr val="4F81BD">
                <a:tint val="45000"/>
                <a:satMod val="250000"/>
              </a:srgbClr>
            </a:gs>
          </a:gsLst>
          <a:path path="circle">
            <a:fillToRect l="-40000" t="-90000" r="140000" b="190000"/>
          </a:path>
        </a:gradFill>
        <a:ln xmlns:a="http://schemas.openxmlformats.org/drawingml/2006/main" w="9525" cap="flat" cmpd="sng" algn="ctr">
          <a:solidFill>
            <a:srgbClr val="4F81BD"/>
          </a:solidFill>
          <a:prstDash val="solid"/>
        </a:ln>
        <a:effectLst xmlns:a="http://schemas.openxmlformats.org/drawingml/2006/main">
          <a:outerShdw blurRad="51500" dist="25400" dir="5400000" rotWithShape="0">
            <a:srgbClr val="000000">
              <a:alpha val="40000"/>
            </a:srgbClr>
          </a:outerShdw>
        </a:effectLst>
      </cdr:spPr>
      <cdr:style>
        <a:lnRef xmlns:a="http://schemas.openxmlformats.org/drawingml/2006/main" idx="1">
          <a:schemeClr val="accent1"/>
        </a:lnRef>
        <a:fillRef xmlns:a="http://schemas.openxmlformats.org/drawingml/2006/main" idx="2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lIns="72000" tIns="36000" rIns="72000" bIns="36000">
          <a:spAutoFit/>
        </a:bodyPr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Georgi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Georgi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Georgi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Georgi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Georgi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Georgi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Georgi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Georgi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Georgia"/>
            </a:defRPr>
          </a:lvl9pPr>
        </a:lstStyle>
        <a:p xmlns:a="http://schemas.openxmlformats.org/drawingml/2006/main">
          <a:pPr algn="r"/>
          <a:r>
            <a:rPr lang="ru-RU" sz="1050" dirty="0" smtClean="0">
              <a:latin typeface="Times New Roman" pitchFamily="18" charset="0"/>
              <a:cs typeface="Times New Roman" pitchFamily="18" charset="0"/>
            </a:rPr>
            <a:t> 2020 год – 66452,70</a:t>
          </a:r>
          <a:r>
            <a:rPr lang="ru-RU" sz="1000" dirty="0" smtClean="0">
              <a:latin typeface="Times New Roman" pitchFamily="18" charset="0"/>
              <a:cs typeface="Times New Roman" pitchFamily="18" charset="0"/>
            </a:rPr>
            <a:t> тыс. рублей / </a:t>
          </a:r>
          <a:r>
            <a:rPr lang="ru-RU" sz="1050" dirty="0" smtClean="0">
              <a:latin typeface="Times New Roman" pitchFamily="18" charset="0"/>
              <a:cs typeface="Times New Roman" pitchFamily="18" charset="0"/>
            </a:rPr>
            <a:t>2021 год – 66516,40</a:t>
          </a:r>
          <a:r>
            <a:rPr lang="ru-RU" sz="1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000" dirty="0" err="1" smtClean="0">
              <a:latin typeface="Times New Roman" pitchFamily="18" charset="0"/>
              <a:cs typeface="Times New Roman" pitchFamily="18" charset="0"/>
            </a:rPr>
            <a:t>тыс.рублей</a:t>
          </a:r>
          <a:r>
            <a:rPr lang="ru-RU" sz="1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050" dirty="0" smtClean="0">
              <a:latin typeface="Times New Roman" pitchFamily="18" charset="0"/>
              <a:cs typeface="Times New Roman" pitchFamily="18" charset="0"/>
            </a:rPr>
            <a:t>2022 год – 73470,60</a:t>
          </a:r>
          <a:r>
            <a:rPr lang="ru-RU" sz="1000" dirty="0" smtClean="0">
              <a:latin typeface="Times New Roman" pitchFamily="18" charset="0"/>
              <a:cs typeface="Times New Roman" pitchFamily="18" charset="0"/>
            </a:rPr>
            <a:t> тыс.рублей</a:t>
          </a:r>
          <a:endParaRPr lang="ru-RU" sz="10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0.54725</cdr:x>
      <cdr:y>0.03631</cdr:y>
    </cdr:from>
    <cdr:to>
      <cdr:x>0.98824</cdr:x>
      <cdr:y>0.08734</cdr:y>
    </cdr:to>
    <cdr:grpSp>
      <cdr:nvGrpSpPr>
        <cdr:cNvPr id="21" name="Группа 3"/>
        <cdr:cNvGrpSpPr/>
      </cdr:nvGrpSpPr>
      <cdr:grpSpPr>
        <a:xfrm xmlns:a="http://schemas.openxmlformats.org/drawingml/2006/main">
          <a:off x="5004054" y="216043"/>
          <a:ext cx="4032413" cy="303626"/>
          <a:chOff x="5648348" y="572125"/>
          <a:chExt cx="2415597" cy="196360"/>
        </a:xfrm>
        <a:solidFill xmlns:a="http://schemas.openxmlformats.org/drawingml/2006/main">
          <a:srgbClr val="99FFCC"/>
        </a:solidFill>
      </cdr:grpSpPr>
      <cdr:sp macro="" textlink="">
        <cdr:nvSpPr>
          <cdr:cNvPr id="2" name="Скругленный прямоугольник 1"/>
          <cdr:cNvSpPr/>
        </cdr:nvSpPr>
        <cdr:spPr>
          <a:xfrm xmlns:a="http://schemas.openxmlformats.org/drawingml/2006/main">
            <a:off x="5648348" y="572125"/>
            <a:ext cx="2415597" cy="196360"/>
          </a:xfrm>
          <a:prstGeom xmlns:a="http://schemas.openxmlformats.org/drawingml/2006/main" prst="roundRect">
            <a:avLst/>
          </a:prstGeom>
          <a:grpFill xmlns:a="http://schemas.openxmlformats.org/drawingml/2006/main"/>
        </cdr:spPr>
        <cdr:style>
          <a:lnRef xmlns:a="http://schemas.openxmlformats.org/drawingml/2006/main" idx="2">
            <a:schemeClr val="accent1">
              <a:shade val="50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cdr:style>
        <cdr:txBody>
          <a:bodyPr xmlns:a="http://schemas.openxmlformats.org/drawingml/2006/main" vertOverflow="clip">
            <a:normAutofit/>
          </a:bodyPr>
          <a:lstStyle xmlns:a="http://schemas.openxmlformats.org/drawingml/2006/main"/>
          <a:p xmlns:a="http://schemas.openxmlformats.org/drawingml/2006/main">
            <a:pPr algn="ctr"/>
            <a:r>
              <a:rPr lang="ru-RU" sz="1200" b="1" dirty="0" smtClean="0">
                <a:solidFill>
                  <a:srgbClr val="002060"/>
                </a:solidFill>
              </a:rPr>
              <a:t>Дошкольное образование:</a:t>
            </a:r>
            <a:endParaRPr lang="ru-RU" sz="1200" b="1" dirty="0">
              <a:solidFill>
                <a:srgbClr val="002060"/>
              </a:solidFill>
            </a:endParaRPr>
          </a:p>
        </cdr:txBody>
      </cdr:sp>
    </cdr:grpSp>
  </cdr:relSizeAnchor>
  <cdr:relSizeAnchor xmlns:cdr="http://schemas.openxmlformats.org/drawingml/2006/chartDrawing">
    <cdr:from>
      <cdr:x>0.54725</cdr:x>
      <cdr:y>0.15735</cdr:y>
    </cdr:from>
    <cdr:to>
      <cdr:x>0.98824</cdr:x>
      <cdr:y>0.27795</cdr:y>
    </cdr:to>
    <cdr:grpSp>
      <cdr:nvGrpSpPr>
        <cdr:cNvPr id="23" name="Группа 7"/>
        <cdr:cNvGrpSpPr/>
      </cdr:nvGrpSpPr>
      <cdr:grpSpPr>
        <a:xfrm xmlns:a="http://schemas.openxmlformats.org/drawingml/2006/main">
          <a:off x="5004054" y="936225"/>
          <a:ext cx="4032413" cy="717564"/>
          <a:chOff x="7318353" y="1584530"/>
          <a:chExt cx="1481797" cy="499073"/>
        </a:xfrm>
      </cdr:grpSpPr>
      <cdr:sp macro="" textlink="">
        <cdr:nvSpPr>
          <cdr:cNvPr id="9" name="Скругленный прямоугольник 8"/>
          <cdr:cNvSpPr/>
        </cdr:nvSpPr>
        <cdr:spPr>
          <a:xfrm xmlns:a="http://schemas.openxmlformats.org/drawingml/2006/main">
            <a:off x="7318353" y="1784871"/>
            <a:ext cx="1481797" cy="298732"/>
          </a:xfrm>
          <a:prstGeom xmlns:a="http://schemas.openxmlformats.org/drawingml/2006/main" prst="roundRect">
            <a:avLst/>
          </a:prstGeom>
          <a:gradFill xmlns:a="http://schemas.openxmlformats.org/drawingml/2006/main" rotWithShape="1">
            <a:gsLst>
              <a:gs pos="0">
                <a:srgbClr val="4F81BD">
                  <a:tint val="1000"/>
                  <a:satMod val="255000"/>
                </a:srgbClr>
              </a:gs>
              <a:gs pos="55000">
                <a:srgbClr val="4F81BD">
                  <a:tint val="12000"/>
                  <a:satMod val="255000"/>
                </a:srgbClr>
              </a:gs>
              <a:gs pos="100000">
                <a:srgbClr val="4F81BD">
                  <a:tint val="45000"/>
                  <a:satMod val="250000"/>
                </a:srgbClr>
              </a:gs>
            </a:gsLst>
            <a:path path="circle">
              <a:fillToRect l="-40000" t="-90000" r="140000" b="190000"/>
            </a:path>
          </a:gradFill>
          <a:ln xmlns:a="http://schemas.openxmlformats.org/drawingml/2006/main" w="9525" cap="flat" cmpd="sng" algn="ctr">
            <a:solidFill>
              <a:srgbClr val="4F81BD"/>
            </a:solidFill>
            <a:prstDash val="solid"/>
          </a:ln>
          <a:effectLst xmlns:a="http://schemas.openxmlformats.org/drawingml/2006/main">
            <a:outerShdw blurRad="51500" dist="25400" dir="5400000" rotWithShape="0">
              <a:srgbClr val="000000">
                <a:alpha val="40000"/>
              </a:srgbClr>
            </a:outerShdw>
          </a:effectLst>
        </cdr:spPr>
        <cdr:style>
          <a:lnRef xmlns:a="http://schemas.openxmlformats.org/drawingml/2006/main" idx="1">
            <a:schemeClr val="accent1"/>
          </a:lnRef>
          <a:fillRef xmlns:a="http://schemas.openxmlformats.org/drawingml/2006/main" idx="2">
            <a:schemeClr val="accent1"/>
          </a:fillRef>
          <a:effectRef xmlns:a="http://schemas.openxmlformats.org/drawingml/2006/main" idx="1">
            <a:schemeClr val="accent1"/>
          </a:effectRef>
          <a:fontRef xmlns:a="http://schemas.openxmlformats.org/drawingml/2006/main" idx="minor">
            <a:schemeClr val="dk1"/>
          </a:fontRef>
        </cdr:style>
        <cdr:txBody>
          <a:bodyPr xmlns:a="http://schemas.openxmlformats.org/drawingml/2006/main" wrap="square" lIns="72000" tIns="36000" rIns="72000" bIns="36000">
            <a:spAutoFit/>
          </a:bodyPr>
          <a:lstStyle xmlns:a="http://schemas.openxmlformats.org/drawingml/2006/main">
            <a:lvl1pPr marL="0" indent="0">
              <a:defRPr sz="1100">
                <a:solidFill>
                  <a:sysClr val="windowText" lastClr="000000"/>
                </a:solidFill>
                <a:latin typeface="Georgia"/>
              </a:defRPr>
            </a:lvl1pPr>
            <a:lvl2pPr marL="457200" indent="0">
              <a:defRPr sz="1100">
                <a:solidFill>
                  <a:sysClr val="windowText" lastClr="000000"/>
                </a:solidFill>
                <a:latin typeface="Georgia"/>
              </a:defRPr>
            </a:lvl2pPr>
            <a:lvl3pPr marL="914400" indent="0">
              <a:defRPr sz="1100">
                <a:solidFill>
                  <a:sysClr val="windowText" lastClr="000000"/>
                </a:solidFill>
                <a:latin typeface="Georgia"/>
              </a:defRPr>
            </a:lvl3pPr>
            <a:lvl4pPr marL="1371600" indent="0">
              <a:defRPr sz="1100">
                <a:solidFill>
                  <a:sysClr val="windowText" lastClr="000000"/>
                </a:solidFill>
                <a:latin typeface="Georgia"/>
              </a:defRPr>
            </a:lvl4pPr>
            <a:lvl5pPr marL="1828800" indent="0">
              <a:defRPr sz="1100">
                <a:solidFill>
                  <a:sysClr val="windowText" lastClr="000000"/>
                </a:solidFill>
                <a:latin typeface="Georgia"/>
              </a:defRPr>
            </a:lvl5pPr>
            <a:lvl6pPr marL="2286000" indent="0">
              <a:defRPr sz="1100">
                <a:solidFill>
                  <a:sysClr val="windowText" lastClr="000000"/>
                </a:solidFill>
                <a:latin typeface="Georgia"/>
              </a:defRPr>
            </a:lvl6pPr>
            <a:lvl7pPr marL="2743200" indent="0">
              <a:defRPr sz="1100">
                <a:solidFill>
                  <a:sysClr val="windowText" lastClr="000000"/>
                </a:solidFill>
                <a:latin typeface="Georgia"/>
              </a:defRPr>
            </a:lvl7pPr>
            <a:lvl8pPr marL="3200400" indent="0">
              <a:defRPr sz="1100">
                <a:solidFill>
                  <a:sysClr val="windowText" lastClr="000000"/>
                </a:solidFill>
                <a:latin typeface="Georgia"/>
              </a:defRPr>
            </a:lvl8pPr>
            <a:lvl9pPr marL="3657600" indent="0">
              <a:defRPr sz="1100">
                <a:solidFill>
                  <a:sysClr val="windowText" lastClr="000000"/>
                </a:solidFill>
                <a:latin typeface="Georgia"/>
              </a:defRPr>
            </a:lvl9pPr>
          </a:lstStyle>
          <a:p xmlns:a="http://schemas.openxmlformats.org/drawingml/2006/main">
            <a:pPr algn="r"/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2020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год –179666,6 тыс. рублей /  2021 год – 180682,1 тыс.рублей </a:t>
            </a:r>
          </a:p>
          <a:p xmlns:a="http://schemas.openxmlformats.org/drawingml/2006/main">
            <a:pPr algn="r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2022 год – 186720,50 тыс.рублей</a:t>
            </a:r>
          </a:p>
        </cdr:txBody>
      </cdr:sp>
      <cdr:sp macro="" textlink="">
        <cdr:nvSpPr>
          <cdr:cNvPr id="10" name="Скругленный прямоугольник 9"/>
          <cdr:cNvSpPr/>
        </cdr:nvSpPr>
        <cdr:spPr>
          <a:xfrm xmlns:a="http://schemas.openxmlformats.org/drawingml/2006/main">
            <a:off x="7318353" y="1584530"/>
            <a:ext cx="1481797" cy="222922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99FFCC"/>
          </a:solidFill>
          <a:ln xmlns:a="http://schemas.openxmlformats.org/drawingml/2006/main" w="19050" cap="flat" cmpd="sng" algn="ctr">
            <a:solidFill>
              <a:srgbClr val="4F81BD">
                <a:shade val="50000"/>
              </a:srgbClr>
            </a:solidFill>
            <a:prstDash val="solid"/>
          </a:ln>
          <a:effectLst xmlns:a="http://schemas.openxmlformats.org/drawingml/2006/main"/>
        </cdr:spPr>
        <cdr:style>
          <a:lnRef xmlns:a="http://schemas.openxmlformats.org/drawingml/2006/main" idx="2">
            <a:schemeClr val="accent1">
              <a:shade val="50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cdr:style>
        <cdr:txBody>
          <a:bodyPr xmlns:a="http://schemas.openxmlformats.org/drawingml/2006/main" wrap="square">
            <a:spAutoFit/>
          </a:bodyPr>
          <a:lstStyle xmlns:a="http://schemas.openxmlformats.org/drawingml/2006/main">
            <a:lvl1pPr marL="0" indent="0">
              <a:defRPr sz="1100">
                <a:solidFill>
                  <a:sysClr val="window" lastClr="FFFFFF"/>
                </a:solidFill>
                <a:latin typeface="Georgia"/>
              </a:defRPr>
            </a:lvl1pPr>
            <a:lvl2pPr marL="457200" indent="0">
              <a:defRPr sz="1100">
                <a:solidFill>
                  <a:sysClr val="window" lastClr="FFFFFF"/>
                </a:solidFill>
                <a:latin typeface="Georgia"/>
              </a:defRPr>
            </a:lvl2pPr>
            <a:lvl3pPr marL="914400" indent="0">
              <a:defRPr sz="1100">
                <a:solidFill>
                  <a:sysClr val="window" lastClr="FFFFFF"/>
                </a:solidFill>
                <a:latin typeface="Georgia"/>
              </a:defRPr>
            </a:lvl3pPr>
            <a:lvl4pPr marL="1371600" indent="0">
              <a:defRPr sz="1100">
                <a:solidFill>
                  <a:sysClr val="window" lastClr="FFFFFF"/>
                </a:solidFill>
                <a:latin typeface="Georgia"/>
              </a:defRPr>
            </a:lvl4pPr>
            <a:lvl5pPr marL="1828800" indent="0">
              <a:defRPr sz="1100">
                <a:solidFill>
                  <a:sysClr val="window" lastClr="FFFFFF"/>
                </a:solidFill>
                <a:latin typeface="Georgia"/>
              </a:defRPr>
            </a:lvl5pPr>
            <a:lvl6pPr marL="2286000" indent="0">
              <a:defRPr sz="1100">
                <a:solidFill>
                  <a:sysClr val="window" lastClr="FFFFFF"/>
                </a:solidFill>
                <a:latin typeface="Georgia"/>
              </a:defRPr>
            </a:lvl6pPr>
            <a:lvl7pPr marL="2743200" indent="0">
              <a:defRPr sz="1100">
                <a:solidFill>
                  <a:sysClr val="window" lastClr="FFFFFF"/>
                </a:solidFill>
                <a:latin typeface="Georgia"/>
              </a:defRPr>
            </a:lvl7pPr>
            <a:lvl8pPr marL="3200400" indent="0">
              <a:defRPr sz="1100">
                <a:solidFill>
                  <a:sysClr val="window" lastClr="FFFFFF"/>
                </a:solidFill>
                <a:latin typeface="Georgia"/>
              </a:defRPr>
            </a:lvl8pPr>
            <a:lvl9pPr marL="3657600" indent="0">
              <a:defRPr sz="1100">
                <a:solidFill>
                  <a:sysClr val="window" lastClr="FFFFFF"/>
                </a:solidFill>
                <a:latin typeface="Georgia"/>
              </a:defRPr>
            </a:lvl9pPr>
          </a:lstStyle>
          <a:p xmlns:a="http://schemas.openxmlformats.org/drawingml/2006/main">
            <a:pPr algn="ctr"/>
            <a:r>
              <a:rPr lang="ru-RU" sz="1200" b="1" dirty="0" smtClean="0">
                <a:solidFill>
                  <a:srgbClr val="002060"/>
                </a:solidFill>
                <a:latin typeface="+mn-lt"/>
              </a:rPr>
              <a:t>Общее образование:</a:t>
            </a:r>
            <a:endParaRPr lang="ru-RU" sz="1200" b="1" dirty="0">
              <a:solidFill>
                <a:srgbClr val="002060"/>
              </a:solidFill>
              <a:latin typeface="+mn-lt"/>
            </a:endParaRPr>
          </a:p>
        </cdr:txBody>
      </cdr:sp>
    </cdr:grpSp>
  </cdr:relSizeAnchor>
  <cdr:relSizeAnchor xmlns:cdr="http://schemas.openxmlformats.org/drawingml/2006/chartDrawing">
    <cdr:from>
      <cdr:x>0.54725</cdr:x>
      <cdr:y>0.27838</cdr:y>
    </cdr:from>
    <cdr:to>
      <cdr:x>0.98824</cdr:x>
      <cdr:y>0.39942</cdr:y>
    </cdr:to>
    <cdr:grpSp>
      <cdr:nvGrpSpPr>
        <cdr:cNvPr id="28" name="Группа 13"/>
        <cdr:cNvGrpSpPr/>
      </cdr:nvGrpSpPr>
      <cdr:grpSpPr>
        <a:xfrm xmlns:a="http://schemas.openxmlformats.org/drawingml/2006/main">
          <a:off x="5004054" y="1656347"/>
          <a:ext cx="4032413" cy="720182"/>
          <a:chOff x="8154266" y="1906668"/>
          <a:chExt cx="544520" cy="371996"/>
        </a:xfrm>
      </cdr:grpSpPr>
      <cdr:sp macro="" textlink="">
        <cdr:nvSpPr>
          <cdr:cNvPr id="15" name="Скругленный прямоугольник 14"/>
          <cdr:cNvSpPr/>
        </cdr:nvSpPr>
        <cdr:spPr>
          <a:xfrm xmlns:a="http://schemas.openxmlformats.org/drawingml/2006/main">
            <a:off x="8154266" y="2055467"/>
            <a:ext cx="544520" cy="223197"/>
          </a:xfrm>
          <a:prstGeom xmlns:a="http://schemas.openxmlformats.org/drawingml/2006/main" prst="roundRect">
            <a:avLst/>
          </a:prstGeom>
          <a:gradFill xmlns:a="http://schemas.openxmlformats.org/drawingml/2006/main" rotWithShape="1">
            <a:gsLst>
              <a:gs pos="0">
                <a:srgbClr val="4F81BD">
                  <a:tint val="1000"/>
                  <a:satMod val="255000"/>
                </a:srgbClr>
              </a:gs>
              <a:gs pos="55000">
                <a:srgbClr val="4F81BD">
                  <a:tint val="12000"/>
                  <a:satMod val="255000"/>
                </a:srgbClr>
              </a:gs>
              <a:gs pos="100000">
                <a:srgbClr val="4F81BD">
                  <a:tint val="45000"/>
                  <a:satMod val="250000"/>
                </a:srgbClr>
              </a:gs>
            </a:gsLst>
            <a:path path="circle">
              <a:fillToRect l="-40000" t="-90000" r="140000" b="190000"/>
            </a:path>
          </a:gradFill>
          <a:ln xmlns:a="http://schemas.openxmlformats.org/drawingml/2006/main" w="9525" cap="flat" cmpd="sng" algn="ctr">
            <a:solidFill>
              <a:srgbClr val="4F81BD"/>
            </a:solidFill>
            <a:prstDash val="solid"/>
          </a:ln>
          <a:effectLst xmlns:a="http://schemas.openxmlformats.org/drawingml/2006/main">
            <a:outerShdw blurRad="51500" dist="25400" dir="5400000" rotWithShape="0">
              <a:srgbClr val="000000">
                <a:alpha val="40000"/>
              </a:srgbClr>
            </a:outerShdw>
          </a:effectLst>
        </cdr:spPr>
        <cdr:style>
          <a:lnRef xmlns:a="http://schemas.openxmlformats.org/drawingml/2006/main" idx="1">
            <a:schemeClr val="accent1"/>
          </a:lnRef>
          <a:fillRef xmlns:a="http://schemas.openxmlformats.org/drawingml/2006/main" idx="2">
            <a:schemeClr val="accent1"/>
          </a:fillRef>
          <a:effectRef xmlns:a="http://schemas.openxmlformats.org/drawingml/2006/main" idx="1">
            <a:schemeClr val="accent1"/>
          </a:effectRef>
          <a:fontRef xmlns:a="http://schemas.openxmlformats.org/drawingml/2006/main" idx="minor">
            <a:schemeClr val="dk1"/>
          </a:fontRef>
        </cdr:style>
        <cdr:txBody>
          <a:bodyPr xmlns:a="http://schemas.openxmlformats.org/drawingml/2006/main"/>
          <a:lstStyle xmlns:a="http://schemas.openxmlformats.org/drawingml/2006/main">
            <a:lvl1pPr marL="0" indent="0">
              <a:defRPr sz="1100">
                <a:solidFill>
                  <a:sysClr val="windowText" lastClr="000000"/>
                </a:solidFill>
                <a:latin typeface="Georgia"/>
              </a:defRPr>
            </a:lvl1pPr>
            <a:lvl2pPr marL="457200" indent="0">
              <a:defRPr sz="1100">
                <a:solidFill>
                  <a:sysClr val="windowText" lastClr="000000"/>
                </a:solidFill>
                <a:latin typeface="Georgia"/>
              </a:defRPr>
            </a:lvl2pPr>
            <a:lvl3pPr marL="914400" indent="0">
              <a:defRPr sz="1100">
                <a:solidFill>
                  <a:sysClr val="windowText" lastClr="000000"/>
                </a:solidFill>
                <a:latin typeface="Georgia"/>
              </a:defRPr>
            </a:lvl3pPr>
            <a:lvl4pPr marL="1371600" indent="0">
              <a:defRPr sz="1100">
                <a:solidFill>
                  <a:sysClr val="windowText" lastClr="000000"/>
                </a:solidFill>
                <a:latin typeface="Georgia"/>
              </a:defRPr>
            </a:lvl4pPr>
            <a:lvl5pPr marL="1828800" indent="0">
              <a:defRPr sz="1100">
                <a:solidFill>
                  <a:sysClr val="windowText" lastClr="000000"/>
                </a:solidFill>
                <a:latin typeface="Georgia"/>
              </a:defRPr>
            </a:lvl5pPr>
            <a:lvl6pPr marL="2286000" indent="0">
              <a:defRPr sz="1100">
                <a:solidFill>
                  <a:sysClr val="windowText" lastClr="000000"/>
                </a:solidFill>
                <a:latin typeface="Georgia"/>
              </a:defRPr>
            </a:lvl6pPr>
            <a:lvl7pPr marL="2743200" indent="0">
              <a:defRPr sz="1100">
                <a:solidFill>
                  <a:sysClr val="windowText" lastClr="000000"/>
                </a:solidFill>
                <a:latin typeface="Georgia"/>
              </a:defRPr>
            </a:lvl7pPr>
            <a:lvl8pPr marL="3200400" indent="0">
              <a:defRPr sz="1100">
                <a:solidFill>
                  <a:sysClr val="windowText" lastClr="000000"/>
                </a:solidFill>
                <a:latin typeface="Georgia"/>
              </a:defRPr>
            </a:lvl8pPr>
            <a:lvl9pPr marL="3657600" indent="0">
              <a:defRPr sz="1100">
                <a:solidFill>
                  <a:sysClr val="windowText" lastClr="000000"/>
                </a:solidFill>
                <a:latin typeface="Georgia"/>
              </a:defRPr>
            </a:lvl9pPr>
          </a:lstStyle>
          <a:p xmlns:a="http://schemas.openxmlformats.org/drawingml/2006/main">
            <a:pPr algn="r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2020 год – 38635,30 тыс. рублей / 2021 год –  37193,70 тыс.рублей </a:t>
            </a:r>
          </a:p>
          <a:p xmlns:a="http://schemas.openxmlformats.org/drawingml/2006/main">
            <a:pPr algn="r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 2022 год – 37292,10 тыс.рублей</a:t>
            </a:r>
          </a:p>
        </cdr:txBody>
      </cdr:sp>
      <cdr:sp macro="" textlink="">
        <cdr:nvSpPr>
          <cdr:cNvPr id="16" name="Скругленный прямоугольник 15"/>
          <cdr:cNvSpPr/>
        </cdr:nvSpPr>
        <cdr:spPr>
          <a:xfrm xmlns:a="http://schemas.openxmlformats.org/drawingml/2006/main">
            <a:off x="8154267" y="1906668"/>
            <a:ext cx="544514" cy="16557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99FFCC"/>
          </a:solidFill>
          <a:ln xmlns:a="http://schemas.openxmlformats.org/drawingml/2006/main" w="19050" cap="flat" cmpd="sng" algn="ctr">
            <a:solidFill>
              <a:srgbClr val="4F81BD">
                <a:shade val="50000"/>
              </a:srgbClr>
            </a:solidFill>
            <a:prstDash val="solid"/>
          </a:ln>
          <a:effectLst xmlns:a="http://schemas.openxmlformats.org/drawingml/2006/main"/>
        </cdr:spPr>
        <cdr:style>
          <a:lnRef xmlns:a="http://schemas.openxmlformats.org/drawingml/2006/main" idx="2">
            <a:schemeClr val="accent1">
              <a:shade val="50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cdr:style>
        <cdr:txBody>
          <a:bodyPr xmlns:a="http://schemas.openxmlformats.org/drawingml/2006/main" wrap="square">
            <a:spAutoFit/>
          </a:bodyPr>
          <a:lstStyle xmlns:a="http://schemas.openxmlformats.org/drawingml/2006/main">
            <a:lvl1pPr marL="0" indent="0">
              <a:defRPr sz="1100">
                <a:solidFill>
                  <a:sysClr val="window" lastClr="FFFFFF"/>
                </a:solidFill>
                <a:latin typeface="Georgia"/>
              </a:defRPr>
            </a:lvl1pPr>
            <a:lvl2pPr marL="457200" indent="0">
              <a:defRPr sz="1100">
                <a:solidFill>
                  <a:sysClr val="window" lastClr="FFFFFF"/>
                </a:solidFill>
                <a:latin typeface="Georgia"/>
              </a:defRPr>
            </a:lvl2pPr>
            <a:lvl3pPr marL="914400" indent="0">
              <a:defRPr sz="1100">
                <a:solidFill>
                  <a:sysClr val="window" lastClr="FFFFFF"/>
                </a:solidFill>
                <a:latin typeface="Georgia"/>
              </a:defRPr>
            </a:lvl3pPr>
            <a:lvl4pPr marL="1371600" indent="0">
              <a:defRPr sz="1100">
                <a:solidFill>
                  <a:sysClr val="window" lastClr="FFFFFF"/>
                </a:solidFill>
                <a:latin typeface="Georgia"/>
              </a:defRPr>
            </a:lvl4pPr>
            <a:lvl5pPr marL="1828800" indent="0">
              <a:defRPr sz="1100">
                <a:solidFill>
                  <a:sysClr val="window" lastClr="FFFFFF"/>
                </a:solidFill>
                <a:latin typeface="Georgia"/>
              </a:defRPr>
            </a:lvl5pPr>
            <a:lvl6pPr marL="2286000" indent="0">
              <a:defRPr sz="1100">
                <a:solidFill>
                  <a:sysClr val="window" lastClr="FFFFFF"/>
                </a:solidFill>
                <a:latin typeface="Georgia"/>
              </a:defRPr>
            </a:lvl6pPr>
            <a:lvl7pPr marL="2743200" indent="0">
              <a:defRPr sz="1100">
                <a:solidFill>
                  <a:sysClr val="window" lastClr="FFFFFF"/>
                </a:solidFill>
                <a:latin typeface="Georgia"/>
              </a:defRPr>
            </a:lvl7pPr>
            <a:lvl8pPr marL="3200400" indent="0">
              <a:defRPr sz="1100">
                <a:solidFill>
                  <a:sysClr val="window" lastClr="FFFFFF"/>
                </a:solidFill>
                <a:latin typeface="Georgia"/>
              </a:defRPr>
            </a:lvl8pPr>
            <a:lvl9pPr marL="3657600" indent="0">
              <a:defRPr sz="1100">
                <a:solidFill>
                  <a:sysClr val="window" lastClr="FFFFFF"/>
                </a:solidFill>
                <a:latin typeface="Georgia"/>
              </a:defRPr>
            </a:lvl9pPr>
          </a:lstStyle>
          <a:p xmlns:a="http://schemas.openxmlformats.org/drawingml/2006/main">
            <a:pPr algn="ctr"/>
            <a:r>
              <a:rPr lang="ru-RU" sz="1200" b="1" dirty="0" smtClean="0">
                <a:solidFill>
                  <a:srgbClr val="002060"/>
                </a:solidFill>
                <a:latin typeface="+mn-lt"/>
              </a:rPr>
              <a:t>Дополнительное образование:</a:t>
            </a:r>
            <a:endParaRPr lang="ru-RU" sz="1200" b="1" dirty="0">
              <a:solidFill>
                <a:srgbClr val="002060"/>
              </a:solidFill>
              <a:latin typeface="+mn-lt"/>
            </a:endParaRPr>
          </a:p>
        </cdr:txBody>
      </cdr:sp>
    </cdr:grpSp>
  </cdr:relSizeAnchor>
  <cdr:relSizeAnchor xmlns:cdr="http://schemas.openxmlformats.org/drawingml/2006/chartDrawing">
    <cdr:from>
      <cdr:x>0.54725</cdr:x>
      <cdr:y>0.39942</cdr:y>
    </cdr:from>
    <cdr:to>
      <cdr:x>0.98824</cdr:x>
      <cdr:y>0.48023</cdr:y>
    </cdr:to>
    <cdr:sp macro="" textlink="">
      <cdr:nvSpPr>
        <cdr:cNvPr id="24" name="Скругленный прямоугольник 23"/>
        <cdr:cNvSpPr/>
      </cdr:nvSpPr>
      <cdr:spPr>
        <a:xfrm xmlns:a="http://schemas.openxmlformats.org/drawingml/2006/main">
          <a:off x="5004048" y="2376264"/>
          <a:ext cx="4032413" cy="480762"/>
        </a:xfrm>
        <a:prstGeom xmlns:a="http://schemas.openxmlformats.org/drawingml/2006/main" prst="roundRect">
          <a:avLst/>
        </a:prstGeom>
        <a:solidFill xmlns:a="http://schemas.openxmlformats.org/drawingml/2006/main">
          <a:srgbClr val="99FFCC"/>
        </a:solidFill>
        <a:ln xmlns:a="http://schemas.openxmlformats.org/drawingml/2006/main" w="19050" cap="flat" cmpd="sng" algn="ctr">
          <a:solidFill>
            <a:srgbClr val="4F81BD">
              <a:shade val="50000"/>
            </a:srgbClr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wrap="square">
          <a:spAutoFit/>
        </a:bodyPr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Georgia"/>
            </a:defRPr>
          </a:lvl1pPr>
          <a:lvl2pPr marL="457200" indent="0">
            <a:defRPr sz="1100">
              <a:solidFill>
                <a:sysClr val="window" lastClr="FFFFFF"/>
              </a:solidFill>
              <a:latin typeface="Georgia"/>
            </a:defRPr>
          </a:lvl2pPr>
          <a:lvl3pPr marL="914400" indent="0">
            <a:defRPr sz="1100">
              <a:solidFill>
                <a:sysClr val="window" lastClr="FFFFFF"/>
              </a:solidFill>
              <a:latin typeface="Georgia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Georgia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Georgia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Georgia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Georgia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Georgia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Georgia"/>
            </a:defRPr>
          </a:lvl9pPr>
        </a:lstStyle>
        <a:p xmlns:a="http://schemas.openxmlformats.org/drawingml/2006/main">
          <a:pPr algn="ctr"/>
          <a:r>
            <a:rPr lang="ru-RU" sz="1050" b="1" dirty="0" smtClean="0">
              <a:solidFill>
                <a:srgbClr val="002060"/>
              </a:solidFill>
              <a:latin typeface="+mn-lt"/>
            </a:rPr>
            <a:t>Профессиональная подготовка, переподготовка и повышение квалификации</a:t>
          </a:r>
          <a:r>
            <a:rPr lang="ru-RU" sz="1050" b="1" dirty="0" smtClean="0">
              <a:solidFill>
                <a:srgbClr val="002060"/>
              </a:solidFill>
            </a:rPr>
            <a:t>:</a:t>
          </a:r>
          <a:endParaRPr lang="ru-RU" sz="1050" b="1" dirty="0">
            <a:solidFill>
              <a:srgbClr val="002060"/>
            </a:solidFill>
          </a:endParaRPr>
        </a:p>
      </cdr:txBody>
    </cdr:sp>
  </cdr:relSizeAnchor>
  <cdr:relSizeAnchor xmlns:cdr="http://schemas.openxmlformats.org/drawingml/2006/chartDrawing">
    <cdr:from>
      <cdr:x>0.54725</cdr:x>
      <cdr:y>0.69741</cdr:y>
    </cdr:from>
    <cdr:to>
      <cdr:x>0.98824</cdr:x>
      <cdr:y>0.75128</cdr:y>
    </cdr:to>
    <cdr:sp macro="" textlink="">
      <cdr:nvSpPr>
        <cdr:cNvPr id="26" name="Скругленный прямоугольник 25"/>
        <cdr:cNvSpPr/>
      </cdr:nvSpPr>
      <cdr:spPr>
        <a:xfrm xmlns:a="http://schemas.openxmlformats.org/drawingml/2006/main">
          <a:off x="5004048" y="4149080"/>
          <a:ext cx="4032413" cy="320488"/>
        </a:xfrm>
        <a:prstGeom xmlns:a="http://schemas.openxmlformats.org/drawingml/2006/main" prst="roundRect">
          <a:avLst/>
        </a:prstGeom>
        <a:solidFill xmlns:a="http://schemas.openxmlformats.org/drawingml/2006/main">
          <a:srgbClr val="99FFCC"/>
        </a:solidFill>
        <a:ln xmlns:a="http://schemas.openxmlformats.org/drawingml/2006/main" w="19050" cap="flat" cmpd="sng" algn="ctr">
          <a:solidFill>
            <a:srgbClr val="4F81BD">
              <a:shade val="50000"/>
            </a:srgbClr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wrap="square">
          <a:spAutoFit/>
        </a:bodyPr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Georgia"/>
            </a:defRPr>
          </a:lvl1pPr>
          <a:lvl2pPr marL="457200" indent="0">
            <a:defRPr sz="1100">
              <a:solidFill>
                <a:sysClr val="window" lastClr="FFFFFF"/>
              </a:solidFill>
              <a:latin typeface="Georgia"/>
            </a:defRPr>
          </a:lvl2pPr>
          <a:lvl3pPr marL="914400" indent="0">
            <a:defRPr sz="1100">
              <a:solidFill>
                <a:sysClr val="window" lastClr="FFFFFF"/>
              </a:solidFill>
              <a:latin typeface="Georgia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Georgia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Georgia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Georgia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Georgia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Georgia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Georgia"/>
            </a:defRPr>
          </a:lvl9pPr>
        </a:lstStyle>
        <a:p xmlns:a="http://schemas.openxmlformats.org/drawingml/2006/main">
          <a:pPr algn="ctr"/>
          <a:r>
            <a:rPr lang="ru-RU" sz="1200" b="1" kern="1200" dirty="0" smtClean="0">
              <a:solidFill>
                <a:srgbClr val="002060"/>
              </a:solidFill>
              <a:latin typeface="+mn-lt"/>
            </a:rPr>
            <a:t>Другие вопросы в области образования:</a:t>
          </a:r>
          <a:endParaRPr lang="ru-RU" sz="1200" b="1" kern="1200" dirty="0">
            <a:solidFill>
              <a:srgbClr val="002060"/>
            </a:solidFill>
            <a:latin typeface="+mn-lt"/>
          </a:endParaRPr>
        </a:p>
      </cdr:txBody>
    </cdr:sp>
  </cdr:relSizeAnchor>
  <cdr:relSizeAnchor xmlns:cdr="http://schemas.openxmlformats.org/drawingml/2006/chartDrawing">
    <cdr:from>
      <cdr:x>0.563</cdr:x>
      <cdr:y>0.10893</cdr:y>
    </cdr:from>
    <cdr:to>
      <cdr:x>0.57875</cdr:x>
      <cdr:y>0.14661</cdr:y>
    </cdr:to>
    <cdr:sp macro="" textlink="">
      <cdr:nvSpPr>
        <cdr:cNvPr id="31" name="Цилиндр 30"/>
        <cdr:cNvSpPr/>
      </cdr:nvSpPr>
      <cdr:spPr>
        <a:xfrm xmlns:a="http://schemas.openxmlformats.org/drawingml/2006/main">
          <a:off x="5148064" y="648072"/>
          <a:ext cx="144018" cy="224169"/>
        </a:xfrm>
        <a:prstGeom xmlns:a="http://schemas.openxmlformats.org/drawingml/2006/main" prst="can">
          <a:avLst/>
        </a:prstGeom>
        <a:solidFill xmlns:a="http://schemas.openxmlformats.org/drawingml/2006/main">
          <a:srgbClr val="0070C0"/>
        </a:solidFill>
        <a:ln xmlns:a="http://schemas.openxmlformats.org/drawingml/2006/main" w="9525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0.563</cdr:x>
      <cdr:y>0.22997</cdr:y>
    </cdr:from>
    <cdr:to>
      <cdr:x>0.57875</cdr:x>
      <cdr:y>0.26765</cdr:y>
    </cdr:to>
    <cdr:sp macro="" textlink="">
      <cdr:nvSpPr>
        <cdr:cNvPr id="32" name="Цилиндр 31"/>
        <cdr:cNvSpPr/>
      </cdr:nvSpPr>
      <cdr:spPr>
        <a:xfrm xmlns:a="http://schemas.openxmlformats.org/drawingml/2006/main">
          <a:off x="5148064" y="1368152"/>
          <a:ext cx="144018" cy="224169"/>
        </a:xfrm>
        <a:prstGeom xmlns:a="http://schemas.openxmlformats.org/drawingml/2006/main" prst="can">
          <a:avLst/>
        </a:prstGeom>
        <a:solidFill xmlns:a="http://schemas.openxmlformats.org/drawingml/2006/main">
          <a:srgbClr val="C00000"/>
        </a:solidFill>
        <a:ln xmlns:a="http://schemas.openxmlformats.org/drawingml/2006/main" w="9525" cap="flat" cmpd="sng" algn="ctr">
          <a:solidFill>
            <a:srgbClr val="4F81BD">
              <a:shade val="50000"/>
            </a:srgbClr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0.563</cdr:x>
      <cdr:y>0.3389</cdr:y>
    </cdr:from>
    <cdr:to>
      <cdr:x>0.57875</cdr:x>
      <cdr:y>0.37658</cdr:y>
    </cdr:to>
    <cdr:sp macro="" textlink="">
      <cdr:nvSpPr>
        <cdr:cNvPr id="33" name="Цилиндр 32"/>
        <cdr:cNvSpPr/>
      </cdr:nvSpPr>
      <cdr:spPr>
        <a:xfrm xmlns:a="http://schemas.openxmlformats.org/drawingml/2006/main">
          <a:off x="5148064" y="2016224"/>
          <a:ext cx="144018" cy="224169"/>
        </a:xfrm>
        <a:prstGeom xmlns:a="http://schemas.openxmlformats.org/drawingml/2006/main" prst="can">
          <a:avLst/>
        </a:prstGeom>
        <a:solidFill xmlns:a="http://schemas.openxmlformats.org/drawingml/2006/main">
          <a:schemeClr val="accent3">
            <a:lumMod val="75000"/>
          </a:schemeClr>
        </a:solidFill>
        <a:ln xmlns:a="http://schemas.openxmlformats.org/drawingml/2006/main" w="9525" cap="flat" cmpd="sng" algn="ctr">
          <a:solidFill>
            <a:srgbClr val="4F81BD">
              <a:shade val="50000"/>
            </a:srgbClr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0.563</cdr:x>
      <cdr:y>0.77003</cdr:y>
    </cdr:from>
    <cdr:to>
      <cdr:x>0.57875</cdr:x>
      <cdr:y>0.80771</cdr:y>
    </cdr:to>
    <cdr:sp macro="" textlink="">
      <cdr:nvSpPr>
        <cdr:cNvPr id="36" name="Цилиндр 35"/>
        <cdr:cNvSpPr/>
      </cdr:nvSpPr>
      <cdr:spPr>
        <a:xfrm xmlns:a="http://schemas.openxmlformats.org/drawingml/2006/main">
          <a:off x="5148064" y="4581128"/>
          <a:ext cx="144018" cy="224169"/>
        </a:xfrm>
        <a:prstGeom xmlns:a="http://schemas.openxmlformats.org/drawingml/2006/main" prst="can">
          <a:avLst/>
        </a:prstGeom>
        <a:solidFill xmlns:a="http://schemas.openxmlformats.org/drawingml/2006/main">
          <a:schemeClr val="accent6">
            <a:lumMod val="75000"/>
          </a:schemeClr>
        </a:solidFill>
        <a:ln xmlns:a="http://schemas.openxmlformats.org/drawingml/2006/main" w="9525" cap="flat" cmpd="sng" algn="ctr">
          <a:solidFill>
            <a:srgbClr val="4F81BD">
              <a:shade val="50000"/>
            </a:srgbClr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0.5945</cdr:x>
      <cdr:y>0.94937</cdr:y>
    </cdr:from>
    <cdr:to>
      <cdr:x>0.6945</cdr:x>
      <cdr:y>1</cdr:y>
    </cdr:to>
    <cdr:sp macro="" textlink="">
      <cdr:nvSpPr>
        <cdr:cNvPr id="48" name="TextBox 47"/>
        <cdr:cNvSpPr txBox="1"/>
      </cdr:nvSpPr>
      <cdr:spPr>
        <a:xfrm xmlns:a="http://schemas.openxmlformats.org/drawingml/2006/main">
          <a:off x="5436096" y="5400600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0.01176</cdr:x>
      <cdr:y>0</cdr:y>
    </cdr:from>
    <cdr:to>
      <cdr:x>0.07476</cdr:x>
      <cdr:y>0.0633</cdr:y>
    </cdr:to>
    <cdr:sp macro="" textlink="">
      <cdr:nvSpPr>
        <cdr:cNvPr id="38" name="Прямоугольник 37"/>
        <cdr:cNvSpPr/>
      </cdr:nvSpPr>
      <cdr:spPr>
        <a:xfrm xmlns:a="http://schemas.openxmlformats.org/drawingml/2006/main">
          <a:off x="107504" y="0"/>
          <a:ext cx="576072" cy="37659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800" b="1" dirty="0" smtClean="0">
              <a:solidFill>
                <a:schemeClr val="accent2">
                  <a:lumMod val="75000"/>
                </a:schemeClr>
              </a:solidFill>
            </a:rPr>
            <a:t>тыс.</a:t>
          </a:r>
        </a:p>
        <a:p xmlns:a="http://schemas.openxmlformats.org/drawingml/2006/main">
          <a:pPr algn="ctr"/>
          <a:r>
            <a:rPr lang="ru-RU" sz="800" b="1" dirty="0" smtClean="0">
              <a:solidFill>
                <a:schemeClr val="accent2">
                  <a:lumMod val="75000"/>
                </a:schemeClr>
              </a:solidFill>
            </a:rPr>
            <a:t>рублей</a:t>
          </a:r>
          <a:endParaRPr lang="ru-RU" sz="800" b="1" dirty="0">
            <a:solidFill>
              <a:schemeClr val="accent2">
                <a:lumMod val="75000"/>
              </a:schemeClr>
            </a:solidFill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0.59136</cdr:x>
      <cdr:y>0.00609</cdr:y>
    </cdr:from>
    <cdr:to>
      <cdr:x>0.7218</cdr:x>
      <cdr:y>0.08153</cdr:y>
    </cdr:to>
    <cdr:sp macro="" textlink="">
      <cdr:nvSpPr>
        <cdr:cNvPr id="4" name="Text Box 19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4896668" y="29813"/>
          <a:ext cx="1080095" cy="36934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square">
          <a:spAutoFit/>
        </a:bodyPr>
        <a:lstStyle xmlns:a="http://schemas.openxmlformats.org/drawingml/2006/main">
          <a:lvl1pPr marL="0" indent="0">
            <a:defRPr sz="1100">
              <a:latin typeface="Georgia"/>
            </a:defRPr>
          </a:lvl1pPr>
          <a:lvl2pPr marL="457200" indent="0">
            <a:defRPr sz="1100">
              <a:latin typeface="Georgia"/>
            </a:defRPr>
          </a:lvl2pPr>
          <a:lvl3pPr marL="914400" indent="0">
            <a:defRPr sz="1100">
              <a:latin typeface="Georgia"/>
            </a:defRPr>
          </a:lvl3pPr>
          <a:lvl4pPr marL="1371600" indent="0">
            <a:defRPr sz="1100">
              <a:latin typeface="Georgia"/>
            </a:defRPr>
          </a:lvl4pPr>
          <a:lvl5pPr marL="1828800" indent="0">
            <a:defRPr sz="1100">
              <a:latin typeface="Georgia"/>
            </a:defRPr>
          </a:lvl5pPr>
          <a:lvl6pPr marL="2286000" indent="0">
            <a:defRPr sz="1100">
              <a:latin typeface="Georgia"/>
            </a:defRPr>
          </a:lvl6pPr>
          <a:lvl7pPr marL="2743200" indent="0">
            <a:defRPr sz="1100">
              <a:latin typeface="Georgia"/>
            </a:defRPr>
          </a:lvl7pPr>
          <a:lvl8pPr marL="3200400" indent="0">
            <a:defRPr sz="1100">
              <a:latin typeface="Georgia"/>
            </a:defRPr>
          </a:lvl8pPr>
          <a:lvl9pPr marL="3657600" indent="0">
            <a:defRPr sz="1100">
              <a:latin typeface="Georgia"/>
            </a:defRPr>
          </a:lvl9pPr>
        </a:lstStyle>
        <a:p xmlns:a="http://schemas.openxmlformats.org/drawingml/2006/main">
          <a:r>
            <a:rPr lang="ru-RU" sz="1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33 269,3</a:t>
          </a:r>
          <a:endParaRPr lang="ru-RU" sz="18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0.36526</cdr:x>
      <cdr:y>0</cdr:y>
    </cdr:from>
    <cdr:to>
      <cdr:x>0.51309</cdr:x>
      <cdr:y>0.07544</cdr:y>
    </cdr:to>
    <cdr:sp macro="" textlink="">
      <cdr:nvSpPr>
        <cdr:cNvPr id="5" name="Text Box 19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024460" y="0"/>
          <a:ext cx="1224136" cy="36933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square">
          <a:spAutoFit/>
        </a:bodyPr>
        <a:lstStyle xmlns:a="http://schemas.openxmlformats.org/drawingml/2006/main">
          <a:lvl1pPr marL="0" indent="0">
            <a:defRPr sz="1100">
              <a:latin typeface="Georgia"/>
            </a:defRPr>
          </a:lvl1pPr>
          <a:lvl2pPr marL="457200" indent="0">
            <a:defRPr sz="1100">
              <a:latin typeface="Georgia"/>
            </a:defRPr>
          </a:lvl2pPr>
          <a:lvl3pPr marL="914400" indent="0">
            <a:defRPr sz="1100">
              <a:latin typeface="Georgia"/>
            </a:defRPr>
          </a:lvl3pPr>
          <a:lvl4pPr marL="1371600" indent="0">
            <a:defRPr sz="1100">
              <a:latin typeface="Georgia"/>
            </a:defRPr>
          </a:lvl4pPr>
          <a:lvl5pPr marL="1828800" indent="0">
            <a:defRPr sz="1100">
              <a:latin typeface="Georgia"/>
            </a:defRPr>
          </a:lvl5pPr>
          <a:lvl6pPr marL="2286000" indent="0">
            <a:defRPr sz="1100">
              <a:latin typeface="Georgia"/>
            </a:defRPr>
          </a:lvl6pPr>
          <a:lvl7pPr marL="2743200" indent="0">
            <a:defRPr sz="1100">
              <a:latin typeface="Georgia"/>
            </a:defRPr>
          </a:lvl7pPr>
          <a:lvl8pPr marL="3200400" indent="0">
            <a:defRPr sz="1100">
              <a:latin typeface="Georgia"/>
            </a:defRPr>
          </a:lvl8pPr>
          <a:lvl9pPr marL="3657600" indent="0">
            <a:defRPr sz="1100">
              <a:latin typeface="Georgia"/>
            </a:defRPr>
          </a:lvl9pPr>
        </a:lstStyle>
        <a:p xmlns:a="http://schemas.openxmlformats.org/drawingml/2006/main">
          <a:r>
            <a:rPr lang="ru-RU" sz="1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33 262,8</a:t>
          </a:r>
          <a:endParaRPr lang="ru-RU" sz="18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</cdr:x>
      <cdr:y>0.74737</cdr:y>
    </cdr:from>
    <cdr:to>
      <cdr:x>1</cdr:x>
      <cdr:y>0.77187</cdr:y>
    </cdr:to>
    <cdr:sp macro="" textlink="">
      <cdr:nvSpPr>
        <cdr:cNvPr id="15" name="Заголовок 23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0" y="4392488"/>
          <a:ext cx="8784976" cy="144016"/>
        </a:xfrm>
        <a:prstGeom xmlns:a="http://schemas.openxmlformats.org/drawingml/2006/main" prst="rect">
          <a:avLst/>
        </a:prstGeom>
        <a:ln xmlns:a="http://schemas.openxmlformats.org/drawingml/2006/main">
          <a:noFill/>
        </a:ln>
      </cdr:spPr>
      <cdr:txBody>
        <a:bodyPr xmlns:a="http://schemas.openxmlformats.org/drawingml/2006/main" vert="horz" anchor="ctr">
          <a:normAutofit/>
        </a:bodyPr>
        <a:lstStyle xmlns:a="http://schemas.openxmlformats.org/drawingml/2006/main">
          <a:lvl1pPr algn="l" rtl="0" eaLnBrk="1" latinLnBrk="0" hangingPunct="1">
            <a:spcBef>
              <a:spcPct val="0"/>
            </a:spcBef>
            <a:buNone/>
            <a:defRPr kumimoji="0" sz="4000" kern="1200">
              <a:solidFill>
                <a:srgbClr val="1F497D"/>
              </a:solidFill>
              <a:latin typeface="Trebuchet MS"/>
            </a:defRPr>
          </a:lvl1pPr>
        </a:lstStyle>
        <a:p xmlns:a="http://schemas.openxmlformats.org/drawingml/2006/main">
          <a:pPr lvl="0" algn="just"/>
          <a:endParaRPr lang="ru-RU" sz="1000" b="1" dirty="0" smtClean="0">
            <a:ln w="18415" cmpd="sng">
              <a:noFill/>
              <a:prstDash val="solid"/>
            </a:ln>
            <a:solidFill>
              <a:schemeClr val="tx1"/>
            </a:solidFill>
            <a:cs typeface="Arial" pitchFamily="34" charset="0"/>
          </a:endParaRPr>
        </a:p>
        <a:p xmlns:a="http://schemas.openxmlformats.org/drawingml/2006/main">
          <a:pPr lvl="0" algn="just"/>
          <a:endParaRPr lang="ru-RU" sz="1000" b="1" dirty="0" smtClean="0">
            <a:ln w="18415" cmpd="sng">
              <a:noFill/>
              <a:prstDash val="solid"/>
            </a:ln>
            <a:solidFill>
              <a:schemeClr val="tx1"/>
            </a:solidFill>
            <a:cs typeface="Arial" pitchFamily="34" charset="0"/>
          </a:endParaRPr>
        </a:p>
        <a:p xmlns:a="http://schemas.openxmlformats.org/drawingml/2006/main">
          <a:pPr lvl="0" algn="just"/>
          <a:endParaRPr lang="ru-RU" sz="1000" b="1" dirty="0" smtClean="0">
            <a:ln w="18415" cmpd="sng">
              <a:noFill/>
              <a:prstDash val="solid"/>
            </a:ln>
            <a:solidFill>
              <a:schemeClr val="tx1"/>
            </a:solidFill>
            <a:cs typeface="Arial" pitchFamily="34" charset="0"/>
          </a:endParaRPr>
        </a:p>
        <a:p xmlns:a="http://schemas.openxmlformats.org/drawingml/2006/main">
          <a:pPr lvl="0" algn="just"/>
          <a:endParaRPr lang="ru-RU" sz="1000" b="1" dirty="0" smtClean="0">
            <a:ln w="18415" cmpd="sng">
              <a:noFill/>
              <a:prstDash val="solid"/>
            </a:ln>
            <a:solidFill>
              <a:schemeClr val="tx1"/>
            </a:solidFill>
            <a:cs typeface="Arial" pitchFamily="34" charset="0"/>
          </a:endParaRPr>
        </a:p>
        <a:p xmlns:a="http://schemas.openxmlformats.org/drawingml/2006/main">
          <a:pPr lvl="0" algn="just"/>
          <a:endParaRPr lang="ru-RU" sz="1000" b="1" dirty="0" smtClean="0">
            <a:ln w="18415" cmpd="sng">
              <a:noFill/>
              <a:prstDash val="solid"/>
            </a:ln>
            <a:solidFill>
              <a:schemeClr val="tx1"/>
            </a:solidFill>
            <a:cs typeface="Arial" pitchFamily="34" charset="0"/>
          </a:endParaRPr>
        </a:p>
        <a:p xmlns:a="http://schemas.openxmlformats.org/drawingml/2006/main">
          <a:pPr lvl="0" algn="just"/>
          <a:endParaRPr lang="ru-RU" sz="1000" b="1" dirty="0" smtClean="0">
            <a:ln w="18415" cmpd="sng">
              <a:noFill/>
              <a:prstDash val="solid"/>
            </a:ln>
            <a:solidFill>
              <a:schemeClr val="tx1"/>
            </a:solidFill>
            <a:cs typeface="Arial" pitchFamily="34" charset="0"/>
          </a:endParaRPr>
        </a:p>
        <a:p xmlns:a="http://schemas.openxmlformats.org/drawingml/2006/main">
          <a:pPr lvl="0" algn="just"/>
          <a:endParaRPr lang="ru-RU" sz="1000" b="1" dirty="0" smtClean="0">
            <a:ln w="18415" cmpd="sng">
              <a:noFill/>
              <a:prstDash val="solid"/>
            </a:ln>
            <a:solidFill>
              <a:schemeClr val="tx1"/>
            </a:solidFill>
            <a:cs typeface="Arial" pitchFamily="34" charset="0"/>
          </a:endParaRPr>
        </a:p>
        <a:p xmlns:a="http://schemas.openxmlformats.org/drawingml/2006/main">
          <a:pPr lvl="0" algn="just"/>
          <a:endParaRPr lang="ru-RU" sz="1000" b="1" dirty="0" smtClean="0">
            <a:ln w="18415" cmpd="sng">
              <a:noFill/>
              <a:prstDash val="solid"/>
            </a:ln>
            <a:solidFill>
              <a:schemeClr val="tx1"/>
            </a:solidFill>
            <a:cs typeface="Arial" pitchFamily="34" charset="0"/>
          </a:endParaRPr>
        </a:p>
        <a:p xmlns:a="http://schemas.openxmlformats.org/drawingml/2006/main">
          <a:pPr lvl="0" algn="just"/>
          <a:endParaRPr lang="ru-RU" sz="1000" b="1" dirty="0" smtClean="0">
            <a:ln w="18415" cmpd="sng">
              <a:noFill/>
              <a:prstDash val="solid"/>
            </a:ln>
            <a:solidFill>
              <a:schemeClr val="tx1"/>
            </a:solidFill>
            <a:cs typeface="Arial" pitchFamily="34" charset="0"/>
          </a:endParaRPr>
        </a:p>
        <a:p xmlns:a="http://schemas.openxmlformats.org/drawingml/2006/main">
          <a:pPr lvl="0" algn="just"/>
          <a:endParaRPr lang="ru-RU" sz="1000" b="1" dirty="0" smtClean="0">
            <a:ln w="18415" cmpd="sng">
              <a:noFill/>
              <a:prstDash val="solid"/>
            </a:ln>
            <a:solidFill>
              <a:schemeClr val="tx1"/>
            </a:solidFill>
            <a:cs typeface="Arial" pitchFamily="34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0241" cy="496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1" tIns="45720" rIns="91441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7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29412" y="0"/>
            <a:ext cx="2930241" cy="496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1" tIns="45720" rIns="91441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CE6B2BD-3716-4818-AAD7-8BF44ED73CEE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137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4385"/>
            <a:ext cx="2930241" cy="496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1" tIns="45720" rIns="91441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7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29412" y="9444385"/>
            <a:ext cx="2930241" cy="496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1" tIns="45720" rIns="91441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FB7FCE20-580D-43A8-9EE5-047D5839F83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25820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0241" cy="496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1" tIns="45720" rIns="91441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29412" y="0"/>
            <a:ext cx="2930241" cy="496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1" tIns="45720" rIns="91441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5EF02E7F-A890-44BE-A341-D0A848E715DD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757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96938" y="746125"/>
            <a:ext cx="4967287" cy="3727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5512" y="4722192"/>
            <a:ext cx="5410139" cy="447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1" tIns="45720" rIns="91441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4385"/>
            <a:ext cx="2930241" cy="496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1" tIns="45720" rIns="91441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29412" y="9444385"/>
            <a:ext cx="2930241" cy="496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1" tIns="45720" rIns="91441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E814F1D-B83D-4241-ADB7-8848C476BCA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11017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80898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80899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C3286FB-6DAC-40BE-BA42-2D4E8DF9F510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6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88067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2111FA7-6253-420D-A98A-BECEF333D027}" type="slidenum">
              <a:rPr lang="ru-RU" smtClean="0">
                <a:solidFill>
                  <a:srgbClr val="000000"/>
                </a:solidFill>
              </a:rPr>
              <a:pPr/>
              <a:t>12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E814F1D-B83D-4241-ADB7-8848C476BCAD}" type="slidenum">
              <a:rPr lang="ru-RU" smtClean="0"/>
              <a:pPr>
                <a:defRPr/>
              </a:pPr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01231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91138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91139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21A879A-7A6D-4865-AD93-B2C06F37DB71}" type="slidenum">
              <a:rPr lang="ru-RU" smtClean="0"/>
              <a:pPr/>
              <a:t>16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94211" name="Номер слайда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29DCED-032D-49D1-962E-EE35BD4F856E}" type="slidenum">
              <a:rPr lang="ru-RU" smtClean="0">
                <a:solidFill>
                  <a:srgbClr val="000000"/>
                </a:solidFill>
              </a:rPr>
              <a:pPr/>
              <a:t>18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99330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99331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75993E7-629E-4A18-8165-B910CBB1DBF1}" type="slidenum">
              <a:rPr lang="ru-RU" smtClean="0"/>
              <a:pPr/>
              <a:t>22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98306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98307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2137292-039E-488E-8C96-6451938FB076}" type="slidenum">
              <a:rPr lang="ru-RU" smtClean="0">
                <a:solidFill>
                  <a:prstClr val="black"/>
                </a:solidFill>
              </a:rPr>
              <a:pPr/>
              <a:t>25</a:t>
            </a:fld>
            <a:endParaRPr lang="ru-RU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12642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112643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22F284B-EE3A-4C9F-842A-D2C1830ED93A}" type="slidenum">
              <a:rPr lang="ru-RU" smtClean="0">
                <a:solidFill>
                  <a:srgbClr val="000000"/>
                </a:solidFill>
              </a:rPr>
              <a:pPr/>
              <a:t>33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63879F-8079-4ECB-8FCD-B5C3766D1F8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9B2E96-4AA2-46F1-89FD-2F5288E6DBD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94513" y="214313"/>
            <a:ext cx="1817687" cy="60944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439863" y="214313"/>
            <a:ext cx="5302250" cy="60944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63FB66-FE8C-4EAE-81B0-41F2C8B44B2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2"/>
          <p:cNvSpPr/>
          <p:nvPr/>
        </p:nvSpPr>
        <p:spPr>
          <a:xfrm flipV="1">
            <a:off x="5410200" y="3810000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5" name="Прямоугольник 23"/>
          <p:cNvSpPr/>
          <p:nvPr/>
        </p:nvSpPr>
        <p:spPr>
          <a:xfrm flipV="1">
            <a:off x="5410200" y="3897313"/>
            <a:ext cx="3733800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Прямоугольник 24"/>
          <p:cNvSpPr/>
          <p:nvPr/>
        </p:nvSpPr>
        <p:spPr>
          <a:xfrm flipV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Прямоугольник 25"/>
          <p:cNvSpPr/>
          <p:nvPr/>
        </p:nvSpPr>
        <p:spPr>
          <a:xfrm flipV="1">
            <a:off x="5410200" y="4164013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0" name="Прямоугольник 26"/>
          <p:cNvSpPr/>
          <p:nvPr/>
        </p:nvSpPr>
        <p:spPr>
          <a:xfrm flipV="1">
            <a:off x="5410200" y="4198938"/>
            <a:ext cx="1965325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 useBgFill="1">
        <p:nvSpPr>
          <p:cNvPr id="11" name="Скругленный прямоугольник 29"/>
          <p:cNvSpPr/>
          <p:nvPr/>
        </p:nvSpPr>
        <p:spPr bwMode="white">
          <a:xfrm>
            <a:off x="5410200" y="3962400"/>
            <a:ext cx="3063875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 useBgFill="1">
        <p:nvSpPr>
          <p:cNvPr id="12" name="Скругленный прямоугольник 30"/>
          <p:cNvSpPr/>
          <p:nvPr/>
        </p:nvSpPr>
        <p:spPr bwMode="white">
          <a:xfrm>
            <a:off x="7377113" y="4060825"/>
            <a:ext cx="16002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3" name="Прямоугольник 6"/>
          <p:cNvSpPr/>
          <p:nvPr/>
        </p:nvSpPr>
        <p:spPr>
          <a:xfrm>
            <a:off x="0" y="3649663"/>
            <a:ext cx="9144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4" name="Прямоугольник 9"/>
          <p:cNvSpPr/>
          <p:nvPr/>
        </p:nvSpPr>
        <p:spPr>
          <a:xfrm>
            <a:off x="0" y="3675063"/>
            <a:ext cx="9144000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5" name="Прямоугольник 10"/>
          <p:cNvSpPr/>
          <p:nvPr/>
        </p:nvSpPr>
        <p:spPr>
          <a:xfrm flipV="1">
            <a:off x="6413500" y="3643313"/>
            <a:ext cx="273050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6" name="Прямоугольник 18"/>
          <p:cNvSpPr/>
          <p:nvPr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7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875"/>
            <a:ext cx="960438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7F8037-7716-4811-AFC5-7ECA252DE3D4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18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588"/>
            <a:ext cx="747712" cy="365125"/>
          </a:xfrm>
        </p:spPr>
        <p:txBody>
          <a:bodyPr/>
          <a:lstStyle>
            <a:lvl1pPr algn="r">
              <a:defRPr sz="18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B7E94498-63F1-47AF-AD66-49E3B61402A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E6361B-0B81-47FE-BDE1-E7FE24A9E174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A627E3-3BF0-4E5A-99FD-5CDF7CC0ECF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076D1-CB8F-4207-9473-051D5939DCA4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7B0B05-AB98-46D2-8C68-87469A4A9D5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F5F182-C735-459B-8747-1A6D6919CA55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A30BD9-A857-4FD3-8769-1A0E7C28D1A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6500726C-1442-497C-B9B9-788A80C1D225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A67C5264-01B5-4A5A-A15A-5374675479D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CDCB23-A83D-4344-B202-51B37B9F1AE1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82C6ED-4651-489E-84C3-8A653CD621F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9C7BD4-E7F7-4A67-AB82-D689E6E53D41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FD60A3-03BE-455F-9D5B-13D34DA5EBD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FACEF7-9F84-4A92-9A3C-09913DA8216F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AE6D55-946A-4C27-95C1-4033ACAFAAA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129538-E53B-4C1E-8EE3-B8499FFD336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DC6778-2363-4689-96B6-1A50A314E66A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37216-535F-4EFA-A89A-3A7DEE7E27F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FFFF00-2C43-4930-AD2A-E49E9EBB4C6B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F3936A-D834-4398-BB7B-5C096339DD4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76701-33CD-4DBC-8F45-8D816A162220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F2B43-E567-4E10-8A62-9897E7D1F83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flipV="1">
            <a:off x="5410200" y="3810000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 flipV="1">
            <a:off x="5410200" y="3897313"/>
            <a:ext cx="3733800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 flipV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5410200" y="4164013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 flipV="1">
            <a:off x="5410200" y="4198938"/>
            <a:ext cx="1965325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11" name="Скругленный прямоугольник 10"/>
          <p:cNvSpPr/>
          <p:nvPr/>
        </p:nvSpPr>
        <p:spPr bwMode="white">
          <a:xfrm>
            <a:off x="5410200" y="3962400"/>
            <a:ext cx="3063875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12" name="Скругленный прямоугольник 11"/>
          <p:cNvSpPr/>
          <p:nvPr/>
        </p:nvSpPr>
        <p:spPr bwMode="white">
          <a:xfrm>
            <a:off x="7377113" y="4060825"/>
            <a:ext cx="16002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3649663"/>
            <a:ext cx="9144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3675063"/>
            <a:ext cx="9144000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 flipV="1">
            <a:off x="6413500" y="3643313"/>
            <a:ext cx="273050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7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875"/>
            <a:ext cx="960438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0210899-B976-4B73-97C3-DF6674E1D361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18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>
            <a:lvl1pPr>
              <a:defRPr dirty="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588"/>
            <a:ext cx="747712" cy="365125"/>
          </a:xfrm>
        </p:spPr>
        <p:txBody>
          <a:bodyPr/>
          <a:lstStyle>
            <a:lvl1pPr algn="r">
              <a:defRPr sz="1800">
                <a:solidFill>
                  <a:prstClr val="white"/>
                </a:solidFill>
              </a:defRPr>
            </a:lvl1pPr>
          </a:lstStyle>
          <a:p>
            <a:pPr>
              <a:defRPr/>
            </a:pPr>
            <a:fld id="{3187A664-0AD2-4E9C-83AA-5702A5A9A3A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85249EE-6B79-4611-96FD-2E0DEDA31C99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35995B-D4C6-4D75-BC35-6764040BFEC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30598A1-3AB5-4741-B3FB-8D060B3DDF12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2EC91D-D9A2-4BEC-9707-C19453F47FA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76CE1E1-79F3-431C-A0C4-42B0A9AEF185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CDDBF-8422-4847-8E34-E0539C71AC9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smtClean="0"/>
            </a:lvl1pPr>
          </a:lstStyle>
          <a:p>
            <a:pPr>
              <a:defRPr/>
            </a:pPr>
            <a:fld id="{4F1231D0-A1A9-42A7-ADE6-46BF9358FC90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97A86DE7-B102-4532-93FE-C1B1723EF78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dirty="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DA06CFA-9918-48F7-BCAA-2B3D068F5A19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2C6CE1-2538-452A-815B-BE1A45E452B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8BDC9A7-D361-49CB-8F62-8752FF45FBC9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6E098A-7BB0-4187-A73D-9BFA0B08E78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9655B9-8E1D-4439-9269-F20F95F96BD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9B14144-9E09-4C3A-8EF7-0224750DB25E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BC2A6-26DF-4E70-A27A-12D33714C77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D61F9CF-1133-4909-A5E4-FF31E3431577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BC993-B355-4E5B-84AE-07CE5241610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C78B057-F88D-4A9E-9E6E-2853B9A5D587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1CABBA-35D2-4589-B276-D116FE50245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BA30344-97D4-4E83-A631-D73E74F4B5E3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D2F4CC-E629-40B2-A074-ED3788595D0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2"/>
          <p:cNvSpPr/>
          <p:nvPr/>
        </p:nvSpPr>
        <p:spPr>
          <a:xfrm flipV="1">
            <a:off x="5410200" y="3810000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23"/>
          <p:cNvSpPr/>
          <p:nvPr/>
        </p:nvSpPr>
        <p:spPr>
          <a:xfrm flipV="1">
            <a:off x="5410200" y="3897313"/>
            <a:ext cx="3733800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24"/>
          <p:cNvSpPr/>
          <p:nvPr/>
        </p:nvSpPr>
        <p:spPr>
          <a:xfrm flipV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25"/>
          <p:cNvSpPr/>
          <p:nvPr/>
        </p:nvSpPr>
        <p:spPr>
          <a:xfrm flipV="1">
            <a:off x="5410200" y="4164013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26"/>
          <p:cNvSpPr/>
          <p:nvPr/>
        </p:nvSpPr>
        <p:spPr>
          <a:xfrm flipV="1">
            <a:off x="5410200" y="4198938"/>
            <a:ext cx="1965325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11" name="Скругленный прямоугольник 29"/>
          <p:cNvSpPr/>
          <p:nvPr/>
        </p:nvSpPr>
        <p:spPr bwMode="white">
          <a:xfrm>
            <a:off x="5410200" y="3962400"/>
            <a:ext cx="3063875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12" name="Скругленный прямоугольник 30"/>
          <p:cNvSpPr/>
          <p:nvPr/>
        </p:nvSpPr>
        <p:spPr bwMode="white">
          <a:xfrm>
            <a:off x="7377113" y="4060825"/>
            <a:ext cx="16002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6"/>
          <p:cNvSpPr/>
          <p:nvPr/>
        </p:nvSpPr>
        <p:spPr>
          <a:xfrm>
            <a:off x="0" y="3649663"/>
            <a:ext cx="9144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9"/>
          <p:cNvSpPr/>
          <p:nvPr/>
        </p:nvSpPr>
        <p:spPr>
          <a:xfrm>
            <a:off x="0" y="3675063"/>
            <a:ext cx="9144000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Прямоугольник 10"/>
          <p:cNvSpPr/>
          <p:nvPr/>
        </p:nvSpPr>
        <p:spPr>
          <a:xfrm flipV="1">
            <a:off x="6413500" y="3643313"/>
            <a:ext cx="273050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Прямоугольник 18"/>
          <p:cNvSpPr/>
          <p:nvPr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7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875"/>
            <a:ext cx="960438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E2F108-FEFF-49C7-82B1-F159FC2439D2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18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588"/>
            <a:ext cx="747712" cy="365125"/>
          </a:xfrm>
        </p:spPr>
        <p:txBody>
          <a:bodyPr/>
          <a:lstStyle>
            <a:lvl1pPr algn="r">
              <a:defRPr sz="1800" smtClean="0">
                <a:solidFill>
                  <a:prstClr val="white"/>
                </a:solidFill>
              </a:defRPr>
            </a:lvl1pPr>
          </a:lstStyle>
          <a:p>
            <a:pPr>
              <a:defRPr/>
            </a:pPr>
            <a:fld id="{261AA3B3-1463-45CA-A1B2-E61FBEF2C43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7AB705-A866-4B94-B70C-743247B51BEB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30C60E-128D-42E9-9D68-92B9C520A83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033CA5-A9A7-44C8-B9D0-CBAB7AFE21C9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A7C6B5-D368-4939-8AD8-5C3CAF89956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85EA4-1E4F-4B22-862F-0B5F48E6EE84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FA3B8-4BFD-42A1-B3E7-B1D57162449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D3E77779-A792-4C5C-8109-9FF25F49C9F1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1BFEB945-29AC-42E4-9E5A-F8C2A006D8E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AAFC1C-CBF3-49B0-8004-5DA479CE6F14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A5E780-5798-469F-8DF3-48D2F99ED9D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9863" y="1709738"/>
            <a:ext cx="3559175" cy="45989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51438" y="1709738"/>
            <a:ext cx="3560762" cy="45989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9FFBF8-45E2-43B6-BD99-4C25CBEA78E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9A6DB-7DC0-4B65-B1DD-54EF04DBFA18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970ECB-94C9-4969-AE17-B82D63CFE9D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A7C0E1-0F0D-4BC1-86FB-E39DDA37DB92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C89A7A-144F-4ACD-A05E-B00B7E57DD7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1DFEF6-DCF7-496E-8057-A98E36219F8C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FB9861-1885-4659-AD9B-63F549731E1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DA61FB-64D9-4DE6-9374-C47BF94869D7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BF044-0DB6-4C56-8997-431763EA551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F0A43B-1C77-4BE0-92D9-60DAD5A76BED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760551-38B9-4509-9ABB-259F703CA4D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flipV="1">
            <a:off x="5410200" y="3810000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 flipV="1">
            <a:off x="5410200" y="3897313"/>
            <a:ext cx="3733800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 flipV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5410200" y="4164013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 flipV="1">
            <a:off x="5410200" y="4198938"/>
            <a:ext cx="1965325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11" name="Скругленный прямоугольник 10"/>
          <p:cNvSpPr/>
          <p:nvPr/>
        </p:nvSpPr>
        <p:spPr bwMode="white">
          <a:xfrm>
            <a:off x="5410200" y="3962400"/>
            <a:ext cx="3063875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12" name="Скругленный прямоугольник 11"/>
          <p:cNvSpPr/>
          <p:nvPr/>
        </p:nvSpPr>
        <p:spPr bwMode="white">
          <a:xfrm>
            <a:off x="7377113" y="4060825"/>
            <a:ext cx="16002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3649663"/>
            <a:ext cx="9144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3675063"/>
            <a:ext cx="9144000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 flipV="1">
            <a:off x="6413500" y="3643313"/>
            <a:ext cx="273050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7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875"/>
            <a:ext cx="960438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6BE73C8-8FD3-407E-91ED-A1782E51FF58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18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588"/>
            <a:ext cx="747712" cy="365125"/>
          </a:xfrm>
        </p:spPr>
        <p:txBody>
          <a:bodyPr/>
          <a:lstStyle>
            <a:lvl1pPr algn="r">
              <a:defRPr sz="1800">
                <a:solidFill>
                  <a:prstClr val="white"/>
                </a:solidFill>
              </a:defRPr>
            </a:lvl1pPr>
          </a:lstStyle>
          <a:p>
            <a:pPr>
              <a:defRPr/>
            </a:pPr>
            <a:fld id="{C895305F-3F7F-4A28-9356-69E12B2DC01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1F7A2A5-E743-492E-829C-3E32157056D0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A46C65-1420-44E8-B858-3104E9C537B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B9B12A6-6237-4F61-81AB-A13DFDADBB59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032B99-3A7A-434F-8589-E146B055397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A6DFD72-5C7A-4D60-A408-0B3730E0E22B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AAA57-EF41-4D49-8A3C-63F9EB58C7A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smtClean="0"/>
            </a:lvl1pPr>
          </a:lstStyle>
          <a:p>
            <a:pPr>
              <a:defRPr/>
            </a:pPr>
            <a:fld id="{9F759BF6-7B2C-4C0A-A0C3-20B7ED1B56B7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1948DD4F-02F9-4A4A-8C8E-3532A60711C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351C0D-3434-447B-8EF2-CA19A78FB34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CF24C8F-E892-42B4-BD70-61AED53E9C50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4DE515-FB70-4B74-BB6A-35401E4065E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0167A4D-B643-4948-868A-62FC3E6E9D91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B4C98D-234C-4157-82E8-23B83BB07F5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19FB9F8-4A09-4BA5-BDAC-FFE8A3D7618A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035D7-A6D4-4C74-ADB7-09250187F52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F398942-33D1-41E3-8A1A-32FE88102624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0509BA-B1D9-4822-8D59-002C8831348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096E8EC-F258-4BD8-BA67-69EC01252C19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EE25E0-8FB0-4FA7-BDCF-E63DE6B2333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3D94C24-657C-4D89-B453-74A99CA6DB0C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CA684-6106-434A-A796-3FA3A764F58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flipV="1">
            <a:off x="5410200" y="3810000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 flipV="1">
            <a:off x="5410200" y="3897313"/>
            <a:ext cx="3733800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 flipV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5410200" y="4164013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 flipV="1">
            <a:off x="5410200" y="4198938"/>
            <a:ext cx="1965325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11" name="Скругленный прямоугольник 10"/>
          <p:cNvSpPr/>
          <p:nvPr/>
        </p:nvSpPr>
        <p:spPr bwMode="white">
          <a:xfrm>
            <a:off x="5410200" y="3962400"/>
            <a:ext cx="3063875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12" name="Скругленный прямоугольник 11"/>
          <p:cNvSpPr/>
          <p:nvPr/>
        </p:nvSpPr>
        <p:spPr bwMode="white">
          <a:xfrm>
            <a:off x="7377113" y="4060825"/>
            <a:ext cx="16002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3649663"/>
            <a:ext cx="9144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3675063"/>
            <a:ext cx="9144000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 flipV="1">
            <a:off x="6413500" y="3643313"/>
            <a:ext cx="273050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7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875"/>
            <a:ext cx="960438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9A8D2F7-5EA0-406A-87D6-B0633166F98F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18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588"/>
            <a:ext cx="747712" cy="365125"/>
          </a:xfrm>
        </p:spPr>
        <p:txBody>
          <a:bodyPr/>
          <a:lstStyle>
            <a:lvl1pPr algn="r">
              <a:defRPr sz="1800">
                <a:solidFill>
                  <a:prstClr val="white"/>
                </a:solidFill>
              </a:defRPr>
            </a:lvl1pPr>
          </a:lstStyle>
          <a:p>
            <a:pPr>
              <a:defRPr/>
            </a:pPr>
            <a:fld id="{5427FAF9-AB10-4E62-B5F3-C039FC56BA0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9B519CA-1709-4034-B6B7-179F4EEADC05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F503F9-2F16-444B-A4C6-0FCCFF252B2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1A9A2E4-8B9B-40FB-9DCD-E537C59C1F6D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8334C7-AF37-420F-A903-3291A08F92C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F8E03A5-2629-4889-91A8-919E0A20A0F9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DBB9BE-0CD3-4251-B3AC-2FDC57830F9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84413D-639E-4BC8-AADA-9FF873C3698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smtClean="0"/>
            </a:lvl1pPr>
          </a:lstStyle>
          <a:p>
            <a:pPr>
              <a:defRPr/>
            </a:pPr>
            <a:fld id="{4E767B01-74CE-4B70-B9FC-8038655FB123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9E96047F-85AF-4265-88FF-03B88723DED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E2BA6F9-AD76-4D41-9147-7409027AB81C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9AAAA1-7753-48B2-92E0-89C8CBD0AA0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51FF9A-0541-4C2C-9F55-F037C4ACC8F9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06256-2F15-4D20-9107-6AE0A594890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A2416F5-DA6A-4703-A855-4F76833DA811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61C26E-8D53-499B-91A3-CA39E1CD75A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5BC65A7-B420-4008-9E9E-CA539E08D29D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B2EE17-710A-4C95-987F-8E13396BCCB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6E190A4-C85B-4501-BA04-852C9D34F6BB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EE02F-A0B3-4FC4-B6EB-CBB5C2F006C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B25420A-B1CE-4C7C-96FA-E3BD2F59275E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FE64BE-6515-45A2-88FC-257F09BE1EE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828800"/>
            <a:ext cx="8229600" cy="4302125"/>
          </a:xfrm>
        </p:spPr>
        <p:txBody>
          <a:bodyPr/>
          <a:lstStyle/>
          <a:p>
            <a:pPr lvl="0"/>
            <a:endParaRPr lang="ru-RU" noProof="0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fld id="{3D3AD20A-ABA4-47B7-865F-5EE595EAFA6D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869DD6-D66C-41E8-9386-E60F4853A8B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2"/>
          <p:cNvSpPr/>
          <p:nvPr/>
        </p:nvSpPr>
        <p:spPr>
          <a:xfrm flipV="1">
            <a:off x="5410200" y="3810000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23"/>
          <p:cNvSpPr/>
          <p:nvPr/>
        </p:nvSpPr>
        <p:spPr>
          <a:xfrm flipV="1">
            <a:off x="5410200" y="3897313"/>
            <a:ext cx="3733800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24"/>
          <p:cNvSpPr/>
          <p:nvPr/>
        </p:nvSpPr>
        <p:spPr>
          <a:xfrm flipV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25"/>
          <p:cNvSpPr/>
          <p:nvPr/>
        </p:nvSpPr>
        <p:spPr>
          <a:xfrm flipV="1">
            <a:off x="5410200" y="4164013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26"/>
          <p:cNvSpPr/>
          <p:nvPr/>
        </p:nvSpPr>
        <p:spPr>
          <a:xfrm flipV="1">
            <a:off x="5410200" y="4198938"/>
            <a:ext cx="1965325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11" name="Скругленный прямоугольник 29"/>
          <p:cNvSpPr/>
          <p:nvPr/>
        </p:nvSpPr>
        <p:spPr bwMode="white">
          <a:xfrm>
            <a:off x="5410200" y="3962400"/>
            <a:ext cx="3063875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12" name="Скругленный прямоугольник 30"/>
          <p:cNvSpPr/>
          <p:nvPr/>
        </p:nvSpPr>
        <p:spPr bwMode="white">
          <a:xfrm>
            <a:off x="7377113" y="4060825"/>
            <a:ext cx="16002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6"/>
          <p:cNvSpPr/>
          <p:nvPr/>
        </p:nvSpPr>
        <p:spPr>
          <a:xfrm>
            <a:off x="0" y="3649663"/>
            <a:ext cx="9144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9"/>
          <p:cNvSpPr/>
          <p:nvPr/>
        </p:nvSpPr>
        <p:spPr>
          <a:xfrm>
            <a:off x="0" y="3675063"/>
            <a:ext cx="9144000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Прямоугольник 10"/>
          <p:cNvSpPr/>
          <p:nvPr/>
        </p:nvSpPr>
        <p:spPr>
          <a:xfrm flipV="1">
            <a:off x="6413500" y="3643313"/>
            <a:ext cx="273050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Прямоугольник 18"/>
          <p:cNvSpPr/>
          <p:nvPr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7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875"/>
            <a:ext cx="960438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9B1B86-082C-49FC-BCBD-A62ADDFBE087}" type="datetime1">
              <a:rPr lang="ru-RU">
                <a:solidFill>
                  <a:srgbClr val="C0504D"/>
                </a:solidFill>
              </a:rPr>
              <a:pPr>
                <a:defRPr/>
              </a:pPr>
              <a:t>27.11.2019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18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0504D"/>
              </a:solidFill>
            </a:endParaRPr>
          </a:p>
        </p:txBody>
      </p:sp>
      <p:sp>
        <p:nvSpPr>
          <p:cNvPr id="1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588"/>
            <a:ext cx="747712" cy="365125"/>
          </a:xfrm>
        </p:spPr>
        <p:txBody>
          <a:bodyPr/>
          <a:lstStyle>
            <a:lvl1pPr algn="r">
              <a:defRPr sz="18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C4A45309-177F-4B17-8DCD-A98A966FD36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91007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B92FC-B746-4C35-9BAF-26C71BA7D28C}" type="datetime1">
              <a:rPr lang="ru-RU">
                <a:solidFill>
                  <a:srgbClr val="C0504D"/>
                </a:solidFill>
              </a:rPr>
              <a:pPr>
                <a:defRPr/>
              </a:pPr>
              <a:t>27.11.2019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0504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915525-2A01-47DC-A68A-734CD67DEFA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20397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E00897-4D48-4062-B975-E4E2831F6C0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480C65-4798-41AD-ADA1-2CB306B2E2C7}" type="datetime1">
              <a:rPr lang="ru-RU">
                <a:solidFill>
                  <a:srgbClr val="C0504D"/>
                </a:solidFill>
              </a:rPr>
              <a:pPr>
                <a:defRPr/>
              </a:pPr>
              <a:t>27.11.2019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0504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FB17AE-8A77-4B10-B996-213C91B7C1E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924260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A1A6B4-DB78-44B5-8218-7FE6F390E8A5}" type="datetime1">
              <a:rPr lang="ru-RU">
                <a:solidFill>
                  <a:srgbClr val="C0504D"/>
                </a:solidFill>
              </a:rPr>
              <a:pPr>
                <a:defRPr/>
              </a:pPr>
              <a:t>27.11.2019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0504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2F04F3-D5E7-44FB-B741-86E8E4A6C3A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508548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0D128EE5-B47F-445A-8F7B-49394841BBB8}" type="datetime1">
              <a:rPr lang="ru-RU">
                <a:solidFill>
                  <a:srgbClr val="C0504D"/>
                </a:solidFill>
              </a:rPr>
              <a:pPr>
                <a:defRPr/>
              </a:pPr>
              <a:t>27.11.2019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A047E263-6702-4B4C-846F-30E0FB246BC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050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610726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C08329-C100-4F61-B11D-2C2161CFDBC3}" type="datetime1">
              <a:rPr lang="ru-RU">
                <a:solidFill>
                  <a:srgbClr val="C0504D"/>
                </a:solidFill>
              </a:rPr>
              <a:pPr>
                <a:defRPr/>
              </a:pPr>
              <a:t>27.11.2019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0504D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A775DF-33C5-4B58-B28E-B346F611904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30234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DB50F1-B5EE-4B41-8BDB-00A3BD9CDEEE}" type="datetime1">
              <a:rPr lang="ru-RU">
                <a:solidFill>
                  <a:srgbClr val="C0504D"/>
                </a:solidFill>
              </a:rPr>
              <a:pPr>
                <a:defRPr/>
              </a:pPr>
              <a:t>27.11.2019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0504D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A80B2-9BD2-406A-8532-D35816F12AB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149340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81988-F185-44A8-B94D-0F2CBD885B64}" type="datetime1">
              <a:rPr lang="ru-RU">
                <a:solidFill>
                  <a:srgbClr val="C0504D"/>
                </a:solidFill>
              </a:rPr>
              <a:pPr>
                <a:defRPr/>
              </a:pPr>
              <a:t>27.11.2019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0504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43C699-E378-4CEA-BCEA-1CF5668671E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907042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E46F8-F209-4D5A-B4C9-6C668ADEDD38}" type="datetime1">
              <a:rPr lang="ru-RU">
                <a:solidFill>
                  <a:srgbClr val="C0504D"/>
                </a:solidFill>
              </a:rPr>
              <a:pPr>
                <a:defRPr/>
              </a:pPr>
              <a:t>27.11.2019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0504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5084B0-B3BC-4218-8507-F4A5D2A444B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615571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F71B67-B853-4DEF-84BD-0F7FC42E697E}" type="datetime1">
              <a:rPr lang="ru-RU">
                <a:solidFill>
                  <a:srgbClr val="C0504D"/>
                </a:solidFill>
              </a:rPr>
              <a:pPr>
                <a:defRPr/>
              </a:pPr>
              <a:t>27.11.2019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0504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52D4C-9FE0-4539-8F0A-16D6F8F8E2A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220248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2C82-D638-49BD-88B9-7A2EE9F6A7CF}" type="datetime1">
              <a:rPr lang="ru-RU">
                <a:solidFill>
                  <a:srgbClr val="C0504D"/>
                </a:solidFill>
              </a:rPr>
              <a:pPr>
                <a:defRPr/>
              </a:pPr>
              <a:t>27.11.2019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0504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AFE6E-0129-44CC-86C1-3B5DD799771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0210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960B95-9197-4FD1-A40F-B3094D01C70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DA6D69-7F01-4F7C-BCEC-E882A9C9268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CCCCFF"/>
            </a:gs>
            <a:gs pos="100000">
              <a:srgbClr val="F0F8FF"/>
            </a:gs>
          </a:gsLst>
          <a:path path="rect">
            <a:fillToRect l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39863" y="214313"/>
            <a:ext cx="72723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39863" y="1709738"/>
            <a:ext cx="7272337" cy="459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29650" y="6237288"/>
            <a:ext cx="576263" cy="38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20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7559504-FA21-428F-9D0C-6B525C4AC9C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32" r:id="rId1"/>
    <p:sldLayoutId id="2147484131" r:id="rId2"/>
    <p:sldLayoutId id="2147484130" r:id="rId3"/>
    <p:sldLayoutId id="2147484129" r:id="rId4"/>
    <p:sldLayoutId id="2147484128" r:id="rId5"/>
    <p:sldLayoutId id="2147484127" r:id="rId6"/>
    <p:sldLayoutId id="2147484126" r:id="rId7"/>
    <p:sldLayoutId id="2147484125" r:id="rId8"/>
    <p:sldLayoutId id="2147484124" r:id="rId9"/>
    <p:sldLayoutId id="2147484123" r:id="rId10"/>
    <p:sldLayoutId id="2147484122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0" y="366713"/>
            <a:ext cx="9144000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200" y="360363"/>
            <a:ext cx="3733800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39738"/>
            <a:ext cx="3733800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025" y="496888"/>
            <a:ext cx="3063875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938" y="588963"/>
            <a:ext cx="160020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725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4125" y="0"/>
            <a:ext cx="7938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3327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3328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 smtClean="0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fld id="{5B6FACAB-51C2-4048-912F-952F82EB339D}" type="datetime1">
              <a:rPr lang="ru-RU"/>
              <a:pPr>
                <a:defRPr/>
              </a:pPr>
              <a:t>27.11.2019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 dirty="0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52A50EEC-5EEE-4BF6-A4BE-9265BFED9A7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33" r:id="rId1"/>
    <p:sldLayoutId id="2147484134" r:id="rId2"/>
    <p:sldLayoutId id="2147484135" r:id="rId3"/>
    <p:sldLayoutId id="2147484136" r:id="rId4"/>
    <p:sldLayoutId id="2147484137" r:id="rId5"/>
    <p:sldLayoutId id="2147484138" r:id="rId6"/>
    <p:sldLayoutId id="2147484139" r:id="rId7"/>
    <p:sldLayoutId id="2147484140" r:id="rId8"/>
    <p:sldLayoutId id="2147484141" r:id="rId9"/>
    <p:sldLayoutId id="2147484142" r:id="rId10"/>
    <p:sldLayoutId id="2147484143" r:id="rId11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fontAlgn="base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fontAlgn="base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fontAlgn="base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fontAlgn="base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▫"/>
        <a:defRPr sz="2000" kern="1200">
          <a:solidFill>
            <a:srgbClr val="9BBB59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0" y="366713"/>
            <a:ext cx="9144000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200" y="360363"/>
            <a:ext cx="3733800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39738"/>
            <a:ext cx="3733800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025" y="496888"/>
            <a:ext cx="3063875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938" y="588963"/>
            <a:ext cx="160020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725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4125" y="0"/>
            <a:ext cx="7938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615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5616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800" smtClean="0">
                <a:solidFill>
                  <a:srgbClr val="C0504D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55C47D1-F8A3-47AD-9054-4D770261F394}" type="datetime1">
              <a:rPr lang="ru-RU"/>
              <a:pPr>
                <a:defRPr/>
              </a:pPr>
              <a:t>27.11.2019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dirty="0">
                <a:solidFill>
                  <a:srgbClr val="C0504D"/>
                </a:solidFill>
                <a:latin typeface="Georgia" pitchFamily="18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80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5E0C1DA-2D5F-48B8-BF96-F5AB4577EFD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4" r:id="rId1"/>
    <p:sldLayoutId id="2147484145" r:id="rId2"/>
    <p:sldLayoutId id="2147484146" r:id="rId3"/>
    <p:sldLayoutId id="2147484147" r:id="rId4"/>
    <p:sldLayoutId id="2147484148" r:id="rId5"/>
    <p:sldLayoutId id="2147484149" r:id="rId6"/>
    <p:sldLayoutId id="2147484150" r:id="rId7"/>
    <p:sldLayoutId id="2147484151" r:id="rId8"/>
    <p:sldLayoutId id="2147484152" r:id="rId9"/>
    <p:sldLayoutId id="2147484153" r:id="rId10"/>
    <p:sldLayoutId id="2147484154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▫"/>
        <a:defRPr sz="2000" kern="1200">
          <a:solidFill>
            <a:srgbClr val="9BBB59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0" y="366713"/>
            <a:ext cx="9144000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200" y="360363"/>
            <a:ext cx="3733800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39738"/>
            <a:ext cx="3733800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025" y="496888"/>
            <a:ext cx="3063875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938" y="588963"/>
            <a:ext cx="160020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725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4125" y="0"/>
            <a:ext cx="7938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7903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37904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 smtClean="0">
                <a:solidFill>
                  <a:srgbClr val="C0504D"/>
                </a:solidFill>
              </a:defRPr>
            </a:lvl1pPr>
          </a:lstStyle>
          <a:p>
            <a:pPr>
              <a:defRPr/>
            </a:pPr>
            <a:fld id="{D73BFE2C-E4F8-4721-9401-C4BEF9750F26}" type="datetime1">
              <a:rPr lang="ru-RU"/>
              <a:pPr>
                <a:defRPr/>
              </a:pPr>
              <a:t>27.11.2019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 dirty="0">
                <a:solidFill>
                  <a:srgbClr val="C0504D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F7339E4-1C0A-4250-9E4C-73F6FA4FA6E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5" r:id="rId1"/>
    <p:sldLayoutId id="2147484156" r:id="rId2"/>
    <p:sldLayoutId id="2147484157" r:id="rId3"/>
    <p:sldLayoutId id="2147484158" r:id="rId4"/>
    <p:sldLayoutId id="2147484159" r:id="rId5"/>
    <p:sldLayoutId id="2147484160" r:id="rId6"/>
    <p:sldLayoutId id="2147484161" r:id="rId7"/>
    <p:sldLayoutId id="2147484162" r:id="rId8"/>
    <p:sldLayoutId id="2147484163" r:id="rId9"/>
    <p:sldLayoutId id="2147484164" r:id="rId10"/>
    <p:sldLayoutId id="2147484165" r:id="rId11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fontAlgn="base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fontAlgn="base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fontAlgn="base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fontAlgn="base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▫"/>
        <a:defRPr sz="2000" kern="1200">
          <a:solidFill>
            <a:srgbClr val="9BBB59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0" y="366713"/>
            <a:ext cx="9144000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200" y="360363"/>
            <a:ext cx="3733800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39738"/>
            <a:ext cx="3733800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025" y="496888"/>
            <a:ext cx="3063875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938" y="588963"/>
            <a:ext cx="160020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725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4125" y="0"/>
            <a:ext cx="7938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0191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50192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 smtClean="0">
                <a:solidFill>
                  <a:srgbClr val="C0504D"/>
                </a:solidFill>
                <a:cs typeface="+mn-cs"/>
              </a:defRPr>
            </a:lvl1pPr>
          </a:lstStyle>
          <a:p>
            <a:pPr>
              <a:defRPr/>
            </a:pPr>
            <a:fld id="{54540BF1-256A-4A03-A258-2AAAC2083C50}" type="datetime1">
              <a:rPr lang="ru-RU"/>
              <a:pPr>
                <a:defRPr/>
              </a:pPr>
              <a:t>27.11.2019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 dirty="0">
                <a:solidFill>
                  <a:srgbClr val="C0504D"/>
                </a:solidFill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9A614F1B-A59D-446A-96F2-4396790C4BC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66" r:id="rId1"/>
    <p:sldLayoutId id="2147484167" r:id="rId2"/>
    <p:sldLayoutId id="2147484168" r:id="rId3"/>
    <p:sldLayoutId id="2147484169" r:id="rId4"/>
    <p:sldLayoutId id="2147484170" r:id="rId5"/>
    <p:sldLayoutId id="2147484171" r:id="rId6"/>
    <p:sldLayoutId id="2147484172" r:id="rId7"/>
    <p:sldLayoutId id="2147484173" r:id="rId8"/>
    <p:sldLayoutId id="2147484174" r:id="rId9"/>
    <p:sldLayoutId id="2147484175" r:id="rId10"/>
    <p:sldLayoutId id="2147484176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▫"/>
        <a:defRPr sz="2000" kern="1200">
          <a:solidFill>
            <a:srgbClr val="9BBB59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0" y="366713"/>
            <a:ext cx="9144000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200" y="360363"/>
            <a:ext cx="3733800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39738"/>
            <a:ext cx="3733800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025" y="496888"/>
            <a:ext cx="3063875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938" y="588963"/>
            <a:ext cx="160020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725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4125" y="0"/>
            <a:ext cx="7938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2479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62480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 smtClean="0">
                <a:solidFill>
                  <a:srgbClr val="C0504D"/>
                </a:solidFill>
                <a:cs typeface="+mn-cs"/>
              </a:defRPr>
            </a:lvl1pPr>
          </a:lstStyle>
          <a:p>
            <a:pPr>
              <a:defRPr/>
            </a:pPr>
            <a:fld id="{D65C69FB-7B49-4F22-BAA3-655E81C4C1DD}" type="datetime1">
              <a:rPr lang="ru-RU"/>
              <a:pPr>
                <a:defRPr/>
              </a:pPr>
              <a:t>27.11.2019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 dirty="0">
                <a:solidFill>
                  <a:srgbClr val="C0504D"/>
                </a:solidFill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B49CB91-45BF-4482-9690-993F8D2263C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77" r:id="rId1"/>
    <p:sldLayoutId id="2147484178" r:id="rId2"/>
    <p:sldLayoutId id="2147484179" r:id="rId3"/>
    <p:sldLayoutId id="2147484180" r:id="rId4"/>
    <p:sldLayoutId id="2147484181" r:id="rId5"/>
    <p:sldLayoutId id="2147484182" r:id="rId6"/>
    <p:sldLayoutId id="2147484183" r:id="rId7"/>
    <p:sldLayoutId id="2147484184" r:id="rId8"/>
    <p:sldLayoutId id="2147484185" r:id="rId9"/>
    <p:sldLayoutId id="2147484186" r:id="rId10"/>
    <p:sldLayoutId id="2147484187" r:id="rId11"/>
    <p:sldLayoutId id="2147484188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▫"/>
        <a:defRPr sz="2000" kern="1200">
          <a:solidFill>
            <a:srgbClr val="9BBB59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0" y="366713"/>
            <a:ext cx="9144000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200" y="360363"/>
            <a:ext cx="3733800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39738"/>
            <a:ext cx="3733800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025" y="496888"/>
            <a:ext cx="3063875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938" y="588963"/>
            <a:ext cx="160020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725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4125" y="0"/>
            <a:ext cx="7938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327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3328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 smtClean="0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fld id="{F5BE27AB-6F9E-4649-94D2-1FE27F21AFE7}" type="datetime1">
              <a:rPr lang="ru-RU">
                <a:solidFill>
                  <a:srgbClr val="C0504D"/>
                </a:solidFill>
              </a:rPr>
              <a:pPr>
                <a:defRPr/>
              </a:pPr>
              <a:t>27.11.2019</a:t>
            </a:fld>
            <a:endParaRPr lang="en-US" dirty="0">
              <a:solidFill>
                <a:srgbClr val="C0504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 dirty="0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US">
              <a:solidFill>
                <a:srgbClr val="C0504D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3A09C94-1F9B-4846-9C14-C82078731AD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7084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90" r:id="rId1"/>
    <p:sldLayoutId id="2147484191" r:id="rId2"/>
    <p:sldLayoutId id="2147484192" r:id="rId3"/>
    <p:sldLayoutId id="2147484193" r:id="rId4"/>
    <p:sldLayoutId id="2147484194" r:id="rId5"/>
    <p:sldLayoutId id="2147484195" r:id="rId6"/>
    <p:sldLayoutId id="2147484196" r:id="rId7"/>
    <p:sldLayoutId id="2147484197" r:id="rId8"/>
    <p:sldLayoutId id="2147484198" r:id="rId9"/>
    <p:sldLayoutId id="2147484199" r:id="rId10"/>
    <p:sldLayoutId id="2147484200" r:id="rId11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fontAlgn="base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fontAlgn="base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fontAlgn="base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fontAlgn="base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▫"/>
        <a:defRPr sz="2000" kern="1200">
          <a:solidFill>
            <a:srgbClr val="9BBB59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5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chart" Target="../charts/chart1.xml"/><Relationship Id="rId7" Type="http://schemas.openxmlformats.org/officeDocument/2006/relationships/image" Target="../media/image33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35.emf"/><Relationship Id="rId2" Type="http://schemas.openxmlformats.org/officeDocument/2006/relationships/slideLayout" Target="../slideLayouts/slideLayout35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9.png"/><Relationship Id="rId7" Type="http://schemas.openxmlformats.org/officeDocument/2006/relationships/image" Target="../media/image41.png"/><Relationship Id="rId2" Type="http://schemas.openxmlformats.org/officeDocument/2006/relationships/slideLayout" Target="../slideLayouts/slideLayout35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0.png"/><Relationship Id="rId5" Type="http://schemas.openxmlformats.org/officeDocument/2006/relationships/image" Target="../media/image38.e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4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5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35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7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6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4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9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5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4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5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47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9.xml"/><Relationship Id="rId13" Type="http://schemas.openxmlformats.org/officeDocument/2006/relationships/diagramLayout" Target="../diagrams/layout10.xml"/><Relationship Id="rId3" Type="http://schemas.openxmlformats.org/officeDocument/2006/relationships/diagramLayout" Target="../diagrams/layout8.xml"/><Relationship Id="rId7" Type="http://schemas.openxmlformats.org/officeDocument/2006/relationships/diagramData" Target="../diagrams/data9.xml"/><Relationship Id="rId12" Type="http://schemas.openxmlformats.org/officeDocument/2006/relationships/diagramData" Target="../diagrams/data10.xml"/><Relationship Id="rId2" Type="http://schemas.openxmlformats.org/officeDocument/2006/relationships/diagramData" Target="../diagrams/data8.xml"/><Relationship Id="rId16" Type="http://schemas.microsoft.com/office/2007/relationships/diagramDrawing" Target="../diagrams/drawing10.xml"/><Relationship Id="rId1" Type="http://schemas.openxmlformats.org/officeDocument/2006/relationships/slideLayout" Target="../slideLayouts/slideLayout57.xml"/><Relationship Id="rId6" Type="http://schemas.microsoft.com/office/2007/relationships/diagramDrawing" Target="../diagrams/drawing8.xml"/><Relationship Id="rId11" Type="http://schemas.microsoft.com/office/2007/relationships/diagramDrawing" Target="../diagrams/drawing9.xml"/><Relationship Id="rId5" Type="http://schemas.openxmlformats.org/officeDocument/2006/relationships/diagramColors" Target="../diagrams/colors8.xml"/><Relationship Id="rId15" Type="http://schemas.openxmlformats.org/officeDocument/2006/relationships/diagramColors" Target="../diagrams/colors10.xml"/><Relationship Id="rId10" Type="http://schemas.openxmlformats.org/officeDocument/2006/relationships/diagramColors" Target="../diagrams/colors9.xml"/><Relationship Id="rId4" Type="http://schemas.openxmlformats.org/officeDocument/2006/relationships/diagramQuickStyle" Target="../diagrams/quickStyle8.xml"/><Relationship Id="rId9" Type="http://schemas.openxmlformats.org/officeDocument/2006/relationships/diagramQuickStyle" Target="../diagrams/quickStyle9.xml"/><Relationship Id="rId14" Type="http://schemas.openxmlformats.org/officeDocument/2006/relationships/diagramQuickStyle" Target="../diagrams/quickStyle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7.xml"/><Relationship Id="rId4" Type="http://schemas.openxmlformats.org/officeDocument/2006/relationships/chart" Target="../charts/char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2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diagramLayout" Target="../diagrams/layout11.xml"/><Relationship Id="rId7" Type="http://schemas.openxmlformats.org/officeDocument/2006/relationships/image" Target="../media/image55.jpeg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57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Relationship Id="rId9" Type="http://schemas.openxmlformats.org/officeDocument/2006/relationships/image" Target="../media/image5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9.xml"/><Relationship Id="rId4" Type="http://schemas.openxmlformats.org/officeDocument/2006/relationships/chart" Target="../charts/chart4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.xml"/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57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.xml"/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57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5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5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5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5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6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7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57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13" Type="http://schemas.openxmlformats.org/officeDocument/2006/relationships/image" Target="../media/image84.jpeg"/><Relationship Id="rId18" Type="http://schemas.openxmlformats.org/officeDocument/2006/relationships/image" Target="../media/image89.png"/><Relationship Id="rId3" Type="http://schemas.openxmlformats.org/officeDocument/2006/relationships/image" Target="../media/image74.png"/><Relationship Id="rId21" Type="http://schemas.openxmlformats.org/officeDocument/2006/relationships/image" Target="../media/image92.png"/><Relationship Id="rId7" Type="http://schemas.openxmlformats.org/officeDocument/2006/relationships/image" Target="../media/image78.jpeg"/><Relationship Id="rId12" Type="http://schemas.openxmlformats.org/officeDocument/2006/relationships/image" Target="../media/image83.jpeg"/><Relationship Id="rId17" Type="http://schemas.openxmlformats.org/officeDocument/2006/relationships/image" Target="../media/image88.png"/><Relationship Id="rId2" Type="http://schemas.openxmlformats.org/officeDocument/2006/relationships/image" Target="../media/image73.jpeg"/><Relationship Id="rId16" Type="http://schemas.openxmlformats.org/officeDocument/2006/relationships/image" Target="../media/image87.jpeg"/><Relationship Id="rId20" Type="http://schemas.openxmlformats.org/officeDocument/2006/relationships/image" Target="../media/image91.jpeg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77.jpeg"/><Relationship Id="rId11" Type="http://schemas.openxmlformats.org/officeDocument/2006/relationships/image" Target="../media/image82.png"/><Relationship Id="rId5" Type="http://schemas.openxmlformats.org/officeDocument/2006/relationships/image" Target="../media/image76.jpeg"/><Relationship Id="rId15" Type="http://schemas.openxmlformats.org/officeDocument/2006/relationships/image" Target="../media/image86.png"/><Relationship Id="rId23" Type="http://schemas.openxmlformats.org/officeDocument/2006/relationships/image" Target="../media/image94.jpeg"/><Relationship Id="rId10" Type="http://schemas.openxmlformats.org/officeDocument/2006/relationships/image" Target="../media/image81.png"/><Relationship Id="rId19" Type="http://schemas.openxmlformats.org/officeDocument/2006/relationships/image" Target="../media/image90.png"/><Relationship Id="rId4" Type="http://schemas.openxmlformats.org/officeDocument/2006/relationships/image" Target="../media/image75.jpeg"/><Relationship Id="rId9" Type="http://schemas.openxmlformats.org/officeDocument/2006/relationships/image" Target="../media/image80.png"/><Relationship Id="rId14" Type="http://schemas.openxmlformats.org/officeDocument/2006/relationships/image" Target="../media/image85.jpeg"/><Relationship Id="rId22" Type="http://schemas.openxmlformats.org/officeDocument/2006/relationships/image" Target="../media/image93.png"/></Relationships>
</file>

<file path=ppt/slides/_rels/slide3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4.xml"/><Relationship Id="rId3" Type="http://schemas.openxmlformats.org/officeDocument/2006/relationships/image" Target="../media/image96.jpeg"/><Relationship Id="rId7" Type="http://schemas.openxmlformats.org/officeDocument/2006/relationships/diagramColors" Target="../diagrams/colors14.xml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4.xml"/><Relationship Id="rId6" Type="http://schemas.openxmlformats.org/officeDocument/2006/relationships/diagramQuickStyle" Target="../diagrams/quickStyle14.xml"/><Relationship Id="rId5" Type="http://schemas.openxmlformats.org/officeDocument/2006/relationships/diagramLayout" Target="../diagrams/layout14.xml"/><Relationship Id="rId4" Type="http://schemas.openxmlformats.org/officeDocument/2006/relationships/diagramData" Target="../diagrams/data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4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552" y="980728"/>
            <a:ext cx="8458200" cy="1470025"/>
          </a:xfrm>
        </p:spPr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6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ru-RU" sz="26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endParaRPr lang="ru-RU" sz="4500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3789040"/>
            <a:ext cx="8964488" cy="3068960"/>
          </a:xfrm>
        </p:spPr>
        <p:txBody>
          <a:bodyPr>
            <a:normAutofit fontScale="925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ru-RU" sz="26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3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Проект бюджета </a:t>
            </a:r>
            <a:r>
              <a:rPr lang="ru-RU" sz="33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Боковского</a:t>
            </a:r>
            <a:r>
              <a:rPr lang="ru-RU" sz="3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района</a:t>
            </a:r>
          </a:p>
          <a:p>
            <a:pPr algn="ctr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3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 2020 год и на плановый период </a:t>
            </a:r>
          </a:p>
          <a:p>
            <a:pPr algn="ctr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3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2021 и 2022 годов</a:t>
            </a:r>
          </a:p>
          <a:p>
            <a:pPr algn="ctr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ru-RU" sz="33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(материалы подготовлены с учетом приказа Минфина России от 22.09.2015 № 145н </a:t>
            </a:r>
          </a:p>
          <a:p>
            <a:pPr algn="ctr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«Об утверждении методических рекомендаций по представлению бюджетов субъектов Российской Федерации и местных бюджетов и отчетов об их исполнении в доступной для граждан форме»)</a:t>
            </a:r>
          </a:p>
        </p:txBody>
      </p:sp>
      <p:pic>
        <p:nvPicPr>
          <p:cNvPr id="77827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24075" y="549275"/>
            <a:ext cx="5256213" cy="295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30" name="Rectangle 6"/>
          <p:cNvSpPr>
            <a:spLocks noGrp="1" noChangeArrowheads="1"/>
          </p:cNvSpPr>
          <p:nvPr>
            <p:ph type="title"/>
          </p:nvPr>
        </p:nvSpPr>
        <p:spPr>
          <a:xfrm>
            <a:off x="0" y="692150"/>
            <a:ext cx="9144000" cy="504825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5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Основные параметры бюджета </a:t>
            </a:r>
            <a:r>
              <a:rPr lang="ru-RU" sz="25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Боковского</a:t>
            </a:r>
            <a:r>
              <a:rPr lang="ru-RU" sz="25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района</a:t>
            </a:r>
            <a:br>
              <a:rPr lang="ru-RU" sz="25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5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на 2020 год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795963" y="260350"/>
            <a:ext cx="3097212" cy="231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ru-RU" sz="9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val="1637876408"/>
              </p:ext>
            </p:extLst>
          </p:nvPr>
        </p:nvGraphicFramePr>
        <p:xfrm>
          <a:off x="323528" y="1772816"/>
          <a:ext cx="3816424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val="3442957475"/>
              </p:ext>
            </p:extLst>
          </p:nvPr>
        </p:nvGraphicFramePr>
        <p:xfrm>
          <a:off x="5220072" y="1772816"/>
          <a:ext cx="3672408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84997" name="Text Box 20"/>
          <p:cNvSpPr txBox="1">
            <a:spLocks noChangeArrowheads="1"/>
          </p:cNvSpPr>
          <p:nvPr/>
        </p:nvSpPr>
        <p:spPr bwMode="auto">
          <a:xfrm>
            <a:off x="971550" y="1196975"/>
            <a:ext cx="2376488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700" b="1" dirty="0">
                <a:solidFill>
                  <a:srgbClr val="000000"/>
                </a:solidFill>
                <a:cs typeface="Arial" charset="0"/>
              </a:rPr>
              <a:t>Доходы бюджета</a:t>
            </a:r>
          </a:p>
          <a:p>
            <a:pPr algn="ctr"/>
            <a:r>
              <a:rPr lang="ru-RU" sz="1700" b="1" dirty="0" smtClean="0">
                <a:solidFill>
                  <a:srgbClr val="000000"/>
                </a:solidFill>
                <a:cs typeface="Arial" charset="0"/>
              </a:rPr>
              <a:t>686 648,2</a:t>
            </a:r>
            <a:endParaRPr lang="ru-RU" sz="1700" b="1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84998" name="Text Box 20"/>
          <p:cNvSpPr txBox="1">
            <a:spLocks noChangeArrowheads="1"/>
          </p:cNvSpPr>
          <p:nvPr/>
        </p:nvSpPr>
        <p:spPr bwMode="auto">
          <a:xfrm>
            <a:off x="5867400" y="1196975"/>
            <a:ext cx="2665413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700" b="1" dirty="0">
                <a:solidFill>
                  <a:srgbClr val="000000"/>
                </a:solidFill>
                <a:cs typeface="Arial" charset="0"/>
              </a:rPr>
              <a:t>Расходы бюджета </a:t>
            </a:r>
          </a:p>
          <a:p>
            <a:pPr algn="ctr"/>
            <a:r>
              <a:rPr lang="ru-RU" sz="1700" b="1" dirty="0" smtClean="0">
                <a:solidFill>
                  <a:srgbClr val="000000"/>
                </a:solidFill>
                <a:cs typeface="Arial" charset="0"/>
              </a:rPr>
              <a:t>690 055,8</a:t>
            </a:r>
            <a:endParaRPr lang="ru-RU" sz="1700" b="1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8027988" y="1557338"/>
            <a:ext cx="1547812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1050" b="1" dirty="0">
                <a:solidFill>
                  <a:prstClr val="black"/>
                </a:solidFill>
              </a:rPr>
              <a:t>тыс. рублей</a:t>
            </a:r>
          </a:p>
        </p:txBody>
      </p:sp>
      <p:sp>
        <p:nvSpPr>
          <p:cNvPr id="85000" name="Номер слайда 10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8C641011-AD59-47ED-BC37-647159080D78}" type="slidenum">
              <a:rPr lang="ru-RU"/>
              <a:pPr/>
              <a:t>10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7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Содержимое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2426085"/>
              </p:ext>
            </p:extLst>
          </p:nvPr>
        </p:nvGraphicFramePr>
        <p:xfrm>
          <a:off x="323850" y="620713"/>
          <a:ext cx="8208963" cy="54721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6019" name="TextBox 5"/>
          <p:cNvSpPr txBox="1">
            <a:spLocks noChangeArrowheads="1"/>
          </p:cNvSpPr>
          <p:nvPr/>
        </p:nvSpPr>
        <p:spPr bwMode="auto">
          <a:xfrm>
            <a:off x="7543800" y="1484313"/>
            <a:ext cx="1600200" cy="37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62553" tIns="81276" rIns="162553" bIns="81276">
            <a:spAutoFit/>
          </a:bodyPr>
          <a:lstStyle/>
          <a:p>
            <a:pPr algn="ctr"/>
            <a:r>
              <a:rPr lang="ru-RU" sz="1400" b="1">
                <a:solidFill>
                  <a:srgbClr val="000000"/>
                </a:solidFill>
                <a:cs typeface="Arial" charset="0"/>
              </a:rPr>
              <a:t>тыс. рублей</a:t>
            </a:r>
          </a:p>
        </p:txBody>
      </p:sp>
      <p:sp>
        <p:nvSpPr>
          <p:cNvPr id="86020" name="TextBox 14"/>
          <p:cNvSpPr txBox="1">
            <a:spLocks noChangeArrowheads="1"/>
          </p:cNvSpPr>
          <p:nvPr/>
        </p:nvSpPr>
        <p:spPr bwMode="auto">
          <a:xfrm>
            <a:off x="2627313" y="2276475"/>
            <a:ext cx="142240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62553" tIns="81276" rIns="162553" bIns="81276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1600" b="1" dirty="0" smtClean="0">
                <a:solidFill>
                  <a:srgbClr val="000000"/>
                </a:solidFill>
                <a:cs typeface="Arial" charset="0"/>
              </a:rPr>
              <a:t>43,8 </a:t>
            </a:r>
            <a:r>
              <a:rPr lang="ru-RU" sz="1600" b="1" dirty="0">
                <a:solidFill>
                  <a:srgbClr val="000000"/>
                </a:solidFill>
                <a:cs typeface="Arial" charset="0"/>
              </a:rPr>
              <a:t>%</a:t>
            </a:r>
          </a:p>
        </p:txBody>
      </p:sp>
      <p:sp>
        <p:nvSpPr>
          <p:cNvPr id="86021" name="TextBox 16"/>
          <p:cNvSpPr txBox="1">
            <a:spLocks noChangeArrowheads="1"/>
          </p:cNvSpPr>
          <p:nvPr/>
        </p:nvSpPr>
        <p:spPr bwMode="auto">
          <a:xfrm>
            <a:off x="6235388" y="3431931"/>
            <a:ext cx="1222375" cy="34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62553" tIns="81276" rIns="162553" bIns="81276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1600" b="1" dirty="0" smtClean="0">
                <a:solidFill>
                  <a:srgbClr val="000000"/>
                </a:solidFill>
                <a:cs typeface="Arial" charset="0"/>
              </a:rPr>
              <a:t>11,6 </a:t>
            </a:r>
            <a:r>
              <a:rPr lang="ru-RU" sz="1600" b="1" dirty="0">
                <a:solidFill>
                  <a:srgbClr val="000000"/>
                </a:solidFill>
                <a:cs typeface="Arial" charset="0"/>
              </a:rPr>
              <a:t>%</a:t>
            </a:r>
          </a:p>
        </p:txBody>
      </p:sp>
      <p:sp>
        <p:nvSpPr>
          <p:cNvPr id="86022" name="TextBox 17"/>
          <p:cNvSpPr txBox="1">
            <a:spLocks noChangeArrowheads="1"/>
          </p:cNvSpPr>
          <p:nvPr/>
        </p:nvSpPr>
        <p:spPr bwMode="auto">
          <a:xfrm>
            <a:off x="5778495" y="1980467"/>
            <a:ext cx="11557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62553" tIns="81276" rIns="162553" bIns="81276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1600" b="1" dirty="0" smtClean="0">
                <a:solidFill>
                  <a:srgbClr val="000000"/>
                </a:solidFill>
                <a:cs typeface="Arial" charset="0"/>
              </a:rPr>
              <a:t>22,4 </a:t>
            </a:r>
            <a:r>
              <a:rPr lang="ru-RU" sz="1600" b="1" dirty="0">
                <a:solidFill>
                  <a:srgbClr val="000000"/>
                </a:solidFill>
                <a:cs typeface="Arial" charset="0"/>
              </a:rPr>
              <a:t>%</a:t>
            </a:r>
          </a:p>
        </p:txBody>
      </p:sp>
      <p:sp>
        <p:nvSpPr>
          <p:cNvPr id="86023" name="TextBox 18"/>
          <p:cNvSpPr txBox="1">
            <a:spLocks noChangeArrowheads="1"/>
          </p:cNvSpPr>
          <p:nvPr/>
        </p:nvSpPr>
        <p:spPr bwMode="auto">
          <a:xfrm>
            <a:off x="4356100" y="4365625"/>
            <a:ext cx="1027113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62553" tIns="81276" rIns="162553" bIns="81276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1600" b="1" dirty="0" smtClean="0">
                <a:solidFill>
                  <a:srgbClr val="000000"/>
                </a:solidFill>
                <a:cs typeface="Arial" charset="0"/>
              </a:rPr>
              <a:t>20,6 </a:t>
            </a:r>
            <a:r>
              <a:rPr lang="ru-RU" sz="1600" b="1" dirty="0">
                <a:solidFill>
                  <a:srgbClr val="000000"/>
                </a:solidFill>
                <a:cs typeface="Arial" charset="0"/>
              </a:rPr>
              <a:t>%</a:t>
            </a:r>
          </a:p>
        </p:txBody>
      </p:sp>
      <p:sp>
        <p:nvSpPr>
          <p:cNvPr id="86024" name="TextBox 19"/>
          <p:cNvSpPr txBox="1">
            <a:spLocks noChangeArrowheads="1"/>
          </p:cNvSpPr>
          <p:nvPr/>
        </p:nvSpPr>
        <p:spPr bwMode="auto">
          <a:xfrm>
            <a:off x="3148013" y="4375883"/>
            <a:ext cx="1027112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62553" tIns="81276" rIns="162553" bIns="81276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1600" b="1" dirty="0">
                <a:solidFill>
                  <a:srgbClr val="000000"/>
                </a:solidFill>
                <a:cs typeface="Arial" charset="0"/>
              </a:rPr>
              <a:t>1</a:t>
            </a:r>
            <a:r>
              <a:rPr lang="ru-RU" sz="1600" b="1" dirty="0" smtClean="0">
                <a:solidFill>
                  <a:srgbClr val="000000"/>
                </a:solidFill>
                <a:cs typeface="Arial" charset="0"/>
              </a:rPr>
              <a:t>,6 </a:t>
            </a:r>
            <a:r>
              <a:rPr lang="ru-RU" sz="1600" b="1" dirty="0">
                <a:solidFill>
                  <a:srgbClr val="000000"/>
                </a:solidFill>
                <a:cs typeface="Arial" charset="0"/>
              </a:rPr>
              <a:t>%</a:t>
            </a: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0" y="548680"/>
            <a:ext cx="9144000" cy="72008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16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Trebuchet MS"/>
                <a:cs typeface="Arial" charset="0"/>
              </a:rPr>
              <a:t>СТРУКТУРА НАЛОГОВЫХ И НЕНАЛОГОВЫХ ДОХОДОВ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216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Trebuchet MS"/>
                <a:cs typeface="Arial" charset="0"/>
              </a:rPr>
              <a:t>БЮДЖЕТА </a:t>
            </a:r>
            <a:r>
              <a:rPr lang="ru-RU" sz="216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Trebuchet MS"/>
                <a:cs typeface="Arial" charset="0"/>
              </a:rPr>
              <a:t>Боковского</a:t>
            </a:r>
            <a:r>
              <a:rPr lang="ru-RU" sz="216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Trebuchet MS"/>
                <a:cs typeface="Arial" charset="0"/>
              </a:rPr>
              <a:t> района В </a:t>
            </a:r>
            <a:r>
              <a:rPr lang="ru-RU" sz="216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Trebuchet MS"/>
                <a:cs typeface="Arial" charset="0"/>
              </a:rPr>
              <a:t>2020 </a:t>
            </a:r>
            <a:r>
              <a:rPr lang="ru-RU" sz="216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Trebuchet MS"/>
                <a:cs typeface="Arial" charset="0"/>
              </a:rPr>
              <a:t>ГОДУ</a:t>
            </a:r>
          </a:p>
        </p:txBody>
      </p:sp>
      <p:sp>
        <p:nvSpPr>
          <p:cNvPr id="86026" name="Номер слайда 38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9D914E18-BD68-46F4-BA8D-8AB1C457137B}" type="slidenum">
              <a:rPr lang="ru-RU"/>
              <a:pPr/>
              <a:t>11</a:t>
            </a:fld>
            <a:endParaRPr lang="ru-RU"/>
          </a:p>
        </p:txBody>
      </p:sp>
      <p:sp>
        <p:nvSpPr>
          <p:cNvPr id="86027" name="TextBox 37"/>
          <p:cNvSpPr txBox="1">
            <a:spLocks noChangeArrowheads="1"/>
          </p:cNvSpPr>
          <p:nvPr/>
        </p:nvSpPr>
        <p:spPr bwMode="auto">
          <a:xfrm>
            <a:off x="468313" y="6000750"/>
            <a:ext cx="37068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 dirty="0">
                <a:solidFill>
                  <a:srgbClr val="000000"/>
                </a:solidFill>
                <a:cs typeface="Arial" charset="0"/>
              </a:rPr>
              <a:t>Налоги на совокупный доход – </a:t>
            </a:r>
            <a:r>
              <a:rPr lang="ru-RU" sz="1400" b="1" dirty="0" smtClean="0">
                <a:solidFill>
                  <a:srgbClr val="000000"/>
                </a:solidFill>
                <a:cs typeface="Arial" charset="0"/>
              </a:rPr>
              <a:t>13504,6</a:t>
            </a:r>
            <a:endParaRPr lang="ru-RU" sz="1400" b="1" dirty="0">
              <a:solidFill>
                <a:srgbClr val="000000"/>
              </a:solidFill>
              <a:cs typeface="Arial" charset="0"/>
            </a:endParaRPr>
          </a:p>
        </p:txBody>
      </p:sp>
      <p:grpSp>
        <p:nvGrpSpPr>
          <p:cNvPr id="86028" name="Группа 47"/>
          <p:cNvGrpSpPr>
            <a:grpSpLocks/>
          </p:cNvGrpSpPr>
          <p:nvPr/>
        </p:nvGrpSpPr>
        <p:grpSpPr bwMode="auto">
          <a:xfrm>
            <a:off x="179388" y="5445125"/>
            <a:ext cx="8424862" cy="784225"/>
            <a:chOff x="395536" y="5013174"/>
            <a:chExt cx="8236034" cy="827770"/>
          </a:xfrm>
        </p:grpSpPr>
        <p:grpSp>
          <p:nvGrpSpPr>
            <p:cNvPr id="86030" name="Группа 42"/>
            <p:cNvGrpSpPr>
              <a:grpSpLocks/>
            </p:cNvGrpSpPr>
            <p:nvPr/>
          </p:nvGrpSpPr>
          <p:grpSpPr bwMode="auto">
            <a:xfrm>
              <a:off x="395536" y="5013176"/>
              <a:ext cx="4249847" cy="324867"/>
              <a:chOff x="395536" y="5013176"/>
              <a:chExt cx="4249847" cy="324867"/>
            </a:xfrm>
          </p:grpSpPr>
          <p:pic>
            <p:nvPicPr>
              <p:cNvPr id="3" name="Picture 2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395536" y="5085184"/>
                <a:ext cx="144016" cy="144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</p:pic>
          <p:sp>
            <p:nvSpPr>
              <p:cNvPr id="86040" name="TextBox 31"/>
              <p:cNvSpPr txBox="1">
                <a:spLocks noChangeArrowheads="1"/>
              </p:cNvSpPr>
              <p:nvPr/>
            </p:nvSpPr>
            <p:spPr bwMode="auto">
              <a:xfrm>
                <a:off x="683568" y="5013176"/>
                <a:ext cx="3961815" cy="3248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400" b="1" dirty="0">
                    <a:solidFill>
                      <a:srgbClr val="000000"/>
                    </a:solidFill>
                    <a:cs typeface="Arial" charset="0"/>
                  </a:rPr>
                  <a:t>Налог на доходы физических лиц – </a:t>
                </a:r>
                <a:r>
                  <a:rPr lang="ru-RU" sz="1400" b="1" dirty="0" smtClean="0">
                    <a:solidFill>
                      <a:srgbClr val="000000"/>
                    </a:solidFill>
                    <a:cs typeface="Arial" charset="0"/>
                  </a:rPr>
                  <a:t>48198,0</a:t>
                </a:r>
                <a:endParaRPr lang="ru-RU" sz="1400" b="1" dirty="0">
                  <a:solidFill>
                    <a:srgbClr val="000000"/>
                  </a:solidFill>
                  <a:cs typeface="Arial" charset="0"/>
                </a:endParaRPr>
              </a:p>
            </p:txBody>
          </p:sp>
        </p:grpSp>
        <p:sp>
          <p:nvSpPr>
            <p:cNvPr id="86031" name="TextBox 34"/>
            <p:cNvSpPr txBox="1">
              <a:spLocks noChangeArrowheads="1"/>
            </p:cNvSpPr>
            <p:nvPr/>
          </p:nvSpPr>
          <p:spPr bwMode="auto">
            <a:xfrm>
              <a:off x="683568" y="5313085"/>
              <a:ext cx="1675516" cy="3248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400" b="1" dirty="0">
                  <a:solidFill>
                    <a:srgbClr val="000000"/>
                  </a:solidFill>
                  <a:cs typeface="Arial" charset="0"/>
                </a:rPr>
                <a:t>Акцизы – </a:t>
              </a:r>
              <a:r>
                <a:rPr lang="ru-RU" sz="1400" b="1" dirty="0" smtClean="0">
                  <a:solidFill>
                    <a:srgbClr val="000000"/>
                  </a:solidFill>
                  <a:cs typeface="Arial" charset="0"/>
                </a:rPr>
                <a:t>23238,3</a:t>
              </a:r>
              <a:endParaRPr lang="ru-RU" sz="1400" b="1" dirty="0">
                <a:solidFill>
                  <a:srgbClr val="000000"/>
                </a:solidFill>
                <a:cs typeface="Arial" charset="0"/>
              </a:endParaRPr>
            </a:p>
          </p:txBody>
        </p:sp>
        <p:grpSp>
          <p:nvGrpSpPr>
            <p:cNvPr id="86032" name="Группа 39"/>
            <p:cNvGrpSpPr>
              <a:grpSpLocks/>
            </p:cNvGrpSpPr>
            <p:nvPr/>
          </p:nvGrpSpPr>
          <p:grpSpPr bwMode="auto">
            <a:xfrm>
              <a:off x="5111897" y="5089146"/>
              <a:ext cx="3519673" cy="552636"/>
              <a:chOff x="5255913" y="4729108"/>
              <a:chExt cx="3519673" cy="552636"/>
            </a:xfrm>
          </p:grpSpPr>
          <p:pic>
            <p:nvPicPr>
              <p:cNvPr id="19484" name="Picture 28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5255913" y="4729108"/>
                <a:ext cx="155094" cy="144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</p:pic>
          <p:sp>
            <p:nvSpPr>
              <p:cNvPr id="86038" name="TextBox 35"/>
              <p:cNvSpPr txBox="1">
                <a:spLocks noChangeArrowheads="1"/>
              </p:cNvSpPr>
              <p:nvPr/>
            </p:nvSpPr>
            <p:spPr bwMode="auto">
              <a:xfrm>
                <a:off x="5550211" y="4957022"/>
                <a:ext cx="3225375" cy="32472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 sz="1400" b="1" dirty="0">
                    <a:solidFill>
                      <a:srgbClr val="000000"/>
                    </a:solidFill>
                    <a:cs typeface="Arial" charset="0"/>
                  </a:rPr>
                  <a:t>Иные налоговые доходы </a:t>
                </a:r>
                <a:r>
                  <a:rPr lang="ru-RU" sz="1400" b="1">
                    <a:solidFill>
                      <a:srgbClr val="000000"/>
                    </a:solidFill>
                    <a:cs typeface="Arial" charset="0"/>
                  </a:rPr>
                  <a:t>– </a:t>
                </a:r>
                <a:r>
                  <a:rPr lang="ru-RU" sz="1400" b="1" smtClean="0">
                    <a:solidFill>
                      <a:srgbClr val="000000"/>
                    </a:solidFill>
                    <a:cs typeface="Arial" charset="0"/>
                  </a:rPr>
                  <a:t>2050,7</a:t>
                </a:r>
                <a:endParaRPr lang="ru-RU" sz="1400" b="1" dirty="0">
                  <a:solidFill>
                    <a:srgbClr val="000000"/>
                  </a:solidFill>
                  <a:cs typeface="Arial" charset="0"/>
                </a:endParaRPr>
              </a:p>
            </p:txBody>
          </p:sp>
        </p:grpSp>
        <p:grpSp>
          <p:nvGrpSpPr>
            <p:cNvPr id="86033" name="Группа 38"/>
            <p:cNvGrpSpPr>
              <a:grpSpLocks/>
            </p:cNvGrpSpPr>
            <p:nvPr/>
          </p:nvGrpSpPr>
          <p:grpSpPr bwMode="auto">
            <a:xfrm>
              <a:off x="5111897" y="5013174"/>
              <a:ext cx="3308491" cy="523874"/>
              <a:chOff x="5255913" y="5733254"/>
              <a:chExt cx="3308491" cy="523874"/>
            </a:xfrm>
          </p:grpSpPr>
          <p:pic>
            <p:nvPicPr>
              <p:cNvPr id="19483" name="Picture 27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5255913" y="6113112"/>
                <a:ext cx="144016" cy="144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</p:pic>
          <p:sp>
            <p:nvSpPr>
              <p:cNvPr id="86036" name="TextBox 37"/>
              <p:cNvSpPr txBox="1">
                <a:spLocks noChangeArrowheads="1"/>
              </p:cNvSpPr>
              <p:nvPr/>
            </p:nvSpPr>
            <p:spPr bwMode="auto">
              <a:xfrm>
                <a:off x="5550211" y="5733254"/>
                <a:ext cx="3014193" cy="32472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 sz="1400" b="1" dirty="0">
                    <a:solidFill>
                      <a:srgbClr val="000000"/>
                    </a:solidFill>
                    <a:cs typeface="Arial" charset="0"/>
                  </a:rPr>
                  <a:t>Неналоговые доходы – </a:t>
                </a:r>
                <a:r>
                  <a:rPr lang="ru-RU" sz="1400" b="1" dirty="0" smtClean="0">
                    <a:solidFill>
                      <a:srgbClr val="000000"/>
                    </a:solidFill>
                    <a:cs typeface="Arial" charset="0"/>
                  </a:rPr>
                  <a:t>21829,2</a:t>
                </a:r>
                <a:endParaRPr lang="ru-RU" sz="1400" b="1" dirty="0">
                  <a:solidFill>
                    <a:srgbClr val="000000"/>
                  </a:solidFill>
                  <a:cs typeface="Arial" charset="0"/>
                </a:endParaRPr>
              </a:p>
            </p:txBody>
          </p:sp>
        </p:grpSp>
        <p:pic>
          <p:nvPicPr>
            <p:cNvPr id="19487" name="Picture 31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95536" y="5696928"/>
              <a:ext cx="144016" cy="1440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</p:pic>
      </p:grp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9512" y="5805264"/>
            <a:ext cx="146159" cy="13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1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535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42" name="Picture 6"/>
          <p:cNvPicPr>
            <a:picLocks noChangeAspect="1" noChangeArrowheads="1"/>
          </p:cNvPicPr>
          <p:nvPr/>
        </p:nvPicPr>
        <p:blipFill>
          <a:blip r:embed="rId5"/>
          <a:srcRect r="3905"/>
          <a:stretch>
            <a:fillRect/>
          </a:stretch>
        </p:blipFill>
        <p:spPr bwMode="auto">
          <a:xfrm>
            <a:off x="0" y="1504950"/>
            <a:ext cx="9144000" cy="535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20688"/>
            <a:ext cx="9144000" cy="792088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tabLst>
                <a:tab pos="5581650" algn="l"/>
              </a:tabLst>
              <a:defRPr/>
            </a:pPr>
            <a:r>
              <a:rPr lang="ru-RU" sz="216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a typeface="+mn-ea"/>
                <a:cs typeface="+mn-cs"/>
              </a:rPr>
              <a:t>Динамика поступлений налога на доходы</a:t>
            </a:r>
            <a:br>
              <a:rPr lang="ru-RU" sz="216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a typeface="+mn-ea"/>
                <a:cs typeface="+mn-cs"/>
              </a:rPr>
            </a:br>
            <a:r>
              <a:rPr lang="ru-RU" sz="216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a typeface="+mn-ea"/>
                <a:cs typeface="+mn-cs"/>
              </a:rPr>
              <a:t>физических лиц в бюджет </a:t>
            </a:r>
            <a:r>
              <a:rPr lang="ru-RU" sz="216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a typeface="+mn-ea"/>
                <a:cs typeface="+mn-cs"/>
              </a:rPr>
              <a:t>Боковского</a:t>
            </a:r>
            <a:r>
              <a:rPr lang="ru-RU" sz="216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a typeface="+mn-ea"/>
                <a:cs typeface="+mn-cs"/>
              </a:rPr>
              <a:t> района</a:t>
            </a:r>
          </a:p>
        </p:txBody>
      </p:sp>
      <p:graphicFrame>
        <p:nvGraphicFramePr>
          <p:cNvPr id="87044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75492898"/>
              </p:ext>
            </p:extLst>
          </p:nvPr>
        </p:nvGraphicFramePr>
        <p:xfrm>
          <a:off x="2916238" y="2225675"/>
          <a:ext cx="6069012" cy="286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64" name="Worksheet" r:id="rId6" imgW="6477030" imgH="2676615" progId="Excel.Sheet.8">
                  <p:embed/>
                </p:oleObj>
              </mc:Choice>
              <mc:Fallback>
                <p:oleObj name="Worksheet" r:id="rId6" imgW="6477030" imgH="2676615" progId="Excel.Sheet.8">
                  <p:embed/>
                  <p:pic>
                    <p:nvPicPr>
                      <p:cNvPr id="0" name="Picture 37"/>
                      <p:cNvPicPr>
                        <a:picLocks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6238" y="2225675"/>
                        <a:ext cx="6069012" cy="2860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7045" name="Прямоугольник 11"/>
          <p:cNvSpPr>
            <a:spLocks noChangeArrowheads="1"/>
          </p:cNvSpPr>
          <p:nvPr/>
        </p:nvSpPr>
        <p:spPr bwMode="auto">
          <a:xfrm>
            <a:off x="7740650" y="1484313"/>
            <a:ext cx="14033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solidFill>
                  <a:srgbClr val="000000"/>
                </a:solidFill>
                <a:cs typeface="Arial" charset="0"/>
              </a:rPr>
              <a:t>тыс. рублей</a:t>
            </a:r>
          </a:p>
        </p:txBody>
      </p:sp>
      <p:sp>
        <p:nvSpPr>
          <p:cNvPr id="87046" name="Номер слайда 1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1CDCA1F0-2113-4816-AD0E-5F21C962E7C0}" type="slidenum">
              <a:rPr lang="ru-RU"/>
              <a:pPr/>
              <a:t>12</a:t>
            </a:fld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1484313"/>
            <a:ext cx="4067175" cy="0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8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365625"/>
            <a:ext cx="3619500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Заголовок 1"/>
          <p:cNvSpPr txBox="1">
            <a:spLocks/>
          </p:cNvSpPr>
          <p:nvPr/>
        </p:nvSpPr>
        <p:spPr bwMode="auto">
          <a:xfrm>
            <a:off x="0" y="764704"/>
            <a:ext cx="9144000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normAutofit fontScale="975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16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Trebuchet MS"/>
                <a:cs typeface="Arial" charset="0"/>
              </a:rPr>
              <a:t>Динамика поступлений в бюджет </a:t>
            </a:r>
            <a:r>
              <a:rPr lang="ru-RU" sz="216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Trebuchet MS"/>
                <a:cs typeface="Arial" charset="0"/>
              </a:rPr>
              <a:t>Боковского</a:t>
            </a:r>
            <a:r>
              <a:rPr lang="ru-RU" sz="216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Trebuchet MS"/>
                <a:cs typeface="Arial" charset="0"/>
              </a:rPr>
              <a:t> района</a:t>
            </a:r>
            <a:br>
              <a:rPr lang="ru-RU" sz="216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Trebuchet MS"/>
                <a:cs typeface="Arial" charset="0"/>
              </a:rPr>
            </a:br>
            <a:r>
              <a:rPr lang="ru-RU" sz="216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Trebuchet MS"/>
                <a:cs typeface="Arial" charset="0"/>
              </a:rPr>
              <a:t>акцизов по подакцизным товарам (продукции)</a:t>
            </a:r>
          </a:p>
        </p:txBody>
      </p:sp>
      <p:sp>
        <p:nvSpPr>
          <p:cNvPr id="89091" name="Прямоугольник 10"/>
          <p:cNvSpPr>
            <a:spLocks noChangeArrowheads="1"/>
          </p:cNvSpPr>
          <p:nvPr/>
        </p:nvSpPr>
        <p:spPr bwMode="auto">
          <a:xfrm>
            <a:off x="7740650" y="1628775"/>
            <a:ext cx="14033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solidFill>
                  <a:srgbClr val="000000"/>
                </a:solidFill>
                <a:cs typeface="Arial" charset="0"/>
              </a:rPr>
              <a:t>тыс. рублей</a:t>
            </a:r>
          </a:p>
        </p:txBody>
      </p:sp>
      <p:graphicFrame>
        <p:nvGraphicFramePr>
          <p:cNvPr id="89092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07280430"/>
              </p:ext>
            </p:extLst>
          </p:nvPr>
        </p:nvGraphicFramePr>
        <p:xfrm>
          <a:off x="74613" y="1912938"/>
          <a:ext cx="5551487" cy="301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11" name="Worksheet" r:id="rId4" imgW="6305580" imgH="3390990" progId="Excel.Sheet.8">
                  <p:embed/>
                </p:oleObj>
              </mc:Choice>
              <mc:Fallback>
                <p:oleObj name="Worksheet" r:id="rId4" imgW="6305580" imgH="3390990" progId="Excel.Sheet.8">
                  <p:embed/>
                  <p:pic>
                    <p:nvPicPr>
                      <p:cNvPr id="0" name="Picture 37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613" y="1912938"/>
                        <a:ext cx="5551487" cy="3016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9093" name="Номер слайда 1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07AF2E81-0F72-4E5F-88B8-AAF69CE9F2B7}" type="slidenum">
              <a:rPr lang="ru-RU"/>
              <a:pPr/>
              <a:t>13</a:t>
            </a:fld>
            <a:endParaRPr lang="ru-RU"/>
          </a:p>
        </p:txBody>
      </p:sp>
      <p:pic>
        <p:nvPicPr>
          <p:cNvPr id="8197" name="Picture 5" descr="I:\412\АНЯ\2018\картинки к бюджету\27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004048" y="4293096"/>
            <a:ext cx="3027346" cy="2016224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8198" name="Picture 6" descr="I:\412\АНЯ\2018\картинки к бюджету\Grapes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524328" y="5643752"/>
            <a:ext cx="1619672" cy="1214248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pic>
        <p:nvPicPr>
          <p:cNvPr id="14" name="Picture 2" descr="I:\412\АНЯ\2018\картинки к бюджету\tseny_na_benzin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932040" y="1772816"/>
            <a:ext cx="2807536" cy="2088232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8195" name="Picture 3" descr="I:\412\АНЯ\2018\картинки к бюджету\mibum8-768x559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084168" y="2996952"/>
            <a:ext cx="2917627" cy="2122449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7772" y="548680"/>
            <a:ext cx="8389028" cy="936104"/>
          </a:xfrm>
        </p:spPr>
        <p:txBody>
          <a:bodyPr/>
          <a:lstStyle/>
          <a:p>
            <a:pPr algn="ctr"/>
            <a:r>
              <a:rPr lang="ru-RU" sz="1800" b="1" dirty="0" smtClean="0"/>
              <a:t>Основные приоритеты и подходы к формированию расходов бюджета </a:t>
            </a:r>
            <a:r>
              <a:rPr lang="ru-RU" sz="1800" b="1" dirty="0" err="1" smtClean="0"/>
              <a:t>Боковского</a:t>
            </a:r>
            <a:r>
              <a:rPr lang="ru-RU" sz="1800" b="1" dirty="0" smtClean="0"/>
              <a:t> района на 2020-2022 годы</a:t>
            </a:r>
            <a:br>
              <a:rPr lang="ru-RU" sz="1800" b="1" dirty="0" smtClean="0"/>
            </a:br>
            <a:r>
              <a:rPr lang="ru-RU" sz="1800" b="1" dirty="0"/>
              <a:t>	</a:t>
            </a:r>
            <a:r>
              <a:rPr lang="ru-RU" sz="1800" b="1" dirty="0" smtClean="0"/>
              <a:t>		                                                               </a:t>
            </a:r>
            <a:r>
              <a:rPr lang="ru-RU" sz="1800" b="1" dirty="0" smtClean="0">
                <a:solidFill>
                  <a:srgbClr val="C00000"/>
                </a:solidFill>
              </a:rPr>
              <a:t>Часть </a:t>
            </a:r>
            <a:r>
              <a:rPr lang="en-US" sz="1800" b="1" dirty="0" smtClean="0">
                <a:solidFill>
                  <a:srgbClr val="C00000"/>
                </a:solidFill>
              </a:rPr>
              <a:t>I</a:t>
            </a:r>
            <a:endParaRPr lang="ru-RU" sz="1800" b="1" dirty="0">
              <a:solidFill>
                <a:srgbClr val="C00000"/>
              </a:solidFill>
            </a:endParaRP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90358528"/>
              </p:ext>
            </p:extLst>
          </p:nvPr>
        </p:nvGraphicFramePr>
        <p:xfrm>
          <a:off x="297772" y="1665164"/>
          <a:ext cx="8638266" cy="51679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30C60E-128D-42E9-9D68-92B9C520A831}" type="slidenum">
              <a:rPr lang="ru-RU" smtClean="0"/>
              <a:pPr>
                <a:defRPr/>
              </a:pPr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4766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7772" y="548680"/>
            <a:ext cx="8229600" cy="576064"/>
          </a:xfrm>
        </p:spPr>
        <p:txBody>
          <a:bodyPr/>
          <a:lstStyle/>
          <a:p>
            <a:pPr algn="r"/>
            <a:r>
              <a:rPr lang="ru-RU" sz="1800" b="1" dirty="0" smtClean="0">
                <a:solidFill>
                  <a:srgbClr val="C00000"/>
                </a:solidFill>
              </a:rPr>
              <a:t>Часть </a:t>
            </a:r>
            <a:r>
              <a:rPr lang="en-US" sz="1800" b="1" dirty="0" smtClean="0">
                <a:solidFill>
                  <a:srgbClr val="C00000"/>
                </a:solidFill>
              </a:rPr>
              <a:t>II</a:t>
            </a:r>
            <a:endParaRPr lang="ru-RU" sz="1800" b="1" dirty="0">
              <a:solidFill>
                <a:srgbClr val="C00000"/>
              </a:solidFill>
            </a:endParaRP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16942360"/>
              </p:ext>
            </p:extLst>
          </p:nvPr>
        </p:nvGraphicFramePr>
        <p:xfrm>
          <a:off x="287072" y="1305124"/>
          <a:ext cx="8229600" cy="51967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30C60E-128D-42E9-9D68-92B9C520A831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5563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/>
          <p:cNvSpPr>
            <a:spLocks noGrp="1" noChangeArrowheads="1"/>
          </p:cNvSpPr>
          <p:nvPr>
            <p:ph type="title"/>
          </p:nvPr>
        </p:nvSpPr>
        <p:spPr>
          <a:xfrm>
            <a:off x="107950" y="549275"/>
            <a:ext cx="8928100" cy="1150938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Государственная поддержка семьи и детей из областного бюджета на 2020 год</a:t>
            </a:r>
            <a:endParaRPr lang="ru-RU" sz="28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9" name="Схема 28"/>
          <p:cNvGraphicFramePr/>
          <p:nvPr>
            <p:extLst>
              <p:ext uri="{D42A27DB-BD31-4B8C-83A1-F6EECF244321}">
                <p14:modId xmlns:p14="http://schemas.microsoft.com/office/powerpoint/2010/main" val="3153432042"/>
              </p:ext>
            </p:extLst>
          </p:nvPr>
        </p:nvGraphicFramePr>
        <p:xfrm>
          <a:off x="395536" y="1772816"/>
          <a:ext cx="8640960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0115" name="Номер слайда 8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B5A3EC35-7F89-458F-B9A7-B4B5F2167EBE}" type="slidenum">
              <a:rPr lang="ru-RU" smtClean="0"/>
              <a:pPr/>
              <a:t>16</a:t>
            </a:fld>
            <a:endParaRPr lang="ru-RU" smtClean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Graphic spid="29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88" y="533400"/>
            <a:ext cx="8713787" cy="109537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2700" b="1" kern="0" dirty="0" smtClean="0">
                <a:solidFill>
                  <a:srgbClr val="0070C0"/>
                </a:solidFill>
                <a:ea typeface="Arial"/>
                <a:cs typeface="Times New Roman" pitchFamily="18" charset="0"/>
              </a:rPr>
              <a:t>«</a:t>
            </a:r>
            <a:r>
              <a:rPr lang="ru-RU" sz="2700" b="1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"/>
                <a:cs typeface="Times New Roman" pitchFamily="18" charset="0"/>
              </a:rPr>
              <a:t>Бюджет развития» </a:t>
            </a:r>
            <a:r>
              <a:rPr lang="ru-RU" sz="2700" b="1" kern="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"/>
                <a:cs typeface="Times New Roman" pitchFamily="18" charset="0"/>
              </a:rPr>
              <a:t>Боковского</a:t>
            </a:r>
            <a:r>
              <a:rPr lang="ru-RU" sz="2700" b="1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"/>
                <a:cs typeface="Times New Roman" pitchFamily="18" charset="0"/>
              </a:rPr>
              <a:t> района на 2020 год   </a:t>
            </a:r>
            <a:r>
              <a:rPr lang="ru-RU" sz="2700" b="1" kern="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"/>
                <a:cs typeface="Times New Roman" pitchFamily="18" charset="0"/>
              </a:rPr>
              <a:t>        </a:t>
            </a:r>
            <a:r>
              <a:rPr lang="ru-RU" sz="2100" b="1" kern="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"/>
                <a:cs typeface="Times New Roman" pitchFamily="18" charset="0"/>
              </a:rPr>
              <a:t/>
            </a:r>
            <a:br>
              <a:rPr lang="ru-RU" sz="2100" b="1" kern="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"/>
                <a:cs typeface="Times New Roman" pitchFamily="18" charset="0"/>
              </a:rPr>
            </a:br>
            <a:r>
              <a:rPr lang="ru-RU" sz="2100" b="1" kern="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"/>
                <a:cs typeface="Times New Roman" pitchFamily="18" charset="0"/>
              </a:rPr>
              <a:t>   </a:t>
            </a:r>
            <a:endParaRPr lang="ru-RU" sz="2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2162" name="Диаграмма 4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976278893"/>
              </p:ext>
            </p:extLst>
          </p:nvPr>
        </p:nvGraphicFramePr>
        <p:xfrm>
          <a:off x="395536" y="1666874"/>
          <a:ext cx="8280920" cy="51911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84" name="Worksheet" r:id="rId3" imgW="9401130" imgH="6153060" progId="Excel.Sheet.8">
                  <p:embed/>
                </p:oleObj>
              </mc:Choice>
              <mc:Fallback>
                <p:oleObj name="Worksheet" r:id="rId3" imgW="9401130" imgH="6153060" progId="Excel.Sheet.8">
                  <p:embed/>
                  <p:pic>
                    <p:nvPicPr>
                      <p:cNvPr id="0" name="Picture 35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1666874"/>
                        <a:ext cx="8280920" cy="519112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163" name="Номер слайда 7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BE1D7F5B-7DDC-43EA-987B-1B4DB582AB6B}" type="slidenum">
              <a:rPr lang="ru-RU" smtClean="0"/>
              <a:pPr/>
              <a:t>17</a:t>
            </a:fld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http://boombob.ru/img/picture/Jul/11/628598eac12e820c51ef0bfeb2637a3f/2.jpg"/>
          <p:cNvPicPr>
            <a:picLocks noChangeAspect="1" noChangeArrowheads="1"/>
          </p:cNvPicPr>
          <p:nvPr/>
        </p:nvPicPr>
        <p:blipFill>
          <a:blip r:embed="rId4" cstate="print">
            <a:lum bright="2000"/>
          </a:blip>
          <a:stretch>
            <a:fillRect/>
          </a:stretch>
        </p:blipFill>
        <p:spPr bwMode="auto">
          <a:xfrm>
            <a:off x="323528" y="332656"/>
            <a:ext cx="8640960" cy="2524614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3368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620713"/>
            <a:ext cx="7416800" cy="1368425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Динамика </a:t>
            </a: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расходов </a:t>
            </a:r>
            <a:b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бюджета </a:t>
            </a:r>
            <a:r>
              <a:rPr lang="ru-RU" sz="28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Боковского</a:t>
            </a: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района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93187" name="Object 2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993116720"/>
              </p:ext>
            </p:extLst>
          </p:nvPr>
        </p:nvGraphicFramePr>
        <p:xfrm>
          <a:off x="-60325" y="1790700"/>
          <a:ext cx="8940800" cy="4525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308" name="Worksheet" r:id="rId5" imgW="9182160" imgH="4648290" progId="Excel.Sheet.8">
                  <p:embed/>
                </p:oleObj>
              </mc:Choice>
              <mc:Fallback>
                <p:oleObj name="Worksheet" r:id="rId5" imgW="9182160" imgH="4648290" progId="Excel.Sheet.8">
                  <p:embed/>
                  <p:pic>
                    <p:nvPicPr>
                      <p:cNvPr id="0" name="Picture 3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60325" y="1790700"/>
                        <a:ext cx="8940800" cy="45259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3188" name="Rectangle 4"/>
          <p:cNvSpPr>
            <a:spLocks noChangeArrowheads="1"/>
          </p:cNvSpPr>
          <p:nvPr/>
        </p:nvSpPr>
        <p:spPr bwMode="auto">
          <a:xfrm>
            <a:off x="323850" y="1989138"/>
            <a:ext cx="1368425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300" b="1">
                <a:solidFill>
                  <a:srgbClr val="000000"/>
                </a:solidFill>
              </a:rPr>
              <a:t>тыс. рублей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795963" y="260350"/>
            <a:ext cx="2952750" cy="231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3190" name="Номер слайда 2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FD2B5DC3-929A-485A-998D-E0F979B8326D}" type="slidenum">
              <a:rPr lang="ru-RU" smtClean="0"/>
              <a:pPr/>
              <a:t>18</a:t>
            </a:fld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8301355"/>
              </p:ext>
            </p:extLst>
          </p:nvPr>
        </p:nvGraphicFramePr>
        <p:xfrm>
          <a:off x="395536" y="1633538"/>
          <a:ext cx="5400599" cy="4963817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37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88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74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74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168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2020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2021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2022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8521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58214,8</a:t>
                      </a:r>
                      <a:endParaRPr lang="ru-RU" sz="11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72140,0</a:t>
                      </a:r>
                      <a:endParaRPr lang="ru-RU" sz="11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66351,8</a:t>
                      </a:r>
                      <a:endParaRPr lang="ru-RU" sz="1100" b="1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2947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6458,2</a:t>
                      </a:r>
                      <a:endParaRPr lang="ru-RU" sz="11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6213,0</a:t>
                      </a:r>
                      <a:endParaRPr lang="ru-RU" sz="11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6388,2</a:t>
                      </a:r>
                      <a:endParaRPr lang="ru-RU" sz="1100" b="1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408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47545,6</a:t>
                      </a:r>
                      <a:endParaRPr lang="ru-RU" sz="11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49916,7</a:t>
                      </a:r>
                      <a:endParaRPr lang="ru-RU" sz="11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53783,1</a:t>
                      </a:r>
                      <a:endParaRPr lang="ru-RU" sz="1100" b="1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2105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79696,4</a:t>
                      </a:r>
                      <a:endParaRPr lang="ru-RU" sz="11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69889,9</a:t>
                      </a:r>
                      <a:endParaRPr lang="ru-RU" sz="11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1808,4</a:t>
                      </a:r>
                      <a:endParaRPr lang="ru-RU" sz="1100" b="1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408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Охрана окружающей среды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200,0</a:t>
                      </a:r>
                      <a:endParaRPr lang="ru-RU" sz="11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200,0</a:t>
                      </a:r>
                      <a:endParaRPr lang="ru-RU" sz="11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200,0</a:t>
                      </a:r>
                      <a:endParaRPr lang="ru-RU" sz="1100" b="1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408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299789,9</a:t>
                      </a:r>
                      <a:endParaRPr lang="ru-RU" sz="11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299457,3</a:t>
                      </a:r>
                      <a:endParaRPr lang="ru-RU" sz="11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312909,5</a:t>
                      </a:r>
                      <a:endParaRPr lang="ru-RU" sz="1100" b="1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408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Культура, кинематография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46582,6</a:t>
                      </a:r>
                      <a:endParaRPr lang="ru-RU" sz="11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33262,8</a:t>
                      </a:r>
                      <a:endParaRPr lang="ru-RU" sz="11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33269,3</a:t>
                      </a:r>
                      <a:endParaRPr lang="ru-RU" sz="1100" b="1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408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Здравоохранение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68464,3</a:t>
                      </a:r>
                      <a:endParaRPr lang="ru-RU" sz="11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29027,4</a:t>
                      </a:r>
                      <a:endParaRPr lang="ru-RU" sz="11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15946,0</a:t>
                      </a:r>
                      <a:endParaRPr lang="ru-RU" sz="1100" b="1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408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111823,5</a:t>
                      </a:r>
                      <a:endParaRPr lang="ru-RU" sz="11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117405,9</a:t>
                      </a:r>
                      <a:endParaRPr lang="ru-RU" sz="11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100679,6</a:t>
                      </a:r>
                      <a:endParaRPr lang="ru-RU" sz="1100" b="1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408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390,0</a:t>
                      </a:r>
                      <a:endParaRPr lang="ru-RU" sz="11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390,0</a:t>
                      </a:r>
                      <a:endParaRPr lang="ru-RU" sz="11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390,0</a:t>
                      </a:r>
                      <a:endParaRPr lang="ru-RU" sz="1100" b="1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0" y="692150"/>
            <a:ext cx="8893175" cy="8318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Структура расходов бюджета </a:t>
            </a:r>
            <a:r>
              <a:rPr lang="ru-RU" sz="2400" b="1" dirty="0" err="1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Боковского</a:t>
            </a:r>
            <a:r>
              <a:rPr lang="ru-RU" sz="2400" b="1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района по разделам бюджетной классификации</a:t>
            </a:r>
          </a:p>
        </p:txBody>
      </p:sp>
      <p:sp>
        <p:nvSpPr>
          <p:cNvPr id="95286" name="Номер слайда 8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60677949-FA80-41F8-BD19-31A0BCACA6A3}" type="slidenum">
              <a:rPr lang="ru-RU" smtClean="0"/>
              <a:pPr/>
              <a:t>19</a:t>
            </a:fld>
            <a:endParaRPr lang="ru-RU" smtClean="0"/>
          </a:p>
        </p:txBody>
      </p:sp>
      <p:sp>
        <p:nvSpPr>
          <p:cNvPr id="95287" name="Rectangle 4"/>
          <p:cNvSpPr>
            <a:spLocks noChangeArrowheads="1"/>
          </p:cNvSpPr>
          <p:nvPr/>
        </p:nvSpPr>
        <p:spPr bwMode="auto">
          <a:xfrm>
            <a:off x="7596188" y="1341438"/>
            <a:ext cx="1368425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300" b="1">
                <a:solidFill>
                  <a:srgbClr val="000000"/>
                </a:solidFill>
              </a:rPr>
              <a:t>тыс. рублей</a:t>
            </a:r>
          </a:p>
        </p:txBody>
      </p:sp>
      <p:graphicFrame>
        <p:nvGraphicFramePr>
          <p:cNvPr id="95288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5866214"/>
              </p:ext>
            </p:extLst>
          </p:nvPr>
        </p:nvGraphicFramePr>
        <p:xfrm>
          <a:off x="5724525" y="1989138"/>
          <a:ext cx="3397250" cy="2435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410" name="Worksheet" r:id="rId3" imgW="4467150" imgH="3209835" progId="Excel.Sheet.8">
                  <p:embed/>
                </p:oleObj>
              </mc:Choice>
              <mc:Fallback>
                <p:oleObj name="Worksheet" r:id="rId3" imgW="4467150" imgH="3209835" progId="Excel.Sheet.8">
                  <p:embed/>
                  <p:pic>
                    <p:nvPicPr>
                      <p:cNvPr id="0" name="Picture 89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4525" y="1989138"/>
                        <a:ext cx="3397250" cy="24352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2195736" y="3284984"/>
            <a:ext cx="4752528" cy="3901827"/>
          </a:xfrm>
          <a:prstGeom prst="ellipse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539552" y="692696"/>
            <a:ext cx="2232248" cy="2880320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Прогноз социально-экономического развития </a:t>
            </a:r>
            <a:r>
              <a:rPr lang="ru-RU" sz="1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Боковского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района</a:t>
            </a:r>
          </a:p>
          <a:p>
            <a:pPr algn="ctr">
              <a:defRPr/>
            </a:pP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 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2020-2022 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годы 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(Постановление 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от 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09.10.2019 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№ 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1229) 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374152" y="751308"/>
            <a:ext cx="2277967" cy="2821707"/>
          </a:xfrm>
          <a:prstGeom prst="round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Основные направления бюджетной и налоговой политики </a:t>
            </a:r>
            <a:r>
              <a:rPr lang="ru-RU" sz="1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Боковского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района</a:t>
            </a:r>
          </a:p>
          <a:p>
            <a:pPr algn="ctr">
              <a:defRPr/>
            </a:pP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 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2020-2022 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годы (Постановление от 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29.10.2019 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№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1319) 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39552" y="3749787"/>
            <a:ext cx="2088232" cy="2880320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Указ президента Российской Федерации от 07.05.2018г. № 204 «О национальных целях и стратегических задачах развития Российской Федерации на период до 2024 года»	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516216" y="3717032"/>
            <a:ext cx="2088232" cy="2880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Проект Областного 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закона «Об областном бюджете на 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2020 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год и на плановый период 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2021 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 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2022 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годов»</a:t>
            </a:r>
          </a:p>
        </p:txBody>
      </p:sp>
      <p:sp>
        <p:nvSpPr>
          <p:cNvPr id="16" name="Двойная стрелка влево/вправо 15"/>
          <p:cNvSpPr/>
          <p:nvPr/>
        </p:nvSpPr>
        <p:spPr>
          <a:xfrm>
            <a:off x="107504" y="2924944"/>
            <a:ext cx="9036496" cy="1296144"/>
          </a:xfrm>
          <a:prstGeom prst="leftRightArrow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1600" b="1" spc="150" dirty="0">
                <a:ln w="11430"/>
                <a:solidFill>
                  <a:srgbClr val="0033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Основа формирования </a:t>
            </a:r>
            <a:r>
              <a:rPr lang="ru-RU" sz="1600" b="1" spc="150" dirty="0" smtClean="0">
                <a:ln w="11430"/>
                <a:solidFill>
                  <a:srgbClr val="0033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бюджета </a:t>
            </a:r>
            <a:r>
              <a:rPr lang="ru-RU" sz="1600" b="1" spc="150" dirty="0" err="1">
                <a:ln w="11430"/>
                <a:solidFill>
                  <a:srgbClr val="0033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Боковского</a:t>
            </a:r>
            <a:r>
              <a:rPr lang="ru-RU" sz="1600" b="1" spc="150" dirty="0">
                <a:ln w="11430"/>
                <a:solidFill>
                  <a:srgbClr val="0033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района</a:t>
            </a:r>
            <a:br>
              <a:rPr lang="ru-RU" sz="1600" b="1" spc="150" dirty="0">
                <a:ln w="11430"/>
                <a:solidFill>
                  <a:srgbClr val="0033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150" dirty="0">
                <a:ln w="11430"/>
                <a:solidFill>
                  <a:srgbClr val="0033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 </a:t>
            </a:r>
            <a:r>
              <a:rPr lang="ru-RU" sz="1600" b="1" spc="150" dirty="0" smtClean="0">
                <a:ln w="11430"/>
                <a:solidFill>
                  <a:srgbClr val="0033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2020 </a:t>
            </a:r>
            <a:r>
              <a:rPr lang="ru-RU" sz="1600" b="1" spc="150" dirty="0">
                <a:ln w="11430"/>
                <a:solidFill>
                  <a:srgbClr val="0033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год и на плановый период </a:t>
            </a:r>
            <a:r>
              <a:rPr lang="ru-RU" sz="1600" b="1" spc="150" dirty="0" smtClean="0">
                <a:ln w="11430"/>
                <a:solidFill>
                  <a:srgbClr val="0033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2021 </a:t>
            </a:r>
            <a:r>
              <a:rPr lang="ru-RU" sz="1600" b="1" spc="150" dirty="0">
                <a:ln w="11430"/>
                <a:solidFill>
                  <a:srgbClr val="0033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 </a:t>
            </a:r>
            <a:r>
              <a:rPr lang="ru-RU" sz="1600" b="1" spc="150" dirty="0" smtClean="0">
                <a:ln w="11430"/>
                <a:solidFill>
                  <a:srgbClr val="0033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2022 </a:t>
            </a:r>
            <a:r>
              <a:rPr lang="ru-RU" sz="1600" b="1" spc="150" dirty="0">
                <a:ln w="11430"/>
                <a:solidFill>
                  <a:srgbClr val="0033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годов</a:t>
            </a:r>
          </a:p>
          <a:p>
            <a:pPr>
              <a:defRPr/>
            </a:pP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defRPr/>
            </a:pPr>
            <a:endParaRPr lang="ru-RU" dirty="0"/>
          </a:p>
        </p:txBody>
      </p:sp>
      <p:sp>
        <p:nvSpPr>
          <p:cNvPr id="78865" name="Номер слайда 18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D7326F82-5013-4561-858D-1B6B6BBC5BA1}" type="slidenum">
              <a:rPr lang="ru-RU"/>
              <a:pPr/>
              <a:t>2</a:t>
            </a:fld>
            <a:endParaRPr lang="ru-RU"/>
          </a:p>
        </p:txBody>
      </p:sp>
      <p:sp>
        <p:nvSpPr>
          <p:cNvPr id="2" name="Овал 1"/>
          <p:cNvSpPr/>
          <p:nvPr/>
        </p:nvSpPr>
        <p:spPr>
          <a:xfrm>
            <a:off x="6758529" y="1223041"/>
            <a:ext cx="1415509" cy="19045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156176" y="800348"/>
            <a:ext cx="2232248" cy="2484636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6372200" y="1367057"/>
            <a:ext cx="18018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bg2"/>
                </a:solidFill>
              </a:rPr>
              <a:t>Муниципальные программы  </a:t>
            </a:r>
            <a:r>
              <a:rPr lang="ru-RU" sz="1400" b="1" dirty="0" err="1">
                <a:solidFill>
                  <a:schemeClr val="bg2"/>
                </a:solidFill>
              </a:rPr>
              <a:t>Боковского</a:t>
            </a:r>
            <a:r>
              <a:rPr lang="ru-RU" sz="1400" b="1" dirty="0">
                <a:solidFill>
                  <a:schemeClr val="bg2"/>
                </a:solidFill>
              </a:rPr>
              <a:t> района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075240" cy="648072"/>
          </a:xfrm>
          <a:solidFill>
            <a:schemeClr val="tx2">
              <a:lumMod val="75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1800" dirty="0" smtClean="0"/>
              <a:t>Расходы на реализацию национальных проектов в 2020-2022 годах</a:t>
            </a:r>
            <a:endParaRPr lang="ru-RU" sz="18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49440650"/>
              </p:ext>
            </p:extLst>
          </p:nvPr>
        </p:nvGraphicFramePr>
        <p:xfrm>
          <a:off x="457200" y="1809181"/>
          <a:ext cx="8229600" cy="16918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F503F9-2F16-444B-A4C6-0FCCFF252B25}" type="slidenum">
              <a:rPr lang="ru-RU" smtClean="0"/>
              <a:pPr>
                <a:defRPr/>
              </a:pPr>
              <a:t>20</a:t>
            </a:fld>
            <a:endParaRPr lang="ru-RU" dirty="0"/>
          </a:p>
        </p:txBody>
      </p:sp>
      <p:graphicFrame>
        <p:nvGraphicFramePr>
          <p:cNvPr id="6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86064831"/>
              </p:ext>
            </p:extLst>
          </p:nvPr>
        </p:nvGraphicFramePr>
        <p:xfrm>
          <a:off x="381000" y="3284985"/>
          <a:ext cx="8382000" cy="17281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7" name="TextBox 6"/>
          <p:cNvSpPr txBox="1"/>
          <p:nvPr/>
        </p:nvSpPr>
        <p:spPr>
          <a:xfrm flipH="1">
            <a:off x="827584" y="2060848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 flipH="1">
            <a:off x="827584" y="1541332"/>
            <a:ext cx="17739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Национальный проект</a:t>
            </a:r>
            <a:endParaRPr lang="ru-RU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flipH="1">
            <a:off x="2601495" y="2015129"/>
            <a:ext cx="458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842784" y="1504826"/>
            <a:ext cx="2109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Региональный</a:t>
            </a:r>
          </a:p>
          <a:p>
            <a:pPr algn="ctr"/>
            <a:r>
              <a:rPr lang="ru-RU" sz="1000" b="1" dirty="0" smtClean="0">
                <a:solidFill>
                  <a:schemeClr val="accent1"/>
                </a:solidFill>
              </a:rPr>
              <a:t> 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проект</a:t>
            </a:r>
            <a:endParaRPr lang="ru-RU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81586" y="1845852"/>
            <a:ext cx="1193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2020</a:t>
            </a:r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год</a:t>
            </a:r>
            <a:endParaRPr lang="ru-RU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18083" y="1859852"/>
            <a:ext cx="10610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2021 год</a:t>
            </a:r>
            <a:endParaRPr lang="ru-RU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76256" y="2163053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7601999" y="1846181"/>
            <a:ext cx="10596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2022 год</a:t>
            </a:r>
            <a:endParaRPr lang="ru-RU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aphicFrame>
        <p:nvGraphicFramePr>
          <p:cNvPr id="15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03398738"/>
              </p:ext>
            </p:extLst>
          </p:nvPr>
        </p:nvGraphicFramePr>
        <p:xfrm>
          <a:off x="381000" y="4976813"/>
          <a:ext cx="8534400" cy="18014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  <p:extLst>
      <p:ext uri="{BB962C8B-B14F-4D97-AF65-F5344CB8AC3E}">
        <p14:creationId xmlns:p14="http://schemas.microsoft.com/office/powerpoint/2010/main" val="2529506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02" name="Picture 14" descr="http://klub-ok.com.ua/wp-content/uploads/2014/12/school2515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340768"/>
            <a:ext cx="3131840" cy="4176464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971550" y="549275"/>
            <a:ext cx="7345363" cy="7683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Динамика расходов бюджета </a:t>
            </a:r>
            <a:r>
              <a:rPr lang="ru-RU" sz="20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Боковского</a:t>
            </a:r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района  на </a:t>
            </a: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образование</a:t>
            </a:r>
            <a:endParaRPr lang="ru-RU" sz="2400" b="1" dirty="0">
              <a:solidFill>
                <a:srgbClr val="0070C0"/>
              </a:solidFill>
              <a:effectLst>
                <a:outerShdw blurRad="38100" dist="38100" dir="2700000" algn="l" rotWithShape="0">
                  <a:schemeClr val="tx1">
                    <a:lumMod val="95000"/>
                    <a:lumOff val="5000"/>
                  </a:schemeClr>
                </a:outerShdw>
              </a:effectLst>
            </a:endParaRPr>
          </a:p>
        </p:txBody>
      </p:sp>
      <p:sp>
        <p:nvSpPr>
          <p:cNvPr id="97283" name="Номер слайда 19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3A21B4F4-F862-455E-94F2-58D705BF9BE2}" type="slidenum">
              <a:rPr lang="ru-RU" smtClean="0"/>
              <a:pPr/>
              <a:t>21</a:t>
            </a:fld>
            <a:endParaRPr lang="ru-RU" smtClean="0"/>
          </a:p>
        </p:txBody>
      </p:sp>
      <p:graphicFrame>
        <p:nvGraphicFramePr>
          <p:cNvPr id="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1176365"/>
              </p:ext>
            </p:extLst>
          </p:nvPr>
        </p:nvGraphicFramePr>
        <p:xfrm>
          <a:off x="1692275" y="1196975"/>
          <a:ext cx="7200900" cy="5365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7285" name="AutoShape 4" descr="https://cdn2.img.ria.ru/images/96019/89/96019894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7286" name="AutoShape 6" descr="https://cdn2.img.ria.ru/images/96019/89/96019894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7287" name="AutoShape 8" descr="https://otvet.imgsmail.ru/download/u_0f0238c221315982d1baee5148998b8f_800.jpg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7288" name="AutoShape 10" descr="https://otvet.imgsmail.ru/download/u_0f0238c221315982d1baee5148998b8f_800.jpg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7289" name="AutoShape 12" descr="https://otvet.imgsmail.ru/download/u_0f0238c221315982d1baee5148998b8f_800.jpg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schoolreviewer.co.uk/resources/wp-content/uploads/2015/06/happy-school-children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1520" y="4769768"/>
            <a:ext cx="4176464" cy="2088232"/>
          </a:xfrm>
          <a:prstGeom prst="rect">
            <a:avLst/>
          </a:prstGeom>
          <a:noFill/>
          <a:effectLst>
            <a:softEdge rad="127000"/>
          </a:effectLst>
        </p:spPr>
      </p:pic>
      <p:graphicFrame>
        <p:nvGraphicFramePr>
          <p:cNvPr id="3" name="Содержимое 1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2182121"/>
              </p:ext>
            </p:extLst>
          </p:nvPr>
        </p:nvGraphicFramePr>
        <p:xfrm>
          <a:off x="0" y="1008063"/>
          <a:ext cx="9144000" cy="5949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323850" y="620713"/>
            <a:ext cx="8229600" cy="4318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 бюджета </a:t>
            </a:r>
            <a:r>
              <a:rPr lang="ru-RU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Боковского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района на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образование</a:t>
            </a:r>
            <a:b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2020 – 2022</a:t>
            </a:r>
            <a:b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годах</a:t>
            </a: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98308" name="Номер слайда 2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C1DB1CEA-D024-4B90-B3AB-99C941D4FF2E}" type="slidenum">
              <a:rPr lang="ru-RU" smtClean="0"/>
              <a:pPr/>
              <a:t>22</a:t>
            </a:fld>
            <a:endParaRPr lang="ru-RU" smtClean="0"/>
          </a:p>
        </p:txBody>
      </p:sp>
      <p:sp>
        <p:nvSpPr>
          <p:cNvPr id="98309" name="TextBox 1"/>
          <p:cNvSpPr txBox="1">
            <a:spLocks noChangeArrowheads="1"/>
          </p:cNvSpPr>
          <p:nvPr/>
        </p:nvSpPr>
        <p:spPr bwMode="auto">
          <a:xfrm>
            <a:off x="468313" y="4941888"/>
            <a:ext cx="790575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1200" b="1" dirty="0" smtClean="0">
                <a:latin typeface="Georgia" pitchFamily="18" charset="0"/>
              </a:rPr>
              <a:t>2020 </a:t>
            </a:r>
            <a:r>
              <a:rPr lang="ru-RU" sz="1200" b="1" dirty="0">
                <a:latin typeface="Georgia" pitchFamily="18" charset="0"/>
              </a:rPr>
              <a:t>г.</a:t>
            </a:r>
          </a:p>
        </p:txBody>
      </p:sp>
      <p:sp>
        <p:nvSpPr>
          <p:cNvPr id="98310" name="TextBox 1"/>
          <p:cNvSpPr txBox="1">
            <a:spLocks noChangeArrowheads="1"/>
          </p:cNvSpPr>
          <p:nvPr/>
        </p:nvSpPr>
        <p:spPr bwMode="auto">
          <a:xfrm>
            <a:off x="1908175" y="4941888"/>
            <a:ext cx="863600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1200" b="1" dirty="0" smtClean="0">
                <a:latin typeface="Georgia" pitchFamily="18" charset="0"/>
              </a:rPr>
              <a:t>2021 </a:t>
            </a:r>
            <a:r>
              <a:rPr lang="ru-RU" sz="1200" b="1" dirty="0">
                <a:latin typeface="Georgia" pitchFamily="18" charset="0"/>
              </a:rPr>
              <a:t>г.</a:t>
            </a:r>
          </a:p>
        </p:txBody>
      </p:sp>
      <p:sp>
        <p:nvSpPr>
          <p:cNvPr id="98311" name="TextBox 1"/>
          <p:cNvSpPr txBox="1">
            <a:spLocks noChangeArrowheads="1"/>
          </p:cNvSpPr>
          <p:nvPr/>
        </p:nvSpPr>
        <p:spPr bwMode="auto">
          <a:xfrm>
            <a:off x="3419475" y="4941888"/>
            <a:ext cx="865188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1200" b="1" dirty="0" smtClean="0">
                <a:latin typeface="Georgia" pitchFamily="18" charset="0"/>
              </a:rPr>
              <a:t>2022 </a:t>
            </a:r>
            <a:r>
              <a:rPr lang="ru-RU" sz="1200" b="1" dirty="0">
                <a:latin typeface="Georgia" pitchFamily="18" charset="0"/>
              </a:rPr>
              <a:t>г.</a:t>
            </a:r>
          </a:p>
        </p:txBody>
      </p:sp>
      <p:sp>
        <p:nvSpPr>
          <p:cNvPr id="98312" name="TextBox 1"/>
          <p:cNvSpPr txBox="1">
            <a:spLocks noChangeArrowheads="1"/>
          </p:cNvSpPr>
          <p:nvPr/>
        </p:nvSpPr>
        <p:spPr bwMode="auto">
          <a:xfrm>
            <a:off x="359568" y="1339850"/>
            <a:ext cx="1043336" cy="320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1200" b="1" dirty="0" smtClean="0">
                <a:latin typeface="Georgia" pitchFamily="18" charset="0"/>
                <a:cs typeface="Times New Roman" pitchFamily="18" charset="0"/>
              </a:rPr>
              <a:t>299789,90</a:t>
            </a:r>
            <a:endParaRPr lang="ru-RU" sz="1200" b="1" dirty="0"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98313" name="TextBox 1"/>
          <p:cNvSpPr txBox="1">
            <a:spLocks noChangeArrowheads="1"/>
          </p:cNvSpPr>
          <p:nvPr/>
        </p:nvSpPr>
        <p:spPr bwMode="auto">
          <a:xfrm>
            <a:off x="1835721" y="1497783"/>
            <a:ext cx="10080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1200" b="1" dirty="0" smtClean="0">
                <a:latin typeface="Georgia" pitchFamily="18" charset="0"/>
                <a:cs typeface="Times New Roman" pitchFamily="18" charset="0"/>
              </a:rPr>
              <a:t>299457,30</a:t>
            </a:r>
            <a:endParaRPr lang="ru-RU" sz="1200" b="1" dirty="0"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98314" name="TextBox 1"/>
          <p:cNvSpPr txBox="1">
            <a:spLocks noChangeArrowheads="1"/>
          </p:cNvSpPr>
          <p:nvPr/>
        </p:nvSpPr>
        <p:spPr bwMode="auto">
          <a:xfrm>
            <a:off x="3276600" y="1660584"/>
            <a:ext cx="100806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1200" b="1" dirty="0" smtClean="0">
                <a:latin typeface="Georgia" pitchFamily="18" charset="0"/>
                <a:cs typeface="Times New Roman" pitchFamily="18" charset="0"/>
              </a:rPr>
              <a:t>312909,5</a:t>
            </a:r>
            <a:endParaRPr lang="ru-RU" sz="1200" b="1" dirty="0"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35" name="Цилиндр 34"/>
          <p:cNvSpPr/>
          <p:nvPr/>
        </p:nvSpPr>
        <p:spPr>
          <a:xfrm>
            <a:off x="5148263" y="4005263"/>
            <a:ext cx="144462" cy="214312"/>
          </a:xfrm>
          <a:prstGeom prst="can">
            <a:avLst/>
          </a:prstGeom>
          <a:solidFill>
            <a:srgbClr val="660033"/>
          </a:solidFill>
          <a:ln w="9525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 dirty="0"/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5004048" y="4653136"/>
            <a:ext cx="4032449" cy="504056"/>
          </a:xfrm>
          <a:prstGeom prst="roundRect">
            <a:avLst/>
          </a:prstGeom>
          <a:gradFill rotWithShape="1">
            <a:gsLst>
              <a:gs pos="0">
                <a:srgbClr val="4F81BD">
                  <a:tint val="1000"/>
                  <a:satMod val="255000"/>
                </a:srgbClr>
              </a:gs>
              <a:gs pos="55000">
                <a:srgbClr val="4F81BD">
                  <a:tint val="12000"/>
                  <a:satMod val="255000"/>
                </a:srgbClr>
              </a:gs>
              <a:gs pos="100000">
                <a:srgbClr val="4F81BD">
                  <a:tint val="45000"/>
                  <a:satMod val="250000"/>
                </a:srgbClr>
              </a:gs>
            </a:gsLst>
            <a:path path="circle">
              <a:fillToRect l="-40000" t="-90000" r="140000" b="190000"/>
            </a:path>
          </a:gradFill>
          <a:ln w="9525" cap="flat" cmpd="sng" algn="ctr">
            <a:solidFill>
              <a:srgbClr val="4F81BD"/>
            </a:solidFill>
            <a:prstDash val="solid"/>
          </a:ln>
          <a:effectLst>
            <a:outerShdw blurRad="51500" dist="254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ru-RU" sz="105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2020 год </a:t>
            </a:r>
            <a:r>
              <a:rPr lang="ru-RU" sz="10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– 5428,00 </a:t>
            </a:r>
            <a:r>
              <a:rPr lang="ru-RU" sz="105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тыс. рублей /2020 год –  5722,2 </a:t>
            </a:r>
            <a:r>
              <a:rPr lang="ru-RU" sz="1050" dirty="0" err="1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105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r">
              <a:defRPr/>
            </a:pPr>
            <a:r>
              <a:rPr lang="ru-RU" sz="105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2021 год –  6012,80 тыс.рублей</a:t>
            </a:r>
            <a:endParaRPr lang="ru-RU" sz="105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Группа 35"/>
          <p:cNvGrpSpPr/>
          <p:nvPr/>
        </p:nvGrpSpPr>
        <p:grpSpPr>
          <a:xfrm>
            <a:off x="5004048" y="4365104"/>
            <a:ext cx="4032449" cy="290268"/>
            <a:chOff x="5648348" y="182432"/>
            <a:chExt cx="2459512" cy="196360"/>
          </a:xfrm>
          <a:solidFill>
            <a:srgbClr val="99FFCC"/>
          </a:solidFill>
        </p:grpSpPr>
        <p:sp>
          <p:nvSpPr>
            <p:cNvPr id="37" name="Скругленный прямоугольник 36"/>
            <p:cNvSpPr/>
            <p:nvPr/>
          </p:nvSpPr>
          <p:spPr>
            <a:xfrm>
              <a:off x="5648348" y="182432"/>
              <a:ext cx="2459512" cy="196360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>
              <a:normAutofit lnSpcReduction="10000"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ru-RU" sz="1200" b="1" dirty="0" smtClean="0">
                  <a:solidFill>
                    <a:srgbClr val="002060"/>
                  </a:solidFill>
                </a:rPr>
                <a:t>Молодежная политика:</a:t>
              </a:r>
              <a:endParaRPr lang="ru-RU" sz="1200" b="1" dirty="0">
                <a:solidFill>
                  <a:srgbClr val="002060"/>
                </a:solidFill>
              </a:endParaRPr>
            </a:p>
          </p:txBody>
        </p:sp>
      </p:grpSp>
      <p:sp>
        <p:nvSpPr>
          <p:cNvPr id="40" name="Цилиндр 39"/>
          <p:cNvSpPr/>
          <p:nvPr/>
        </p:nvSpPr>
        <p:spPr>
          <a:xfrm>
            <a:off x="5148263" y="4797425"/>
            <a:ext cx="144462" cy="214313"/>
          </a:xfrm>
          <a:prstGeom prst="can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54" name="Picture 18" descr="http://www.vsedomarossii.ru/photos/area_61/city_2433/street_3756/010_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659216" y="2276872"/>
            <a:ext cx="2484784" cy="1863588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2" name="Скругленный прямоугольник 1"/>
          <p:cNvSpPr/>
          <p:nvPr/>
        </p:nvSpPr>
        <p:spPr>
          <a:xfrm>
            <a:off x="2267744" y="548680"/>
            <a:ext cx="6336704" cy="360040"/>
          </a:xfrm>
          <a:prstGeom prst="roundRect">
            <a:avLst>
              <a:gd name="adj" fmla="val 36667"/>
            </a:avLst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Муниципальные учреждения </a:t>
            </a:r>
            <a:r>
              <a:rPr lang="ru-RU" b="1" dirty="0" err="1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Боковского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 района:</a:t>
            </a:r>
          </a:p>
        </p:txBody>
      </p:sp>
      <p:sp>
        <p:nvSpPr>
          <p:cNvPr id="3" name="Овал 2"/>
          <p:cNvSpPr/>
          <p:nvPr/>
        </p:nvSpPr>
        <p:spPr>
          <a:xfrm>
            <a:off x="6876256" y="1340768"/>
            <a:ext cx="792088" cy="432048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11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27313" y="1273175"/>
            <a:ext cx="3889375" cy="571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13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Общеобразовательные учреждения</a:t>
            </a:r>
          </a:p>
        </p:txBody>
      </p:sp>
      <p:sp>
        <p:nvSpPr>
          <p:cNvPr id="6" name="Овал 5"/>
          <p:cNvSpPr/>
          <p:nvPr/>
        </p:nvSpPr>
        <p:spPr>
          <a:xfrm>
            <a:off x="5940152" y="2060848"/>
            <a:ext cx="792088" cy="432048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11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6804248" y="4081632"/>
            <a:ext cx="792088" cy="432048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4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700338" y="4081463"/>
            <a:ext cx="4464050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0" hangingPunct="0">
              <a:defRPr/>
            </a:pPr>
            <a:r>
              <a:rPr lang="ru-RU" sz="13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Учреждения культуры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627313" y="2128838"/>
            <a:ext cx="31686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3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Детские дошкольные учреждения</a:t>
            </a:r>
          </a:p>
        </p:txBody>
      </p:sp>
      <p:sp>
        <p:nvSpPr>
          <p:cNvPr id="22" name="Овал 21"/>
          <p:cNvSpPr/>
          <p:nvPr/>
        </p:nvSpPr>
        <p:spPr>
          <a:xfrm>
            <a:off x="5580112" y="3080573"/>
            <a:ext cx="792088" cy="432048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4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00338" y="3081338"/>
            <a:ext cx="3167062" cy="492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3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Учреждения дополнительного образования</a:t>
            </a:r>
          </a:p>
        </p:txBody>
      </p:sp>
      <p:sp>
        <p:nvSpPr>
          <p:cNvPr id="24" name="Овал 23"/>
          <p:cNvSpPr/>
          <p:nvPr/>
        </p:nvSpPr>
        <p:spPr>
          <a:xfrm>
            <a:off x="7668344" y="5013176"/>
            <a:ext cx="792088" cy="432048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4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700338" y="4868863"/>
            <a:ext cx="5040312" cy="2923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3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Прочие учреждения  </a:t>
            </a:r>
            <a:r>
              <a:rPr lang="ru-RU" sz="13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ru-RU" sz="13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МФЦ, </a:t>
            </a:r>
            <a:r>
              <a:rPr lang="ru-RU" sz="13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РМК, </a:t>
            </a:r>
            <a:r>
              <a:rPr lang="ru-RU" sz="13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ЦРБ, </a:t>
            </a:r>
            <a:r>
              <a:rPr lang="ru-RU" sz="13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РЦУО )</a:t>
            </a:r>
            <a:endParaRPr lang="ru-RU" sz="13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0377" name="AutoShape 2" descr="https://snatchnews.com/uploads/2016/12/school_vs.jpg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39940" name="Picture 4" descr="http://www.rostobr.ru/upload/medialibrary/610/fwjperbhjgimzkpptgoy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504" y="980728"/>
            <a:ext cx="2483768" cy="187220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39944" name="Picture 8" descr="http://photo.foto-planeta.com/view/4/4/8/2/salsk-44825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2924944"/>
            <a:ext cx="2703479" cy="1944216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9948" name="Picture 12" descr="http://photo.foto-planeta.com/view/4/3/8/5/salsk-438569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5013176"/>
            <a:ext cx="2618472" cy="1728192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100381" name="AutoShape 14" descr="https://i5.photo.2gis.com/images/branch/24/3377699722506825_5461.jpg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0382" name="AutoShape 16" descr="https://i5.photo.2gis.com/images/branch/24/3377699722506825_5461.jpg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2627784" y="5733256"/>
            <a:ext cx="6264696" cy="576064"/>
          </a:xfrm>
          <a:prstGeom prst="roundRect">
            <a:avLst>
              <a:gd name="adj" fmla="val 36667"/>
            </a:avLst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Всего </a:t>
            </a:r>
            <a:r>
              <a:rPr lang="ru-RU" b="1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:  </a:t>
            </a:r>
            <a:r>
              <a:rPr lang="ru-RU" b="1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34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00386" name="Номер слайда 3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42A4DACF-148E-4F0C-ACD8-8E9EE0FD4591}" type="slidenum">
              <a:rPr lang="ru-RU" smtClean="0"/>
              <a:pPr/>
              <a:t>23</a:t>
            </a:fld>
            <a:endParaRPr lang="ru-RU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795963" y="260350"/>
            <a:ext cx="3024187" cy="231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1378" name="Номер слайда 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78F98300-382C-4548-9990-76297E4E884C}" type="slidenum">
              <a:rPr lang="ru-RU" smtClean="0"/>
              <a:pPr/>
              <a:t>24</a:t>
            </a:fld>
            <a:endParaRPr lang="ru-RU" smtClean="0"/>
          </a:p>
        </p:txBody>
      </p:sp>
      <p:sp>
        <p:nvSpPr>
          <p:cNvPr id="8" name="Овал 7"/>
          <p:cNvSpPr/>
          <p:nvPr/>
        </p:nvSpPr>
        <p:spPr>
          <a:xfrm>
            <a:off x="0" y="472969"/>
            <a:ext cx="9144000" cy="1038701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innerShdw blurRad="63500" dist="50800" dir="18900000">
              <a:prstClr val="black">
                <a:alpha val="86000"/>
              </a:prstClr>
            </a:innerShdw>
          </a:effectLst>
          <a:scene3d>
            <a:camera prst="orthographicFront"/>
            <a:lightRig rig="threePt" dir="t"/>
          </a:scene3d>
          <a:sp3d extrusionH="76200" prstMaterial="dkEdge">
            <a:bevelB w="165100" prst="coolSlant"/>
            <a:extrusionClr>
              <a:schemeClr val="accent2">
                <a:lumMod val="60000"/>
                <a:lumOff val="40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pAutoFit/>
          </a:bodyPr>
          <a:lstStyle/>
          <a:p>
            <a:pPr algn="ctr"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Достижение в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году средней зарплаты по отдельным категориям работников учреждений социальной сферы в рамках реализации указов Президента Российской Федерации</a:t>
            </a:r>
          </a:p>
        </p:txBody>
      </p:sp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3114733366"/>
              </p:ext>
            </p:extLst>
          </p:nvPr>
        </p:nvGraphicFramePr>
        <p:xfrm>
          <a:off x="179512" y="1412776"/>
          <a:ext cx="4896544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 descr="http://www.arnapress.kz/i/Posts/61054_b3.jpg"/>
          <p:cNvPicPr>
            <a:picLocks noChangeAspect="1" noChangeArrowheads="1"/>
          </p:cNvPicPr>
          <p:nvPr/>
        </p:nvPicPr>
        <p:blipFill>
          <a:blip r:embed="rId7" cstate="email"/>
          <a:stretch>
            <a:fillRect/>
          </a:stretch>
        </p:blipFill>
        <p:spPr bwMode="auto">
          <a:xfrm>
            <a:off x="5837887" y="1484784"/>
            <a:ext cx="3360372" cy="2520280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30721" name="Picture 1"/>
          <p:cNvPicPr>
            <a:picLocks noChangeAspect="1" noChangeArrowheads="1"/>
          </p:cNvPicPr>
          <p:nvPr/>
        </p:nvPicPr>
        <p:blipFill>
          <a:blip r:embed="rId8" cstate="email"/>
          <a:stretch>
            <a:fillRect/>
          </a:stretch>
        </p:blipFill>
        <p:spPr bwMode="auto">
          <a:xfrm>
            <a:off x="5076056" y="2780928"/>
            <a:ext cx="3348372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9" cstate="email"/>
          <a:stretch>
            <a:fillRect/>
          </a:stretch>
        </p:blipFill>
        <p:spPr bwMode="auto">
          <a:xfrm>
            <a:off x="5508104" y="4293096"/>
            <a:ext cx="3528392" cy="228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Users\Govorova\Pictures\2018-2020\9288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88224" y="620688"/>
            <a:ext cx="2391968" cy="13549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7282" name="Номер слайда 2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2F025234-5361-45DE-B252-8CC477545513}" type="slidenum">
              <a:rPr lang="ru-RU" smtClean="0"/>
              <a:pPr/>
              <a:t>25</a:t>
            </a:fld>
            <a:endParaRPr lang="ru-RU" smtClean="0"/>
          </a:p>
        </p:txBody>
      </p:sp>
      <p:graphicFrame>
        <p:nvGraphicFramePr>
          <p:cNvPr id="2" name="Диаграмма 9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673228915"/>
              </p:ext>
            </p:extLst>
          </p:nvPr>
        </p:nvGraphicFramePr>
        <p:xfrm>
          <a:off x="179388" y="1557338"/>
          <a:ext cx="8280400" cy="4895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1" name="Заголовок 23"/>
          <p:cNvSpPr>
            <a:spLocks noGrp="1"/>
          </p:cNvSpPr>
          <p:nvPr>
            <p:ph type="title"/>
          </p:nvPr>
        </p:nvSpPr>
        <p:spPr>
          <a:xfrm>
            <a:off x="395288" y="549275"/>
            <a:ext cx="5832475" cy="935038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000" b="1" u="sng" dirty="0" smtClean="0">
                <a:ln w="18415" cmpd="sng">
                  <a:noFill/>
                  <a:prstDash val="solid"/>
                </a:ln>
                <a:cs typeface="Arial" pitchFamily="34" charset="0"/>
              </a:rPr>
              <a:t>Динамика расходов бюджета </a:t>
            </a:r>
            <a:r>
              <a:rPr lang="ru-RU" sz="2000" b="1" u="sng" dirty="0" err="1" smtClean="0">
                <a:ln w="18415" cmpd="sng">
                  <a:noFill/>
                  <a:prstDash val="solid"/>
                </a:ln>
                <a:cs typeface="Arial" pitchFamily="34" charset="0"/>
              </a:rPr>
              <a:t>Боковского</a:t>
            </a:r>
            <a:r>
              <a:rPr lang="ru-RU" sz="2000" b="1" u="sng" dirty="0" smtClean="0">
                <a:ln w="18415" cmpd="sng">
                  <a:noFill/>
                  <a:prstDash val="solid"/>
                </a:ln>
                <a:cs typeface="Arial" pitchFamily="34" charset="0"/>
              </a:rPr>
              <a:t> района по разделу 08 </a:t>
            </a:r>
            <a:br>
              <a:rPr lang="ru-RU" sz="2000" b="1" u="sng" dirty="0" smtClean="0">
                <a:ln w="18415" cmpd="sng">
                  <a:noFill/>
                  <a:prstDash val="solid"/>
                </a:ln>
                <a:cs typeface="Arial" pitchFamily="34" charset="0"/>
              </a:rPr>
            </a:br>
            <a:r>
              <a:rPr lang="ru-RU" sz="2000" b="1" u="sng" dirty="0" smtClean="0">
                <a:ln w="18415" cmpd="sng">
                  <a:noFill/>
                  <a:prstDash val="solid"/>
                </a:ln>
                <a:cs typeface="Arial" pitchFamily="34" charset="0"/>
              </a:rPr>
              <a:t>«Культура, кинематография»</a:t>
            </a:r>
            <a:endParaRPr lang="ru-RU" sz="2000" b="1" u="sng" dirty="0">
              <a:ln w="18415" cmpd="sng">
                <a:noFill/>
                <a:prstDash val="solid"/>
              </a:ln>
            </a:endParaRPr>
          </a:p>
        </p:txBody>
      </p:sp>
      <p:sp>
        <p:nvSpPr>
          <p:cNvPr id="97285" name="Text Box 19"/>
          <p:cNvSpPr txBox="1">
            <a:spLocks noChangeArrowheads="1"/>
          </p:cNvSpPr>
          <p:nvPr/>
        </p:nvSpPr>
        <p:spPr bwMode="auto">
          <a:xfrm>
            <a:off x="1871365" y="1484313"/>
            <a:ext cx="144016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cs typeface="Arial" charset="0"/>
              </a:rPr>
              <a:t>46 582,6</a:t>
            </a:r>
          </a:p>
          <a:p>
            <a:endParaRPr lang="ru-RU" b="1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97286" name="TextBox 1"/>
          <p:cNvSpPr txBox="1">
            <a:spLocks noChangeArrowheads="1"/>
          </p:cNvSpPr>
          <p:nvPr/>
        </p:nvSpPr>
        <p:spPr bwMode="auto">
          <a:xfrm>
            <a:off x="0" y="1844675"/>
            <a:ext cx="1116013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100">
                <a:solidFill>
                  <a:prstClr val="black"/>
                </a:solidFill>
                <a:latin typeface="Georgia" pitchFamily="18" charset="0"/>
              </a:rPr>
              <a:t>тыс. рублей</a:t>
            </a:r>
          </a:p>
        </p:txBody>
      </p:sp>
      <p:sp>
        <p:nvSpPr>
          <p:cNvPr id="97287" name="Заголовок 23"/>
          <p:cNvSpPr>
            <a:spLocks noGrp="1"/>
          </p:cNvSpPr>
          <p:nvPr/>
        </p:nvSpPr>
        <p:spPr bwMode="auto">
          <a:xfrm>
            <a:off x="7235825" y="5805488"/>
            <a:ext cx="352425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/>
            <a:r>
              <a:rPr lang="ru-RU" sz="1100">
                <a:solidFill>
                  <a:srgbClr val="FF0000"/>
                </a:solidFill>
                <a:latin typeface="Georgia" pitchFamily="18" charset="0"/>
                <a:cs typeface="Arial" charset="0"/>
              </a:rPr>
              <a:t>*</a:t>
            </a:r>
          </a:p>
        </p:txBody>
      </p:sp>
    </p:spTree>
    <p:extLst>
      <p:ext uri="{BB962C8B-B14F-4D97-AF65-F5344CB8AC3E}">
        <p14:creationId xmlns:p14="http://schemas.microsoft.com/office/powerpoint/2010/main" val="1753822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30" name="Picture 14" descr="http://www.sochi-express.ru/th.php?url=/16/ed9e/e660/3008@1769@ed9ee6608d37aa9b7cb70017e3efb48c-MWJmOTM4YmU5ZQ.jpg"/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79512" y="1268760"/>
            <a:ext cx="8712968" cy="5455890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850" y="692150"/>
            <a:ext cx="8424863" cy="433388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4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Структура расходов бюджета</a:t>
            </a:r>
            <a:br>
              <a:rPr lang="ru-RU" sz="24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</a:br>
            <a:r>
              <a:rPr lang="ru-RU" sz="24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 </a:t>
            </a:r>
            <a:r>
              <a:rPr lang="ru-RU" sz="2400" dirty="0" err="1" smtClean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Боковского</a:t>
            </a:r>
            <a:r>
              <a:rPr lang="ru-RU" sz="24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 района на социально-культурную сферу</a:t>
            </a:r>
            <a:endParaRPr lang="ru-RU" sz="2400" b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51520" y="1484784"/>
          <a:ext cx="8784976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3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623230"/>
              </p:ext>
            </p:extLst>
          </p:nvPr>
        </p:nvGraphicFramePr>
        <p:xfrm>
          <a:off x="-828675" y="1125538"/>
          <a:ext cx="9577388" cy="532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04453" name="Номер слайда 1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03FCC12C-F72D-4571-8C09-43AC08D0ADA8}" type="slidenum">
              <a:rPr lang="ru-RU" smtClean="0"/>
              <a:pPr/>
              <a:t>26</a:t>
            </a:fld>
            <a:endParaRPr lang="ru-RU" smtClean="0"/>
          </a:p>
        </p:txBody>
      </p:sp>
      <p:sp>
        <p:nvSpPr>
          <p:cNvPr id="26" name="Прямоугольник 25"/>
          <p:cNvSpPr/>
          <p:nvPr/>
        </p:nvSpPr>
        <p:spPr>
          <a:xfrm>
            <a:off x="1042988" y="1484313"/>
            <a:ext cx="1584325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" b="1" i="1" dirty="0" smtClean="0">
                <a:solidFill>
                  <a:schemeClr val="accent1">
                    <a:lumMod val="50000"/>
                  </a:schemeClr>
                </a:solidFill>
              </a:rPr>
              <a:t>526050,3</a:t>
            </a:r>
            <a:endParaRPr lang="ru-RU" sz="1200" b="1" i="1" dirty="0">
              <a:solidFill>
                <a:schemeClr val="accent1">
                  <a:lumMod val="50000"/>
                </a:schemeClr>
              </a:solidFill>
            </a:endParaRPr>
          </a:p>
          <a:p>
            <a:pPr algn="ctr">
              <a:defRPr/>
            </a:pPr>
            <a:r>
              <a:rPr lang="ru-RU" sz="1200" b="1" i="1" dirty="0">
                <a:solidFill>
                  <a:schemeClr val="accent1">
                    <a:lumMod val="50000"/>
                  </a:schemeClr>
                </a:solidFill>
              </a:rPr>
              <a:t>тыс. рублей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3132138" y="1412875"/>
            <a:ext cx="1584325" cy="4762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50" b="1" i="1" dirty="0" smtClean="0">
                <a:solidFill>
                  <a:schemeClr val="accent1">
                    <a:lumMod val="50000"/>
                  </a:schemeClr>
                </a:solidFill>
              </a:rPr>
              <a:t>479543,4 </a:t>
            </a:r>
            <a:endParaRPr lang="ru-RU" sz="1250" b="1" i="1" dirty="0">
              <a:solidFill>
                <a:schemeClr val="accent1">
                  <a:lumMod val="50000"/>
                </a:schemeClr>
              </a:solidFill>
            </a:endParaRPr>
          </a:p>
          <a:p>
            <a:pPr algn="ctr">
              <a:defRPr/>
            </a:pPr>
            <a:r>
              <a:rPr lang="ru-RU" sz="1250" b="1" i="1" dirty="0">
                <a:solidFill>
                  <a:schemeClr val="accent1">
                    <a:lumMod val="50000"/>
                  </a:schemeClr>
                </a:solidFill>
              </a:rPr>
              <a:t>тыс. рублей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5148263" y="1484313"/>
            <a:ext cx="1295400" cy="4778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50" b="1" i="1" dirty="0" smtClean="0">
                <a:solidFill>
                  <a:schemeClr val="accent1">
                    <a:lumMod val="50000"/>
                  </a:schemeClr>
                </a:solidFill>
              </a:rPr>
              <a:t>463194,4</a:t>
            </a:r>
            <a:endParaRPr lang="ru-RU" sz="1250" b="1" i="1" dirty="0">
              <a:solidFill>
                <a:schemeClr val="accent1">
                  <a:lumMod val="50000"/>
                </a:schemeClr>
              </a:solidFill>
            </a:endParaRPr>
          </a:p>
          <a:p>
            <a:pPr algn="ctr">
              <a:defRPr/>
            </a:pPr>
            <a:r>
              <a:rPr lang="ru-RU" sz="1250" b="1" i="1" dirty="0">
                <a:solidFill>
                  <a:schemeClr val="accent1">
                    <a:lumMod val="50000"/>
                  </a:schemeClr>
                </a:solidFill>
              </a:rPr>
              <a:t>тыс. рублей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003800" y="5876925"/>
            <a:ext cx="1008063" cy="2778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" b="1" i="1" dirty="0" smtClean="0">
                <a:solidFill>
                  <a:schemeClr val="accent1">
                    <a:lumMod val="50000"/>
                  </a:schemeClr>
                </a:solidFill>
              </a:rPr>
              <a:t>2022 </a:t>
            </a:r>
            <a:r>
              <a:rPr lang="ru-RU" sz="1200" b="1" i="1" dirty="0">
                <a:solidFill>
                  <a:schemeClr val="accent1">
                    <a:lumMod val="50000"/>
                  </a:schemeClr>
                </a:solidFill>
              </a:rPr>
              <a:t>год</a:t>
            </a:r>
            <a:endParaRPr lang="ru-RU" sz="1200" b="1" i="1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059113" y="5876925"/>
            <a:ext cx="1008062" cy="2778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" b="1" i="1" dirty="0" smtClean="0">
                <a:solidFill>
                  <a:schemeClr val="accent1">
                    <a:lumMod val="50000"/>
                  </a:schemeClr>
                </a:solidFill>
              </a:rPr>
              <a:t>2021 </a:t>
            </a:r>
            <a:r>
              <a:rPr lang="ru-RU" sz="1200" b="1" i="1" dirty="0">
                <a:solidFill>
                  <a:schemeClr val="accent1">
                    <a:lumMod val="50000"/>
                  </a:schemeClr>
                </a:solidFill>
              </a:rPr>
              <a:t>год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116013" y="5876925"/>
            <a:ext cx="1008062" cy="2778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" b="1" i="1" dirty="0" smtClean="0">
                <a:solidFill>
                  <a:schemeClr val="accent1">
                    <a:lumMod val="50000"/>
                  </a:schemeClr>
                </a:solidFill>
              </a:rPr>
              <a:t>2020 </a:t>
            </a:r>
            <a:r>
              <a:rPr lang="ru-RU" sz="1200" b="1" i="1" dirty="0">
                <a:solidFill>
                  <a:schemeClr val="accent1">
                    <a:lumMod val="50000"/>
                  </a:schemeClr>
                </a:solidFill>
              </a:rPr>
              <a:t>год</a:t>
            </a:r>
          </a:p>
        </p:txBody>
      </p:sp>
      <p:sp>
        <p:nvSpPr>
          <p:cNvPr id="104460" name="TextBox 16"/>
          <p:cNvSpPr txBox="1">
            <a:spLocks noChangeArrowheads="1"/>
          </p:cNvSpPr>
          <p:nvPr/>
        </p:nvSpPr>
        <p:spPr bwMode="auto">
          <a:xfrm>
            <a:off x="6875463" y="2060575"/>
            <a:ext cx="2017712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299789,9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299457,3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2022 – 312909,5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</p:txBody>
      </p:sp>
      <p:sp>
        <p:nvSpPr>
          <p:cNvPr id="104461" name="TextBox 18"/>
          <p:cNvSpPr txBox="1">
            <a:spLocks noChangeArrowheads="1"/>
          </p:cNvSpPr>
          <p:nvPr/>
        </p:nvSpPr>
        <p:spPr bwMode="auto">
          <a:xfrm>
            <a:off x="6875463" y="3090863"/>
            <a:ext cx="2017712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111823,5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117405,9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100679,6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</p:txBody>
      </p:sp>
      <p:sp>
        <p:nvSpPr>
          <p:cNvPr id="104462" name="TextBox 19"/>
          <p:cNvSpPr txBox="1">
            <a:spLocks noChangeArrowheads="1"/>
          </p:cNvSpPr>
          <p:nvPr/>
        </p:nvSpPr>
        <p:spPr bwMode="auto">
          <a:xfrm>
            <a:off x="6948488" y="3789363"/>
            <a:ext cx="2016125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46582,6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33262,8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33269,3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</p:txBody>
      </p:sp>
      <p:sp>
        <p:nvSpPr>
          <p:cNvPr id="104463" name="TextBox 20"/>
          <p:cNvSpPr txBox="1">
            <a:spLocks noChangeArrowheads="1"/>
          </p:cNvSpPr>
          <p:nvPr/>
        </p:nvSpPr>
        <p:spPr bwMode="auto">
          <a:xfrm>
            <a:off x="6948488" y="4652963"/>
            <a:ext cx="2016125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68464,3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29027,4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15946,0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</p:txBody>
      </p:sp>
      <p:sp>
        <p:nvSpPr>
          <p:cNvPr id="104464" name="TextBox 21"/>
          <p:cNvSpPr txBox="1">
            <a:spLocks noChangeArrowheads="1"/>
          </p:cNvSpPr>
          <p:nvPr/>
        </p:nvSpPr>
        <p:spPr bwMode="auto">
          <a:xfrm>
            <a:off x="6948488" y="5661025"/>
            <a:ext cx="2016125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390,0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390,0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390,0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30" name="Picture 14" descr="http://www.sochi-express.ru/th.php?url=/16/ed9e/e660/3008@1769@ed9ee6608d37aa9b7cb70017e3efb48c-MWJmOTM4YmU5ZQ.jpg"/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79512" y="1268760"/>
            <a:ext cx="8712968" cy="5455890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850" y="692150"/>
            <a:ext cx="8424863" cy="433388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4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Структура расходов бюджета </a:t>
            </a:r>
            <a:r>
              <a:rPr lang="ru-RU" sz="2400" dirty="0" err="1" smtClean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Боковского</a:t>
            </a:r>
            <a:r>
              <a:rPr lang="ru-RU" sz="24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 района</a:t>
            </a:r>
            <a:br>
              <a:rPr lang="ru-RU" sz="24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</a:br>
            <a:r>
              <a:rPr lang="ru-RU" sz="24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 на социальную политику</a:t>
            </a:r>
            <a:endParaRPr lang="ru-RU" sz="2400" b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51520" y="1484784"/>
          <a:ext cx="8784976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3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3584305"/>
              </p:ext>
            </p:extLst>
          </p:nvPr>
        </p:nvGraphicFramePr>
        <p:xfrm>
          <a:off x="-828675" y="1125538"/>
          <a:ext cx="9577388" cy="532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05477" name="Номер слайда 1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641B6272-8A31-4143-9E96-2AB7EBDAF8AD}" type="slidenum">
              <a:rPr lang="ru-RU" smtClean="0"/>
              <a:pPr/>
              <a:t>27</a:t>
            </a:fld>
            <a:endParaRPr lang="ru-RU" smtClean="0"/>
          </a:p>
        </p:txBody>
      </p:sp>
      <p:sp>
        <p:nvSpPr>
          <p:cNvPr id="26" name="Прямоугольник 25"/>
          <p:cNvSpPr/>
          <p:nvPr/>
        </p:nvSpPr>
        <p:spPr>
          <a:xfrm>
            <a:off x="1042988" y="1484313"/>
            <a:ext cx="1584325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" b="1" i="1" dirty="0" smtClean="0">
                <a:solidFill>
                  <a:schemeClr val="accent1">
                    <a:lumMod val="50000"/>
                  </a:schemeClr>
                </a:solidFill>
              </a:rPr>
              <a:t>111823,5</a:t>
            </a:r>
            <a:endParaRPr lang="ru-RU" sz="1200" b="1" i="1" dirty="0">
              <a:solidFill>
                <a:schemeClr val="accent1">
                  <a:lumMod val="50000"/>
                </a:schemeClr>
              </a:solidFill>
            </a:endParaRPr>
          </a:p>
          <a:p>
            <a:pPr algn="ctr">
              <a:defRPr/>
            </a:pPr>
            <a:r>
              <a:rPr lang="ru-RU" sz="1200" b="1" i="1" dirty="0">
                <a:solidFill>
                  <a:schemeClr val="accent1">
                    <a:lumMod val="50000"/>
                  </a:schemeClr>
                </a:solidFill>
              </a:rPr>
              <a:t>тыс. рублей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3132138" y="1412875"/>
            <a:ext cx="1584325" cy="4762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50" b="1" i="1" dirty="0" smtClean="0">
                <a:solidFill>
                  <a:schemeClr val="accent1">
                    <a:lumMod val="50000"/>
                  </a:schemeClr>
                </a:solidFill>
              </a:rPr>
              <a:t>117405,9</a:t>
            </a:r>
            <a:endParaRPr lang="ru-RU" sz="1250" b="1" i="1" dirty="0">
              <a:solidFill>
                <a:schemeClr val="accent1">
                  <a:lumMod val="50000"/>
                </a:schemeClr>
              </a:solidFill>
            </a:endParaRPr>
          </a:p>
          <a:p>
            <a:pPr algn="ctr">
              <a:defRPr/>
            </a:pPr>
            <a:r>
              <a:rPr lang="ru-RU" sz="1250" b="1" i="1" dirty="0">
                <a:solidFill>
                  <a:schemeClr val="accent1">
                    <a:lumMod val="50000"/>
                  </a:schemeClr>
                </a:solidFill>
              </a:rPr>
              <a:t>тыс. рублей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5176838" y="1295400"/>
            <a:ext cx="1295400" cy="4778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50" b="1" i="1" dirty="0" smtClean="0">
                <a:solidFill>
                  <a:schemeClr val="accent1">
                    <a:lumMod val="50000"/>
                  </a:schemeClr>
                </a:solidFill>
              </a:rPr>
              <a:t>100679,6</a:t>
            </a:r>
            <a:endParaRPr lang="ru-RU" sz="1250" b="1" i="1" dirty="0">
              <a:solidFill>
                <a:schemeClr val="accent1">
                  <a:lumMod val="50000"/>
                </a:schemeClr>
              </a:solidFill>
            </a:endParaRPr>
          </a:p>
          <a:p>
            <a:pPr algn="ctr">
              <a:defRPr/>
            </a:pPr>
            <a:r>
              <a:rPr lang="ru-RU" sz="1250" b="1" i="1" dirty="0">
                <a:solidFill>
                  <a:schemeClr val="accent1">
                    <a:lumMod val="50000"/>
                  </a:schemeClr>
                </a:solidFill>
              </a:rPr>
              <a:t>тыс. рублей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003800" y="5876925"/>
            <a:ext cx="1008063" cy="2778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" b="1" i="1" dirty="0" smtClean="0">
                <a:solidFill>
                  <a:schemeClr val="accent1">
                    <a:lumMod val="50000"/>
                  </a:schemeClr>
                </a:solidFill>
              </a:rPr>
              <a:t>2022 </a:t>
            </a:r>
            <a:r>
              <a:rPr lang="ru-RU" sz="1200" b="1" i="1" dirty="0">
                <a:solidFill>
                  <a:schemeClr val="accent1">
                    <a:lumMod val="50000"/>
                  </a:schemeClr>
                </a:solidFill>
              </a:rPr>
              <a:t>год</a:t>
            </a:r>
            <a:endParaRPr lang="ru-RU" sz="1200" b="1" i="1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059113" y="5876925"/>
            <a:ext cx="1008062" cy="2778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" b="1" i="1" dirty="0" smtClean="0">
                <a:solidFill>
                  <a:schemeClr val="accent1">
                    <a:lumMod val="50000"/>
                  </a:schemeClr>
                </a:solidFill>
              </a:rPr>
              <a:t>2021 </a:t>
            </a:r>
            <a:r>
              <a:rPr lang="ru-RU" sz="1200" b="1" i="1" dirty="0">
                <a:solidFill>
                  <a:schemeClr val="accent1">
                    <a:lumMod val="50000"/>
                  </a:schemeClr>
                </a:solidFill>
              </a:rPr>
              <a:t>год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116013" y="5876925"/>
            <a:ext cx="1008062" cy="2778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" b="1" i="1" dirty="0" smtClean="0">
                <a:solidFill>
                  <a:schemeClr val="accent1">
                    <a:lumMod val="50000"/>
                  </a:schemeClr>
                </a:solidFill>
              </a:rPr>
              <a:t>2020 </a:t>
            </a:r>
            <a:r>
              <a:rPr lang="ru-RU" sz="1200" b="1" i="1" dirty="0">
                <a:solidFill>
                  <a:schemeClr val="accent1">
                    <a:lumMod val="50000"/>
                  </a:schemeClr>
                </a:solidFill>
              </a:rPr>
              <a:t>год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AutoShape 2" descr="Многодетные семьи не останутся без земельных участков Ульяновские Лица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2987824" y="3645024"/>
            <a:ext cx="3528392" cy="360040"/>
          </a:xfrm>
          <a:prstGeom prst="round2Diag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lin ang="18900000" scaled="1"/>
            <a:tileRect/>
          </a:gradFill>
          <a:ln>
            <a:solidFill>
              <a:schemeClr val="accent3">
                <a:lumMod val="20000"/>
                <a:lumOff val="80000"/>
              </a:schemeClr>
            </a:solidFill>
          </a:ln>
          <a:effectLst>
            <a:softEdge rad="12700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оплата 50 % стоимости лекарств</a:t>
            </a: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2987824" y="4149080"/>
            <a:ext cx="3528392" cy="504056"/>
          </a:xfrm>
          <a:prstGeom prst="round2Diag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lin ang="18900000" scaled="1"/>
            <a:tileRect/>
          </a:gradFill>
          <a:ln>
            <a:solidFill>
              <a:schemeClr val="accent3">
                <a:lumMod val="20000"/>
                <a:lumOff val="80000"/>
              </a:schemeClr>
            </a:solidFill>
          </a:ln>
          <a:effectLst>
            <a:softEdge rad="12700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бесплатное изготовление и</a:t>
            </a:r>
          </a:p>
          <a:p>
            <a:pPr algn="ctr">
              <a:defRPr/>
            </a:pP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ремонт зубных протезов</a:t>
            </a: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611560" y="4725144"/>
            <a:ext cx="7848872" cy="936104"/>
          </a:xfrm>
          <a:prstGeom prst="round2Diag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lin ang="18900000" scaled="1"/>
            <a:tileRect/>
          </a:gradFill>
          <a:ln>
            <a:solidFill>
              <a:schemeClr val="accent3">
                <a:lumMod val="20000"/>
                <a:lumOff val="80000"/>
              </a:schemeClr>
            </a:solidFill>
          </a:ln>
          <a:effectLst>
            <a:softEdge rad="12700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бесплатный проезд на территории Ростовской области независимо от места регистрации на всех видах городского пассажирского транспорта (кроме такси), на автомобильном транспорте общего пользования (кроме такси) пригородных и внутрирайонных маршрутов</a:t>
            </a:r>
          </a:p>
        </p:txBody>
      </p:sp>
      <p:sp>
        <p:nvSpPr>
          <p:cNvPr id="13" name="Прямоугольник с двумя скругленными противолежащими углами 12"/>
          <p:cNvSpPr/>
          <p:nvPr/>
        </p:nvSpPr>
        <p:spPr>
          <a:xfrm>
            <a:off x="251520" y="1340768"/>
            <a:ext cx="8424936" cy="648072"/>
          </a:xfrm>
          <a:prstGeom prst="round2Diag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lin ang="18900000" scaled="1"/>
            <a:tileRect/>
          </a:gradFill>
          <a:ln>
            <a:solidFill>
              <a:schemeClr val="accent3">
                <a:lumMod val="20000"/>
                <a:lumOff val="80000"/>
              </a:schemeClr>
            </a:solidFill>
          </a:ln>
          <a:effectLst>
            <a:softEdge rad="12700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Областной закон от 22.10.2004  № 163-ЗС «О социальной поддержке тружеников тыла»</a:t>
            </a:r>
          </a:p>
          <a:p>
            <a:pPr algn="ctr">
              <a:defRPr/>
            </a:pPr>
            <a:endParaRPr lang="ru-RU" sz="14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Прямоугольник с двумя скругленными противолежащими углами 16"/>
          <p:cNvSpPr/>
          <p:nvPr/>
        </p:nvSpPr>
        <p:spPr>
          <a:xfrm>
            <a:off x="251520" y="5733256"/>
            <a:ext cx="8640960" cy="1008112"/>
          </a:xfrm>
          <a:prstGeom prst="round2Diag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lin ang="18900000" scaled="1"/>
            <a:tileRect/>
          </a:gradFill>
          <a:ln>
            <a:solidFill>
              <a:schemeClr val="accent3">
                <a:lumMod val="20000"/>
                <a:lumOff val="80000"/>
              </a:schemeClr>
            </a:solidFill>
          </a:ln>
          <a:effectLst>
            <a:softEdge rad="12700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бесплатный проезд на железнодорожном транспорте пригородного сообщения, на автомобильном транспорте пригородного межмуниципального и междугородного  внутриобластного сообщений и оплата в размере 50 % стоимости проезда на водном транспорте пригородного сообщения</a:t>
            </a:r>
          </a:p>
        </p:txBody>
      </p:sp>
      <p:sp>
        <p:nvSpPr>
          <p:cNvPr id="39" name="Стрелка вниз 38"/>
          <p:cNvSpPr/>
          <p:nvPr/>
        </p:nvSpPr>
        <p:spPr>
          <a:xfrm>
            <a:off x="4283968" y="1988840"/>
            <a:ext cx="484632" cy="216024"/>
          </a:xfrm>
          <a:prstGeom prst="downArrow">
            <a:avLst/>
          </a:prstGeom>
          <a:solidFill>
            <a:srgbClr val="78C054"/>
          </a:solidFill>
          <a:ln>
            <a:solidFill>
              <a:srgbClr val="92D050"/>
            </a:solidFill>
          </a:ln>
          <a:effectLst>
            <a:softEdge rad="12700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6516" name="Номер слайда 18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BC79D336-949D-4058-A9C7-13F948C63182}" type="slidenum">
              <a:rPr lang="ru-RU" smtClean="0"/>
              <a:pPr/>
              <a:t>28</a:t>
            </a:fld>
            <a:endParaRPr lang="ru-RU" smtClean="0"/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3059832" y="2708920"/>
            <a:ext cx="3384376" cy="792088"/>
          </a:xfrm>
          <a:prstGeom prst="round2Diag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lin ang="18900000" scaled="1"/>
            <a:tileRect/>
          </a:gradFill>
          <a:ln>
            <a:solidFill>
              <a:schemeClr val="accent3">
                <a:lumMod val="20000"/>
                <a:lumOff val="80000"/>
              </a:schemeClr>
            </a:solidFill>
          </a:ln>
          <a:effectLst>
            <a:softEdge rad="12700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2020 </a:t>
            </a: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год – </a:t>
            </a:r>
            <a:r>
              <a:rPr lang="ru-RU" sz="14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23,7 </a:t>
            </a: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тыс. рублей, </a:t>
            </a:r>
          </a:p>
          <a:p>
            <a:pPr algn="ctr">
              <a:defRPr/>
            </a:pPr>
            <a:r>
              <a:rPr lang="ru-RU" sz="14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2021 </a:t>
            </a: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год – </a:t>
            </a:r>
            <a:r>
              <a:rPr lang="ru-RU" sz="14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24,3 </a:t>
            </a: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тыс. рублей, </a:t>
            </a:r>
          </a:p>
          <a:p>
            <a:pPr algn="ctr">
              <a:defRPr/>
            </a:pPr>
            <a:r>
              <a:rPr lang="ru-RU" sz="14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2022 </a:t>
            </a: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год – </a:t>
            </a:r>
            <a:r>
              <a:rPr lang="ru-RU" sz="14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25,1 </a:t>
            </a: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тыс. рублей. </a:t>
            </a: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3059832" y="2204864"/>
            <a:ext cx="3384376" cy="432048"/>
          </a:xfrm>
          <a:prstGeom prst="round2Diag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lin ang="18900000" scaled="1"/>
            <a:tileRect/>
          </a:gradFill>
          <a:ln>
            <a:solidFill>
              <a:schemeClr val="accent3">
                <a:lumMod val="20000"/>
                <a:lumOff val="80000"/>
              </a:schemeClr>
            </a:solidFill>
          </a:ln>
          <a:effectLst>
            <a:softEdge rad="12700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14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112 </a:t>
            </a: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труженика тыла</a:t>
            </a:r>
          </a:p>
          <a:p>
            <a:pPr algn="ctr">
              <a:defRPr/>
            </a:pPr>
            <a:endParaRPr lang="ru-RU" sz="14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Заголовок 19"/>
          <p:cNvSpPr txBox="1">
            <a:spLocks/>
          </p:cNvSpPr>
          <p:nvPr/>
        </p:nvSpPr>
        <p:spPr bwMode="auto">
          <a:xfrm>
            <a:off x="323528" y="476672"/>
            <a:ext cx="8373616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22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Меры социальной поддержки тружеников тыла</a:t>
            </a:r>
          </a:p>
        </p:txBody>
      </p:sp>
      <p:pic>
        <p:nvPicPr>
          <p:cNvPr id="1027" name="Picture 3" descr="K:\438\картинки к слайдам\06b.jpg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148050" y="2276872"/>
            <a:ext cx="2583203" cy="2193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K:\438\Фото к слайдам\imageCAO2N2MU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04248" y="2276872"/>
            <a:ext cx="1656184" cy="2276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Мои документы\ЛИАНА\ПРОЕКТЫ ЗАКОНА О БЮДЖЕТЕ, о МБО\2018-2020\Слайды\1I0A0380gl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31840" y="1844824"/>
            <a:ext cx="2736304" cy="180020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95536" y="620688"/>
            <a:ext cx="8496944" cy="720080"/>
          </a:xfrm>
        </p:spPr>
        <p:txBody>
          <a:bodyPr/>
          <a:lstStyle/>
          <a:p>
            <a:pPr algn="ctr">
              <a:defRPr/>
            </a:pPr>
            <a:r>
              <a:rPr lang="ru-RU" sz="22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Меры социальной поддержки ветеранов труда и ветеранов труда Ростовской области</a:t>
            </a:r>
            <a:endParaRPr lang="ru-RU" sz="2200" b="1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7523" name="AutoShape 2" descr="Многодетные семьи не останутся без земельных участков Ульяновские Лица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1763688" y="3645024"/>
            <a:ext cx="5256584" cy="360040"/>
          </a:xfrm>
          <a:prstGeom prst="round2Diag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accent1">
                <a:lumMod val="50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ru-RU" sz="1100" dirty="0"/>
              <a:t> </a:t>
            </a: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бесплатное изготовление и ремонт зубных протезов</a:t>
            </a: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179512" y="4077072"/>
            <a:ext cx="8784976" cy="936104"/>
          </a:xfrm>
          <a:prstGeom prst="round2Diag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accent1">
                <a:lumMod val="50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бесплатный проезд на территории Ростовской области независимо от места регистрации на всех видах городского пассажирского транспорта (кроме такси), на автомобильном транспорте общего пользования (кроме такси) пригородных и внутрирайонных маршрутов</a:t>
            </a: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179512" y="6021288"/>
            <a:ext cx="8784976" cy="720080"/>
          </a:xfrm>
          <a:prstGeom prst="round2Diag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accent3">
                <a:lumMod val="50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Компенсация в размере 50 %</a:t>
            </a:r>
            <a:r>
              <a:rPr lang="en-US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algn="ctr">
              <a:buFontTx/>
              <a:buChar char="-"/>
              <a:defRPr/>
            </a:pP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 расходов на оплату жилых помещений и коммунальных услуг</a:t>
            </a:r>
            <a:r>
              <a:rPr lang="en-US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;</a:t>
            </a:r>
            <a:endParaRPr lang="ru-RU" sz="14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buFontTx/>
              <a:buChar char="-"/>
              <a:defRPr/>
            </a:pP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затрат на абонентскую плату за пользование услуг связи (телефон, радио, ТВ антенной )</a:t>
            </a:r>
          </a:p>
        </p:txBody>
      </p:sp>
      <p:sp>
        <p:nvSpPr>
          <p:cNvPr id="42" name="Прямоугольник с двумя скругленными противолежащими углами 41"/>
          <p:cNvSpPr/>
          <p:nvPr/>
        </p:nvSpPr>
        <p:spPr>
          <a:xfrm>
            <a:off x="107504" y="1412776"/>
            <a:ext cx="4176464" cy="432048"/>
          </a:xfrm>
          <a:prstGeom prst="round2Diag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accent1">
                <a:lumMod val="50000"/>
              </a:schemeClr>
            </a:solidFill>
          </a:ln>
          <a:effectLst>
            <a:softEdge rad="12700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200" dirty="0"/>
          </a:p>
          <a:p>
            <a:pPr algn="ctr">
              <a:defRPr/>
            </a:pPr>
            <a:r>
              <a:rPr lang="ru-RU" sz="13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Областной закон от 02.10.2004 № 175-ЗС </a:t>
            </a:r>
          </a:p>
          <a:p>
            <a:pPr algn="ctr">
              <a:defRPr/>
            </a:pPr>
            <a:r>
              <a:rPr lang="ru-RU" sz="13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«О социальной поддержке ветеранов труда» </a:t>
            </a:r>
          </a:p>
          <a:p>
            <a:pPr algn="ctr">
              <a:defRPr/>
            </a:pPr>
            <a:r>
              <a:rPr lang="ru-RU" sz="12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12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Прямоугольник с двумя скругленными противолежащими углами 23"/>
          <p:cNvSpPr/>
          <p:nvPr/>
        </p:nvSpPr>
        <p:spPr>
          <a:xfrm>
            <a:off x="4716016" y="1412776"/>
            <a:ext cx="4320480" cy="432048"/>
          </a:xfrm>
          <a:prstGeom prst="round2Diag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accent1">
                <a:lumMod val="50000"/>
              </a:schemeClr>
            </a:solidFill>
          </a:ln>
          <a:effectLst>
            <a:softEdge rad="12700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3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Областной закон от 20.09.2007 № 763-ЗС </a:t>
            </a:r>
          </a:p>
          <a:p>
            <a:pPr algn="ctr">
              <a:defRPr/>
            </a:pPr>
            <a:r>
              <a:rPr lang="ru-RU" sz="13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«О ветеранах труда Ростовской области»</a:t>
            </a:r>
          </a:p>
        </p:txBody>
      </p:sp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179512" y="5085184"/>
            <a:ext cx="8784976" cy="864096"/>
          </a:xfrm>
          <a:prstGeom prst="round2Diag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accent3">
                <a:lumMod val="50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3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бесплатный проезд на железнодорожном транспорте пригородного сообщения и на автомобильном транспорте пригородного межмуниципального и междугородного  внутриобластного сообщений и оплата в размере 50 % стоимости проезда на водном транспорте пригородного сообщения в сроки действия сезонных тарифов</a:t>
            </a:r>
          </a:p>
        </p:txBody>
      </p:sp>
      <p:sp>
        <p:nvSpPr>
          <p:cNvPr id="107542" name="Номер слайда 17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8D35E268-E88F-4FDA-A357-40D775C72519}" type="slidenum">
              <a:rPr lang="ru-RU" smtClean="0"/>
              <a:pPr/>
              <a:t>29</a:t>
            </a:fld>
            <a:endParaRPr lang="ru-RU" smtClean="0"/>
          </a:p>
        </p:txBody>
      </p:sp>
      <p:sp>
        <p:nvSpPr>
          <p:cNvPr id="19" name="Прямоугольник с двумя скругленными противолежащими углами 18"/>
          <p:cNvSpPr/>
          <p:nvPr/>
        </p:nvSpPr>
        <p:spPr>
          <a:xfrm>
            <a:off x="107504" y="1916832"/>
            <a:ext cx="2952328" cy="360040"/>
          </a:xfrm>
          <a:prstGeom prst="round2Diag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accent1">
                <a:lumMod val="50000"/>
              </a:schemeClr>
            </a:solidFill>
          </a:ln>
          <a:effectLst>
            <a:softEdge rad="12700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200" dirty="0"/>
          </a:p>
          <a:p>
            <a:pPr algn="ctr">
              <a:defRPr/>
            </a:pPr>
            <a:r>
              <a:rPr lang="ru-RU" sz="13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622 </a:t>
            </a:r>
            <a:r>
              <a:rPr lang="ru-RU" sz="13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ветеранов труда</a:t>
            </a:r>
          </a:p>
          <a:p>
            <a:pPr algn="ctr">
              <a:defRPr/>
            </a:pPr>
            <a:endParaRPr lang="ru-RU" sz="5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12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12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107504" y="2348880"/>
            <a:ext cx="3096344" cy="1008112"/>
          </a:xfrm>
          <a:prstGeom prst="round2Diag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accent1">
                <a:lumMod val="50000"/>
              </a:schemeClr>
            </a:solidFill>
          </a:ln>
          <a:effectLst>
            <a:softEdge rad="12700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200" dirty="0"/>
          </a:p>
          <a:p>
            <a:pPr algn="just">
              <a:defRPr/>
            </a:pPr>
            <a:r>
              <a:rPr lang="ru-RU" sz="14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2020 </a:t>
            </a: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год</a:t>
            </a:r>
            <a:r>
              <a:rPr lang="en-US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sz="14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8379,8 </a:t>
            </a:r>
            <a:r>
              <a:rPr lang="ru-RU" sz="11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тыс. рублей</a:t>
            </a: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,</a:t>
            </a:r>
          </a:p>
          <a:p>
            <a:pPr algn="just">
              <a:defRPr/>
            </a:pPr>
            <a:r>
              <a:rPr lang="ru-RU" sz="14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2021 </a:t>
            </a: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год – </a:t>
            </a:r>
            <a:r>
              <a:rPr lang="ru-RU" sz="14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8641,6 </a:t>
            </a:r>
            <a:r>
              <a:rPr lang="ru-RU" sz="11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тыс. рублей</a:t>
            </a: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</a:p>
          <a:p>
            <a:pPr algn="just">
              <a:defRPr/>
            </a:pPr>
            <a:r>
              <a:rPr lang="ru-RU" sz="14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2022 </a:t>
            </a: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год – </a:t>
            </a:r>
            <a:r>
              <a:rPr lang="ru-RU" sz="14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8912,0 </a:t>
            </a:r>
            <a:r>
              <a:rPr lang="ru-RU" sz="11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тыс. рублей.</a:t>
            </a:r>
          </a:p>
          <a:p>
            <a:pPr algn="ctr">
              <a:defRPr/>
            </a:pPr>
            <a:r>
              <a:rPr lang="ru-RU" sz="15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5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15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5868144" y="2420888"/>
            <a:ext cx="3168352" cy="936104"/>
          </a:xfrm>
          <a:prstGeom prst="round2Diag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accent1">
                <a:lumMod val="50000"/>
              </a:schemeClr>
            </a:solidFill>
          </a:ln>
          <a:effectLst>
            <a:softEdge rad="12700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2020 </a:t>
            </a: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год – </a:t>
            </a:r>
            <a:r>
              <a:rPr lang="ru-RU" sz="14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1261,0 </a:t>
            </a:r>
            <a:r>
              <a:rPr lang="ru-RU" sz="11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тыс. рублей</a:t>
            </a: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</a:p>
          <a:p>
            <a:pPr algn="ctr">
              <a:defRPr/>
            </a:pPr>
            <a:r>
              <a:rPr lang="ru-RU" sz="14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2021 </a:t>
            </a: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год – </a:t>
            </a:r>
            <a:r>
              <a:rPr lang="ru-RU" sz="14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1300,2 </a:t>
            </a:r>
            <a:r>
              <a:rPr lang="ru-RU" sz="11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тыс. рублей</a:t>
            </a: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</a:p>
          <a:p>
            <a:pPr algn="ctr">
              <a:defRPr/>
            </a:pPr>
            <a:r>
              <a:rPr lang="ru-RU" sz="14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2022 </a:t>
            </a: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год – </a:t>
            </a:r>
            <a:r>
              <a:rPr lang="ru-RU" sz="14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1340,4 </a:t>
            </a:r>
            <a:r>
              <a:rPr lang="ru-RU" sz="11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тыс. рублей</a:t>
            </a: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en-US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14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Прямоугольник с двумя скругленными противолежащими углами 26"/>
          <p:cNvSpPr/>
          <p:nvPr/>
        </p:nvSpPr>
        <p:spPr>
          <a:xfrm>
            <a:off x="6012160" y="1916832"/>
            <a:ext cx="3024336" cy="432048"/>
          </a:xfrm>
          <a:prstGeom prst="round2Diag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accent1">
                <a:lumMod val="50000"/>
              </a:schemeClr>
            </a:solidFill>
          </a:ln>
          <a:effectLst>
            <a:softEdge rad="12700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3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128 </a:t>
            </a:r>
            <a:r>
              <a:rPr lang="ru-RU" sz="13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ветерана труда </a:t>
            </a:r>
          </a:p>
          <a:p>
            <a:pPr algn="ctr">
              <a:defRPr/>
            </a:pPr>
            <a:r>
              <a:rPr lang="ru-RU" sz="13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Ростовской области</a:t>
            </a:r>
            <a:r>
              <a:rPr lang="en-US" sz="13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13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endParaRPr lang="ru-RU" sz="5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250825" y="549275"/>
            <a:ext cx="8569325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Особенности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составления проекта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бюджета </a:t>
            </a:r>
            <a:r>
              <a:rPr lang="ru-RU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Боковского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района 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2020 год и на плановый период 2021 и 2022 годов</a:t>
            </a:r>
            <a:endParaRPr lang="ru-RU" sz="2200" b="1" dirty="0">
              <a:solidFill>
                <a:srgbClr val="0070C0"/>
              </a:solidFill>
              <a:effectLst>
                <a:outerShdw blurRad="38100" dist="38100" dir="2700000" algn="l" rotWithShape="0">
                  <a:schemeClr val="tx1">
                    <a:lumMod val="95000"/>
                    <a:lumOff val="5000"/>
                  </a:schemeClr>
                </a:outerShdw>
              </a:effectLst>
            </a:endParaRPr>
          </a:p>
        </p:txBody>
      </p:sp>
      <p:sp>
        <p:nvSpPr>
          <p:cNvPr id="79874" name="Rectangle 10"/>
          <p:cNvSpPr>
            <a:spLocks noChangeArrowheads="1"/>
          </p:cNvSpPr>
          <p:nvPr/>
        </p:nvSpPr>
        <p:spPr bwMode="gray">
          <a:xfrm>
            <a:off x="-252413" y="1484313"/>
            <a:ext cx="8424863" cy="1008062"/>
          </a:xfrm>
          <a:prstGeom prst="rect">
            <a:avLst/>
          </a:pr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93B1FD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9875" name="Rectangle 17"/>
          <p:cNvSpPr>
            <a:spLocks noChangeArrowheads="1"/>
          </p:cNvSpPr>
          <p:nvPr/>
        </p:nvSpPr>
        <p:spPr bwMode="gray">
          <a:xfrm>
            <a:off x="0" y="2636838"/>
            <a:ext cx="7380288" cy="720725"/>
          </a:xfrm>
          <a:prstGeom prst="rect">
            <a:avLst/>
          </a:pr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99CC00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/>
              <a:t> </a:t>
            </a:r>
            <a:endParaRPr lang="en-US"/>
          </a:p>
        </p:txBody>
      </p:sp>
      <p:sp>
        <p:nvSpPr>
          <p:cNvPr id="79876" name="Text Box 32"/>
          <p:cNvSpPr txBox="1">
            <a:spLocks noChangeArrowheads="1"/>
          </p:cNvSpPr>
          <p:nvPr/>
        </p:nvSpPr>
        <p:spPr bwMode="auto">
          <a:xfrm>
            <a:off x="395288" y="2284988"/>
            <a:ext cx="62642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Уточнение объема безвозмездных поступлений в соответствии с утвержденным Областным законом «Об областном бюджете на 2020 год и на плановый период 2021 и 2022 годов»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877" name="Rectangle 4"/>
          <p:cNvSpPr>
            <a:spLocks noChangeArrowheads="1"/>
          </p:cNvSpPr>
          <p:nvPr/>
        </p:nvSpPr>
        <p:spPr bwMode="gray">
          <a:xfrm>
            <a:off x="-107950" y="3573463"/>
            <a:ext cx="7704138" cy="1150937"/>
          </a:xfrm>
          <a:prstGeom prst="rect">
            <a:avLst/>
          </a:pr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FF9900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9878" name="Text Box 33"/>
          <p:cNvSpPr txBox="1">
            <a:spLocks noChangeArrowheads="1"/>
          </p:cNvSpPr>
          <p:nvPr/>
        </p:nvSpPr>
        <p:spPr bwMode="auto">
          <a:xfrm>
            <a:off x="395288" y="3500438"/>
            <a:ext cx="7056437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Реализация региональных проектов в рамках Указа </a:t>
            </a: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Президента Российской Федерации от 07.05.2018 № 204 «О национальных целях и стратегических задачах развития Российской Федерации на период до 2024 года»</a:t>
            </a:r>
          </a:p>
          <a:p>
            <a:pPr algn="ctr"/>
            <a:endParaRPr lang="en-US" sz="1600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879" name="Rectangle 4"/>
          <p:cNvSpPr>
            <a:spLocks noChangeArrowheads="1"/>
          </p:cNvSpPr>
          <p:nvPr/>
        </p:nvSpPr>
        <p:spPr bwMode="gray">
          <a:xfrm>
            <a:off x="0" y="4868863"/>
            <a:ext cx="8316913" cy="1081087"/>
          </a:xfrm>
          <a:prstGeom prst="rect">
            <a:avLst/>
          </a:pr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FF6699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9880" name="TextBox 54"/>
          <p:cNvSpPr txBox="1">
            <a:spLocks noChangeArrowheads="1"/>
          </p:cNvSpPr>
          <p:nvPr/>
        </p:nvSpPr>
        <p:spPr bwMode="auto">
          <a:xfrm>
            <a:off x="395288" y="4868863"/>
            <a:ext cx="734536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Параметры бюджета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Боковского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района сформированы с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учетом Плана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мероприятий по росту доходного потенциала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Боковского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района, оптимизации расходов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Боковского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района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и сокращению муниципального долга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Боковского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района до 2024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en-US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881" name="Номер слайда 39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60D72150-97B3-45E0-A8F9-DF9567B75A8A}" type="slidenum">
              <a:rPr lang="ru-RU"/>
              <a:pPr/>
              <a:t>3</a:t>
            </a:fld>
            <a:endParaRPr lang="ru-RU"/>
          </a:p>
        </p:txBody>
      </p:sp>
      <p:sp>
        <p:nvSpPr>
          <p:cNvPr id="79882" name="Text Box 31"/>
          <p:cNvSpPr txBox="1">
            <a:spLocks noChangeArrowheads="1"/>
          </p:cNvSpPr>
          <p:nvPr/>
        </p:nvSpPr>
        <p:spPr bwMode="auto">
          <a:xfrm>
            <a:off x="395288" y="1484313"/>
            <a:ext cx="6985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Бюджет сформирован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с учетом изменений, внесенных в бюджетное и налоговое законодательство</a:t>
            </a:r>
          </a:p>
        </p:txBody>
      </p:sp>
      <p:sp>
        <p:nvSpPr>
          <p:cNvPr id="79883" name="Rectangle 10"/>
          <p:cNvSpPr>
            <a:spLocks noChangeArrowheads="1"/>
          </p:cNvSpPr>
          <p:nvPr/>
        </p:nvSpPr>
        <p:spPr bwMode="gray">
          <a:xfrm>
            <a:off x="468313" y="6092825"/>
            <a:ext cx="7775575" cy="701675"/>
          </a:xfrm>
          <a:prstGeom prst="rect">
            <a:avLst/>
          </a:pr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93B1FD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Соблюдение условий в соответствии с заключенными соглашениями по</a:t>
            </a:r>
          </a:p>
          <a:p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предоставлению из областного бюджета дотации на выравнивание </a:t>
            </a:r>
          </a:p>
          <a:p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бюджетной обеспеченности</a:t>
            </a:r>
            <a:endParaRPr lang="en-US" sz="17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9884" name="Рисунок 30" descr="378168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24750" y="1125538"/>
            <a:ext cx="1558925" cy="137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85" name="Рисунок 45" descr="378168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59563" y="2349500"/>
            <a:ext cx="1304925" cy="115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86" name="Рисунок 46" descr="378168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164388" y="3284538"/>
            <a:ext cx="1728787" cy="152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87" name="Рисунок 47" descr="378168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596188" y="4652963"/>
            <a:ext cx="1439862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88" name="Рисунок 48" descr="378168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885113" y="5903913"/>
            <a:ext cx="1008062" cy="89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63" name="Picture 3" descr="K:\438\реабилитированные\Gulag64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16216" y="1124744"/>
            <a:ext cx="2483768" cy="2232248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864096"/>
          </a:xfrm>
        </p:spPr>
        <p:txBody>
          <a:bodyPr/>
          <a:lstStyle/>
          <a:p>
            <a:pPr algn="ctr">
              <a:defRPr/>
            </a:pPr>
            <a:r>
              <a:rPr lang="ru-RU" sz="22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Меры социальной поддержки граждан, пострадавших </a:t>
            </a:r>
            <a:br>
              <a:rPr lang="ru-RU" sz="22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2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политических репрессий</a:t>
            </a:r>
            <a:endParaRPr lang="ru-RU" sz="2200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8549" name="AutoShape 2" descr="Многодетные семьи не останутся без земельных участков Ульяновские Лица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1403648" y="3501008"/>
            <a:ext cx="6480720" cy="360040"/>
          </a:xfrm>
          <a:prstGeom prst="round2DiagRect">
            <a:avLst/>
          </a:prstGeom>
          <a:gradFill flip="none" rotWithShape="1">
            <a:gsLst>
              <a:gs pos="0">
                <a:srgbClr val="0000FF">
                  <a:tint val="66000"/>
                  <a:satMod val="160000"/>
                </a:srgbClr>
              </a:gs>
              <a:gs pos="50000">
                <a:srgbClr val="0000FF">
                  <a:tint val="44500"/>
                  <a:satMod val="160000"/>
                </a:srgbClr>
              </a:gs>
              <a:gs pos="100000">
                <a:srgbClr val="0000FF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solidFill>
              <a:schemeClr val="bg2">
                <a:lumMod val="10000"/>
              </a:schemeClr>
            </a:solidFill>
          </a:ln>
          <a:effectLst>
            <a:softEdge rad="12700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5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бесплатное изготовление и ремонт зубных протезов</a:t>
            </a: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899592" y="3933056"/>
            <a:ext cx="7632848" cy="936104"/>
          </a:xfrm>
          <a:prstGeom prst="round2DiagRect">
            <a:avLst/>
          </a:prstGeom>
          <a:gradFill flip="none" rotWithShape="1">
            <a:gsLst>
              <a:gs pos="0">
                <a:srgbClr val="0000FF">
                  <a:tint val="66000"/>
                  <a:satMod val="160000"/>
                </a:srgbClr>
              </a:gs>
              <a:gs pos="50000">
                <a:srgbClr val="0000FF">
                  <a:tint val="44500"/>
                  <a:satMod val="160000"/>
                </a:srgbClr>
              </a:gs>
              <a:gs pos="100000">
                <a:srgbClr val="0000FF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solidFill>
              <a:schemeClr val="bg2">
                <a:lumMod val="10000"/>
              </a:schemeClr>
            </a:solidFill>
          </a:ln>
          <a:effectLst>
            <a:softEdge rad="12700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бесплатный проезд на территории Ростовской области независимо от места регистрации на всех видах городского пассажирского транспорта (кроме такси), на автомобильном транспорте общего пользования (кроме такси) пригородных и внутрирайонных маршрутов</a:t>
            </a:r>
          </a:p>
        </p:txBody>
      </p:sp>
      <p:sp>
        <p:nvSpPr>
          <p:cNvPr id="13" name="Прямоугольник с двумя скругленными противолежащими углами 12"/>
          <p:cNvSpPr/>
          <p:nvPr/>
        </p:nvSpPr>
        <p:spPr>
          <a:xfrm>
            <a:off x="107504" y="1556792"/>
            <a:ext cx="6408712" cy="648072"/>
          </a:xfrm>
          <a:prstGeom prst="round2DiagRect">
            <a:avLst/>
          </a:prstGeom>
          <a:gradFill flip="none" rotWithShape="1">
            <a:gsLst>
              <a:gs pos="0">
                <a:srgbClr val="0000FF">
                  <a:tint val="66000"/>
                  <a:satMod val="160000"/>
                </a:srgbClr>
              </a:gs>
              <a:gs pos="50000">
                <a:srgbClr val="0000FF">
                  <a:tint val="44500"/>
                  <a:satMod val="160000"/>
                </a:srgbClr>
              </a:gs>
              <a:gs pos="100000">
                <a:srgbClr val="0000FF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solidFill>
              <a:schemeClr val="bg2">
                <a:lumMod val="10000"/>
              </a:schemeClr>
            </a:solidFill>
          </a:ln>
          <a:effectLst>
            <a:softEdge rad="12700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5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endParaRPr lang="ru-RU" sz="14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endParaRPr lang="ru-RU" sz="14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Областной закон от 22.10.2004 № 164-ЗС «О социальной поддержке граждан, пострадавших от политических репрессий» </a:t>
            </a:r>
          </a:p>
          <a:p>
            <a:pPr algn="ctr">
              <a:defRPr/>
            </a:pPr>
            <a:endParaRPr lang="ru-RU" sz="10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endParaRPr lang="ru-RU" sz="14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endParaRPr lang="ru-RU" sz="15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179512" y="5733256"/>
            <a:ext cx="8856984" cy="1008112"/>
          </a:xfrm>
          <a:prstGeom prst="round2DiagRect">
            <a:avLst/>
          </a:prstGeom>
          <a:gradFill flip="none" rotWithShape="1">
            <a:gsLst>
              <a:gs pos="0">
                <a:srgbClr val="0000FF">
                  <a:tint val="66000"/>
                  <a:satMod val="160000"/>
                </a:srgbClr>
              </a:gs>
              <a:gs pos="50000">
                <a:srgbClr val="0000FF">
                  <a:tint val="44500"/>
                  <a:satMod val="160000"/>
                </a:srgbClr>
              </a:gs>
              <a:gs pos="100000">
                <a:srgbClr val="0000FF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solidFill>
              <a:schemeClr val="bg2">
                <a:lumMod val="10000"/>
              </a:schemeClr>
            </a:solidFill>
          </a:ln>
          <a:effectLst>
            <a:softEdge rad="12700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5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компенсация расходов</a:t>
            </a:r>
            <a:r>
              <a:rPr lang="en-US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14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- на оплату жилых помещений и коммунальных услуг в размере 50 %</a:t>
            </a:r>
            <a:r>
              <a:rPr lang="en-US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;</a:t>
            </a:r>
            <a:endParaRPr lang="ru-RU" sz="14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- за установку телефона</a:t>
            </a:r>
            <a:r>
              <a:rPr lang="en-US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;</a:t>
            </a:r>
            <a:endParaRPr lang="ru-RU" sz="14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- стоимости проезда по территории РФ туда и обратно один раз в год</a:t>
            </a:r>
          </a:p>
          <a:p>
            <a:pPr algn="ctr">
              <a:defRPr/>
            </a:pPr>
            <a:endParaRPr lang="ru-RU" sz="15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Прямоугольник с двумя скругленными противолежащими углами 17"/>
          <p:cNvSpPr/>
          <p:nvPr/>
        </p:nvSpPr>
        <p:spPr>
          <a:xfrm>
            <a:off x="539552" y="4941168"/>
            <a:ext cx="8208912" cy="720080"/>
          </a:xfrm>
          <a:prstGeom prst="round2DiagRect">
            <a:avLst/>
          </a:prstGeom>
          <a:gradFill flip="none" rotWithShape="1">
            <a:gsLst>
              <a:gs pos="0">
                <a:srgbClr val="0000FF">
                  <a:tint val="66000"/>
                  <a:satMod val="160000"/>
                </a:srgbClr>
              </a:gs>
              <a:gs pos="50000">
                <a:srgbClr val="0000FF">
                  <a:tint val="44500"/>
                  <a:satMod val="160000"/>
                </a:srgbClr>
              </a:gs>
              <a:gs pos="100000">
                <a:srgbClr val="0000FF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solidFill>
              <a:schemeClr val="bg2">
                <a:lumMod val="10000"/>
              </a:schemeClr>
            </a:solidFill>
          </a:ln>
          <a:effectLst>
            <a:softEdge rad="12700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бесплатный проезд на железнодорожном водном транспорте пригородного сообщения и автомобильном транспорте пригородного межмуниципального сообщения</a:t>
            </a:r>
          </a:p>
        </p:txBody>
      </p:sp>
      <p:sp>
        <p:nvSpPr>
          <p:cNvPr id="108565" name="Номер слайда 18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7C0E0242-40F4-4E42-B614-8BDCBF200753}" type="slidenum">
              <a:rPr lang="ru-RU" smtClean="0"/>
              <a:pPr/>
              <a:t>30</a:t>
            </a:fld>
            <a:endParaRPr lang="ru-RU" smtClean="0"/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3347864" y="2420888"/>
            <a:ext cx="3168352" cy="792088"/>
          </a:xfrm>
          <a:prstGeom prst="round2DiagRect">
            <a:avLst/>
          </a:prstGeom>
          <a:gradFill flip="none" rotWithShape="1">
            <a:gsLst>
              <a:gs pos="0">
                <a:srgbClr val="0000FF">
                  <a:tint val="66000"/>
                  <a:satMod val="160000"/>
                </a:srgbClr>
              </a:gs>
              <a:gs pos="50000">
                <a:srgbClr val="0000FF">
                  <a:tint val="44500"/>
                  <a:satMod val="160000"/>
                </a:srgbClr>
              </a:gs>
              <a:gs pos="100000">
                <a:srgbClr val="0000FF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solidFill>
              <a:schemeClr val="bg2">
                <a:lumMod val="10000"/>
              </a:schemeClr>
            </a:solidFill>
          </a:ln>
          <a:effectLst>
            <a:softEdge rad="12700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5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15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2020 </a:t>
            </a:r>
            <a:r>
              <a:rPr lang="ru-RU" sz="15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год – </a:t>
            </a:r>
            <a:r>
              <a:rPr lang="ru-RU" sz="15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64,4 </a:t>
            </a:r>
            <a:r>
              <a:rPr lang="ru-RU" sz="11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тыс. рублей</a:t>
            </a:r>
            <a:r>
              <a:rPr lang="ru-RU" sz="15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</a:p>
          <a:p>
            <a:pPr algn="ctr">
              <a:defRPr/>
            </a:pPr>
            <a:r>
              <a:rPr lang="ru-RU" sz="15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2021 </a:t>
            </a:r>
            <a:r>
              <a:rPr lang="ru-RU" sz="15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год – </a:t>
            </a:r>
            <a:r>
              <a:rPr lang="ru-RU" sz="15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66,5 </a:t>
            </a:r>
            <a:r>
              <a:rPr lang="ru-RU" sz="11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тыс. рублей</a:t>
            </a:r>
            <a:r>
              <a:rPr lang="ru-RU" sz="15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</a:p>
          <a:p>
            <a:pPr algn="ctr">
              <a:defRPr/>
            </a:pPr>
            <a:r>
              <a:rPr lang="ru-RU" sz="15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2022 </a:t>
            </a:r>
            <a:r>
              <a:rPr lang="ru-RU" sz="15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год – </a:t>
            </a:r>
            <a:r>
              <a:rPr lang="ru-RU" sz="15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68,5</a:t>
            </a:r>
            <a:r>
              <a:rPr lang="en-US" sz="15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5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1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тыс. рублей</a:t>
            </a:r>
            <a:r>
              <a:rPr lang="en-US" sz="11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11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endParaRPr lang="ru-RU" sz="15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179512" y="2420888"/>
            <a:ext cx="2952328" cy="792088"/>
          </a:xfrm>
          <a:prstGeom prst="round2DiagRect">
            <a:avLst/>
          </a:prstGeom>
          <a:gradFill flip="none" rotWithShape="1">
            <a:gsLst>
              <a:gs pos="0">
                <a:srgbClr val="0000FF">
                  <a:tint val="66000"/>
                  <a:satMod val="160000"/>
                </a:srgbClr>
              </a:gs>
              <a:gs pos="50000">
                <a:srgbClr val="0000FF">
                  <a:tint val="44500"/>
                  <a:satMod val="160000"/>
                </a:srgbClr>
              </a:gs>
              <a:gs pos="100000">
                <a:srgbClr val="0000FF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solidFill>
              <a:schemeClr val="bg2">
                <a:lumMod val="10000"/>
              </a:schemeClr>
            </a:solidFill>
          </a:ln>
          <a:effectLst>
            <a:softEdge rad="12700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5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endParaRPr lang="ru-RU" sz="15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135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13 </a:t>
            </a:r>
            <a:r>
              <a:rPr lang="ru-RU" sz="135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граждан, пострадавших от политических репрессий</a:t>
            </a:r>
          </a:p>
          <a:p>
            <a:pPr algn="ctr">
              <a:defRPr/>
            </a:pPr>
            <a:endParaRPr lang="ru-RU" sz="15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endParaRPr lang="ru-RU" sz="15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Users\Veremeychuk\Downloads\фото на квртиры.jpg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3119917" y="1955130"/>
            <a:ext cx="6204612" cy="3490094"/>
          </a:xfrm>
          <a:prstGeom prst="rect">
            <a:avLst/>
          </a:prstGeom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softEdge rad="63500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107950" y="519113"/>
            <a:ext cx="89281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</a:t>
            </a:r>
            <a:r>
              <a:rPr lang="ru-RU" sz="2200" b="1" dirty="0">
                <a:solidFill>
                  <a:srgbClr val="0070C0"/>
                </a:solidFill>
                <a:effectLst>
                  <a:outerShdw blurRad="38100" dist="38100" dir="2700000" algn="l" rotWithShape="0">
                    <a:schemeClr val="tx1">
                      <a:lumMod val="95000"/>
                      <a:lumOff val="5000"/>
                    </a:schemeClr>
                  </a:outerShdw>
                </a:effectLst>
              </a:rPr>
              <a:t> обеспечение жильем жителей </a:t>
            </a:r>
            <a:r>
              <a:rPr lang="ru-RU" sz="2200" b="1" dirty="0" err="1">
                <a:solidFill>
                  <a:srgbClr val="0070C0"/>
                </a:solidFill>
                <a:effectLst>
                  <a:outerShdw blurRad="38100" dist="38100" dir="2700000" algn="l" rotWithShape="0">
                    <a:schemeClr val="tx1">
                      <a:lumMod val="95000"/>
                      <a:lumOff val="5000"/>
                    </a:schemeClr>
                  </a:outerShdw>
                </a:effectLst>
              </a:rPr>
              <a:t>Боковского</a:t>
            </a:r>
            <a:r>
              <a:rPr lang="ru-RU" sz="2200" b="1" dirty="0">
                <a:solidFill>
                  <a:srgbClr val="0070C0"/>
                </a:solidFill>
                <a:effectLst>
                  <a:outerShdw blurRad="38100" dist="38100" dir="2700000" algn="l" rotWithShape="0">
                    <a:schemeClr val="tx1">
                      <a:lumMod val="95000"/>
                      <a:lumOff val="5000"/>
                    </a:schemeClr>
                  </a:outerShdw>
                </a:effectLst>
              </a:rPr>
              <a:t> района 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предусмотрено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>
              <a:solidFill>
                <a:srgbClr val="FF0000"/>
              </a:solidFill>
              <a:effectLst>
                <a:outerShdw blurRad="38100" dist="38100" dir="2700000" algn="l" rotWithShape="0">
                  <a:schemeClr val="tx1">
                    <a:lumMod val="95000"/>
                    <a:lumOff val="5000"/>
                  </a:schemeClr>
                </a:outerShdw>
              </a:effectLst>
            </a:endParaRPr>
          </a:p>
        </p:txBody>
      </p:sp>
      <p:sp>
        <p:nvSpPr>
          <p:cNvPr id="109571" name="Rectangle 32"/>
          <p:cNvSpPr>
            <a:spLocks noChangeArrowheads="1"/>
          </p:cNvSpPr>
          <p:nvPr/>
        </p:nvSpPr>
        <p:spPr bwMode="gray">
          <a:xfrm flipH="1">
            <a:off x="-1692275" y="6904038"/>
            <a:ext cx="2087563" cy="125412"/>
          </a:xfrm>
          <a:prstGeom prst="rect">
            <a:avLst/>
          </a:prstGeom>
          <a:gradFill rotWithShape="1">
            <a:gsLst>
              <a:gs pos="0">
                <a:srgbClr val="000000">
                  <a:alpha val="9999"/>
                </a:srgbClr>
              </a:gs>
              <a:gs pos="100000">
                <a:srgbClr val="FFFFFF">
                  <a:alpha val="0"/>
                </a:srgbClr>
              </a:gs>
            </a:gsLst>
            <a:lin ang="16200000" scaled="1"/>
          </a:gradFill>
          <a:ln w="12700">
            <a:noFill/>
            <a:miter lim="800000"/>
            <a:headEnd/>
            <a:tailEnd/>
          </a:ln>
        </p:spPr>
        <p:txBody>
          <a:bodyPr lIns="108000" tIns="108000" rIns="144000" bIns="72000"/>
          <a:lstStyle/>
          <a:p>
            <a:pPr marL="190500" indent="-190500" algn="ctr" eaLnBrk="0" hangingPunct="0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buFont typeface="Wingdings" pitchFamily="2" charset="2"/>
              <a:buChar char="§"/>
            </a:pPr>
            <a:endParaRPr lang="ru-RU" noProof="1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5" name="Rectangle 10"/>
          <p:cNvSpPr>
            <a:spLocks noChangeArrowheads="1"/>
          </p:cNvSpPr>
          <p:nvPr/>
        </p:nvSpPr>
        <p:spPr bwMode="gray">
          <a:xfrm>
            <a:off x="107950" y="1439863"/>
            <a:ext cx="6840538" cy="180975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50000">
                <a:schemeClr val="accent5">
                  <a:lumMod val="60000"/>
                  <a:lumOff val="40000"/>
                </a:schemeClr>
              </a:gs>
            </a:gsLst>
            <a:lin ang="10800000" scaled="1"/>
            <a:tileRect/>
          </a:gradFill>
          <a:ln>
            <a:noFill/>
          </a:ln>
          <a:effectLst/>
        </p:spPr>
        <p:txBody>
          <a:bodyPr wrap="none" anchor="ctr"/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2812,5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тыс. рублей 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2021 год–  2812,5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годы –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2812,5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Обеспечение жилыми помещениями детей-сирот и детей, оставшихся без попечения 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родителей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9573" name="Text Box 32"/>
          <p:cNvSpPr txBox="1">
            <a:spLocks noChangeArrowheads="1"/>
          </p:cNvSpPr>
          <p:nvPr/>
        </p:nvSpPr>
        <p:spPr bwMode="auto">
          <a:xfrm>
            <a:off x="323850" y="2492375"/>
            <a:ext cx="518477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15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Rectangle 4"/>
          <p:cNvSpPr>
            <a:spLocks noChangeArrowheads="1"/>
          </p:cNvSpPr>
          <p:nvPr/>
        </p:nvSpPr>
        <p:spPr bwMode="gray">
          <a:xfrm>
            <a:off x="117704" y="3644900"/>
            <a:ext cx="4176713" cy="1655763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50000">
                <a:schemeClr val="accent5">
                  <a:lumMod val="60000"/>
                  <a:lumOff val="40000"/>
                </a:schemeClr>
              </a:gs>
            </a:gsLst>
            <a:lin ang="10800000" scaled="1"/>
          </a:gradFill>
          <a:ln>
            <a:noFill/>
          </a:ln>
          <a:effectLst/>
        </p:spPr>
        <p:txBody>
          <a:bodyPr wrap="none" anchor="ctr"/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24,2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2020 год– 24,2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2021 год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24,2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Обеспечение жильем молодых семей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9575" name="Text Box 33"/>
          <p:cNvSpPr txBox="1">
            <a:spLocks noChangeArrowheads="1"/>
          </p:cNvSpPr>
          <p:nvPr/>
        </p:nvSpPr>
        <p:spPr bwMode="auto">
          <a:xfrm>
            <a:off x="107950" y="4437112"/>
            <a:ext cx="6192838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US" sz="1600" b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Text Box 29"/>
          <p:cNvSpPr txBox="1">
            <a:spLocks noChangeArrowheads="1"/>
          </p:cNvSpPr>
          <p:nvPr/>
        </p:nvSpPr>
        <p:spPr bwMode="gray">
          <a:xfrm>
            <a:off x="4284663" y="1341438"/>
            <a:ext cx="1366837" cy="4603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ctr">
              <a:defRPr/>
            </a:pPr>
            <a:endParaRPr lang="ru-RU" sz="1200" b="1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endParaRPr lang="en-US" sz="1200" b="1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Text Box 29"/>
          <p:cNvSpPr txBox="1">
            <a:spLocks noChangeArrowheads="1"/>
          </p:cNvSpPr>
          <p:nvPr/>
        </p:nvSpPr>
        <p:spPr bwMode="gray">
          <a:xfrm>
            <a:off x="5148263" y="2852738"/>
            <a:ext cx="863600" cy="56991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ctr">
              <a:defRPr/>
            </a:pPr>
            <a:endParaRPr lang="ru-RU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endParaRPr lang="en-US" sz="1500" b="1" dirty="0"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</a:endParaRPr>
          </a:p>
        </p:txBody>
      </p:sp>
      <p:sp>
        <p:nvSpPr>
          <p:cNvPr id="109578" name="Text Box 29"/>
          <p:cNvSpPr txBox="1">
            <a:spLocks noChangeArrowheads="1"/>
          </p:cNvSpPr>
          <p:nvPr/>
        </p:nvSpPr>
        <p:spPr bwMode="gray">
          <a:xfrm>
            <a:off x="6227763" y="3970338"/>
            <a:ext cx="2447925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1500" b="1">
              <a:solidFill>
                <a:schemeClr val="bg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596188" y="5300663"/>
            <a:ext cx="1296987" cy="2936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en-US" sz="1300" b="1" dirty="0"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</a:endParaRPr>
          </a:p>
        </p:txBody>
      </p:sp>
      <p:sp>
        <p:nvSpPr>
          <p:cNvPr id="109580" name="TextBox 54"/>
          <p:cNvSpPr txBox="1">
            <a:spLocks noChangeArrowheads="1"/>
          </p:cNvSpPr>
          <p:nvPr/>
        </p:nvSpPr>
        <p:spPr bwMode="auto">
          <a:xfrm>
            <a:off x="755650" y="5373688"/>
            <a:ext cx="66960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US" sz="16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9581" name="Номер слайда 39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310AAF96-1685-4A0A-9D39-DA31CF391579}" type="slidenum">
              <a:rPr lang="ru-RU" smtClean="0"/>
              <a:pPr/>
              <a:t>31</a:t>
            </a:fld>
            <a:endParaRPr lang="ru-RU" smtClean="0"/>
          </a:p>
        </p:txBody>
      </p:sp>
      <p:sp>
        <p:nvSpPr>
          <p:cNvPr id="56" name="Rectangle 4"/>
          <p:cNvSpPr>
            <a:spLocks noChangeArrowheads="1"/>
          </p:cNvSpPr>
          <p:nvPr/>
        </p:nvSpPr>
        <p:spPr bwMode="gray">
          <a:xfrm>
            <a:off x="107950" y="5013325"/>
            <a:ext cx="7380288" cy="1295400"/>
          </a:xfrm>
          <a:prstGeom prst="rect">
            <a:avLst/>
          </a:prstGeom>
          <a:gradFill>
            <a:gsLst>
              <a:gs pos="0">
                <a:schemeClr val="accent5">
                  <a:lumMod val="20000"/>
                  <a:lumOff val="80000"/>
                  <a:alpha val="0"/>
                </a:schemeClr>
              </a:gs>
              <a:gs pos="50000">
                <a:schemeClr val="accent5">
                  <a:lumMod val="20000"/>
                  <a:lumOff val="80000"/>
                </a:schemeClr>
              </a:gs>
            </a:gsLst>
            <a:lin ang="10800000" scaled="1"/>
          </a:gradFill>
          <a:ln>
            <a:noFill/>
          </a:ln>
          <a:effectLst/>
        </p:spPr>
        <p:txBody>
          <a:bodyPr wrap="none" anchor="ctr"/>
          <a:lstStyle/>
          <a:p>
            <a:pPr algn="ctr"/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 descr="дороги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980728"/>
            <a:ext cx="4530788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дороги2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427984" y="836712"/>
            <a:ext cx="4716016" cy="31440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539552" y="836712"/>
            <a:ext cx="7988424" cy="649288"/>
          </a:xfrm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>
              <a:defRPr/>
            </a:pP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Дорожный фонд </a:t>
            </a:r>
            <a:r>
              <a:rPr lang="ru-RU" sz="3600" dirty="0" err="1" smtClean="0">
                <a:solidFill>
                  <a:schemeClr val="accent2">
                    <a:lumMod val="75000"/>
                  </a:schemeClr>
                </a:solidFill>
              </a:rPr>
              <a:t>Боковского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 района</a:t>
            </a:r>
            <a:endParaRPr lang="ru-RU" sz="36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5" name="Овал 24"/>
          <p:cNvSpPr/>
          <p:nvPr/>
        </p:nvSpPr>
        <p:spPr bwMode="auto">
          <a:xfrm>
            <a:off x="1547665" y="3980723"/>
            <a:ext cx="5976664" cy="2256589"/>
          </a:xfrm>
          <a:prstGeom prst="ellipse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1430" tIns="11430" rIns="11430" bIns="11430" spcCol="1270" anchor="ctr"/>
          <a:lstStyle/>
          <a:p>
            <a:pPr algn="ctr" defTabSz="8001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dirty="0">
                <a:ln w="9525" cmpd="sng">
                  <a:prstDash val="solid"/>
                </a:ln>
                <a:solidFill>
                  <a:prstClr val="white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Дорожный фонд</a:t>
            </a:r>
          </a:p>
          <a:p>
            <a:pPr algn="ctr" defTabSz="8001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dirty="0">
                <a:ln w="9525" cmpd="sng">
                  <a:prstDash val="solid"/>
                </a:ln>
                <a:solidFill>
                  <a:prstClr val="white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dirty="0" smtClean="0">
                <a:ln w="9525" cmpd="sng">
                  <a:prstDash val="solid"/>
                </a:ln>
                <a:solidFill>
                  <a:prstClr val="white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2020 год -35364,2 </a:t>
            </a:r>
            <a:r>
              <a:rPr lang="ru-RU" dirty="0">
                <a:ln w="9525" cmpd="sng">
                  <a:prstDash val="solid"/>
                </a:ln>
                <a:solidFill>
                  <a:prstClr val="white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тыс. </a:t>
            </a:r>
            <a:r>
              <a:rPr lang="ru-RU" dirty="0" smtClean="0">
                <a:ln w="9525" cmpd="sng">
                  <a:prstDash val="solid"/>
                </a:ln>
                <a:solidFill>
                  <a:prstClr val="white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рублей;</a:t>
            </a:r>
          </a:p>
          <a:p>
            <a:pPr algn="ctr" defTabSz="8001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dirty="0" smtClean="0">
                <a:ln w="9525" cmpd="sng">
                  <a:prstDash val="solid"/>
                </a:ln>
                <a:solidFill>
                  <a:prstClr val="white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2021 год – 37778,7 тыс. рублей;</a:t>
            </a:r>
          </a:p>
          <a:p>
            <a:pPr algn="ctr" defTabSz="8001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dirty="0" smtClean="0">
                <a:ln w="9525" cmpd="sng">
                  <a:prstDash val="solid"/>
                </a:ln>
                <a:solidFill>
                  <a:prstClr val="white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2022 год – 38283,1 </a:t>
            </a:r>
            <a:r>
              <a:rPr lang="ru-RU" dirty="0" err="1" smtClean="0">
                <a:ln w="9525" cmpd="sng">
                  <a:prstDash val="solid"/>
                </a:ln>
                <a:solidFill>
                  <a:prstClr val="white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тыс.рублей</a:t>
            </a:r>
            <a:endParaRPr lang="ru-RU" dirty="0" smtClean="0">
              <a:ln w="9525" cmpd="sng">
                <a:prstDash val="solid"/>
              </a:ln>
              <a:solidFill>
                <a:prstClr val="white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defTabSz="800100">
              <a:lnSpc>
                <a:spcPct val="90000"/>
              </a:lnSpc>
              <a:spcAft>
                <a:spcPct val="3500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10599" name="Номер слайда 1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829AEF57-8F54-4FDA-89F9-63382272B5D0}" type="slidenum">
              <a:rPr lang="ru-RU" smtClean="0"/>
              <a:pPr/>
              <a:t>32</a:t>
            </a:fld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68313" y="549275"/>
            <a:ext cx="8351837" cy="792163"/>
          </a:xfrm>
        </p:spPr>
        <p:txBody>
          <a:bodyPr>
            <a:noAutofit/>
          </a:bodyPr>
          <a:lstStyle/>
          <a:p>
            <a:pPr marL="85725" algn="ctr">
              <a:defRPr/>
            </a:pPr>
            <a:r>
              <a:rPr lang="ru-RU" sz="2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Объемы межбюджетных трансфертов бюджету </a:t>
            </a:r>
            <a:r>
              <a:rPr lang="ru-RU" sz="23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Боковского</a:t>
            </a:r>
            <a:r>
              <a:rPr lang="ru-RU" sz="2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района на 2020-2022 годы</a:t>
            </a:r>
            <a:r>
              <a:rPr lang="ru-RU" sz="25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endParaRPr lang="ru-RU" sz="25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graphicFrame>
        <p:nvGraphicFramePr>
          <p:cNvPr id="12" name="Содержимое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0463433"/>
              </p:ext>
            </p:extLst>
          </p:nvPr>
        </p:nvGraphicFramePr>
        <p:xfrm>
          <a:off x="467544" y="1340768"/>
          <a:ext cx="8208912" cy="3651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41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383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349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315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6519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Наименование показателей</a:t>
                      </a:r>
                      <a:endParaRPr kumimoji="0" lang="ru-RU" sz="1800" b="1" i="0" u="none" strike="noStrike" kern="120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2020 год</a:t>
                      </a:r>
                      <a:endParaRPr kumimoji="0" lang="ru-RU" sz="1600" b="1" i="0" u="none" strike="noStrike" kern="1200" baseline="0" dirty="0" smtClean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2021 год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2022 год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1175"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ru-RU" sz="2200" b="0" i="0" u="none" strike="noStrike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rgbClr val="00CC00"/>
                          </a:solidFill>
                          <a:latin typeface="Arial" pitchFamily="34" charset="0"/>
                          <a:cs typeface="Arial" pitchFamily="34" charset="0"/>
                        </a:rPr>
                        <a:t>Итого</a:t>
                      </a:r>
                      <a:endParaRPr lang="ru-RU" sz="22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rgbClr val="00CC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ru-RU" sz="2200" b="0" i="0" u="none" strike="noStrike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rgbClr val="00CC00"/>
                          </a:solidFill>
                          <a:latin typeface="Arial" pitchFamily="34" charset="0"/>
                          <a:cs typeface="Arial" pitchFamily="34" charset="0"/>
                        </a:rPr>
                        <a:t>565701,5</a:t>
                      </a:r>
                      <a:endParaRPr lang="ru-RU" sz="22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rgbClr val="00CC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0" i="0" u="none" strike="noStrike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rgbClr val="00CC00"/>
                          </a:solidFill>
                          <a:latin typeface="Arial" pitchFamily="34" charset="0"/>
                          <a:cs typeface="Arial" pitchFamily="34" charset="0"/>
                        </a:rPr>
                        <a:t>452130,5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0" i="0" u="none" strike="noStrike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rgbClr val="00CC00"/>
                          </a:solidFill>
                          <a:latin typeface="Arial" pitchFamily="34" charset="0"/>
                          <a:cs typeface="Arial" pitchFamily="34" charset="0"/>
                        </a:rPr>
                        <a:t>364458,1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174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в том числе:</a:t>
                      </a:r>
                      <a:endParaRPr lang="ru-RU" sz="18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22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22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22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5107">
                <a:tc>
                  <a:txBody>
                    <a:bodyPr/>
                    <a:lstStyle/>
                    <a:p>
                      <a:pPr marL="108000" algn="l" fontAlgn="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b="0" i="0" u="none" strike="noStrike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Дотации </a:t>
                      </a:r>
                      <a:endParaRPr lang="ru-RU" sz="20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t" latinLnBrk="0" hangingPunct="1">
                        <a:lnSpc>
                          <a:spcPct val="150000"/>
                        </a:lnSpc>
                      </a:pPr>
                      <a:r>
                        <a:rPr kumimoji="0" lang="ru-RU" sz="2000" b="0" i="0" u="none" strike="noStrike" kern="1200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146796,5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ru-RU" sz="2000" b="0" i="0" u="none" strike="noStrike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73319,3</a:t>
                      </a:r>
                      <a:endParaRPr lang="ru-RU" sz="20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ru-RU" sz="2000" b="0" i="0" u="none" strike="noStrike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61127,0</a:t>
                      </a:r>
                      <a:endParaRPr lang="ru-RU" sz="20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5107">
                <a:tc>
                  <a:txBody>
                    <a:bodyPr/>
                    <a:lstStyle/>
                    <a:p>
                      <a:pPr marL="108000" algn="l" fontAlgn="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b="0" i="0" u="none" strike="noStrike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Субвенции</a:t>
                      </a:r>
                      <a:endParaRPr lang="ru-RU" sz="20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t" latinLnBrk="0" hangingPunct="1">
                        <a:lnSpc>
                          <a:spcPct val="150000"/>
                        </a:lnSpc>
                      </a:pPr>
                      <a:r>
                        <a:rPr kumimoji="0" lang="ru-RU" sz="2000" b="0" i="0" u="none" strike="noStrike" kern="1200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278931,4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ru-RU" sz="2000" b="0" i="0" u="none" strike="noStrike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297918,3</a:t>
                      </a:r>
                      <a:endParaRPr lang="ru-RU" sz="20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ru-RU" sz="2000" b="0" i="0" u="none" strike="noStrike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298616,0</a:t>
                      </a:r>
                      <a:endParaRPr lang="ru-RU" sz="20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33620">
                <a:tc>
                  <a:txBody>
                    <a:bodyPr/>
                    <a:lstStyle/>
                    <a:p>
                      <a:pPr marL="108000" algn="l" fontAlgn="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0" i="0" u="none" strike="noStrike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Субсидии и иные  межбюджетные трансферты</a:t>
                      </a:r>
                      <a:endParaRPr lang="ru-RU" sz="20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t" latinLnBrk="0" hangingPunct="1">
                        <a:lnSpc>
                          <a:spcPct val="150000"/>
                        </a:lnSpc>
                      </a:pPr>
                      <a:r>
                        <a:rPr kumimoji="0" lang="ru-RU" sz="2000" b="0" i="0" u="none" strike="noStrike" kern="1200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139973,6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ru-RU" sz="2000" b="0" i="0" u="none" strike="noStrike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80892,9</a:t>
                      </a:r>
                      <a:endParaRPr lang="ru-RU" sz="20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ru-RU" sz="2000" b="0" i="0" u="none" strike="noStrike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59725,1</a:t>
                      </a:r>
                      <a:endParaRPr lang="ru-RU" sz="20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1" name="Заголовок 7"/>
          <p:cNvSpPr txBox="1">
            <a:spLocks/>
          </p:cNvSpPr>
          <p:nvPr/>
        </p:nvSpPr>
        <p:spPr bwMode="auto">
          <a:xfrm>
            <a:off x="7775575" y="1052513"/>
            <a:ext cx="136842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ru-RU" sz="16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Arial" pitchFamily="34" charset="0"/>
              </a:rPr>
              <a:t>тыс. рублей</a:t>
            </a:r>
          </a:p>
        </p:txBody>
      </p:sp>
      <p:sp>
        <p:nvSpPr>
          <p:cNvPr id="111620" name="TextBox 9"/>
          <p:cNvSpPr txBox="1">
            <a:spLocks noChangeArrowheads="1"/>
          </p:cNvSpPr>
          <p:nvPr/>
        </p:nvSpPr>
        <p:spPr bwMode="auto">
          <a:xfrm>
            <a:off x="323850" y="6453188"/>
            <a:ext cx="86407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40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11621" name="Номер слайда 1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98022BFE-C2B2-4078-A54A-F23BEAB1FB89}" type="slidenum">
              <a:rPr lang="ru-RU" smtClean="0"/>
              <a:pPr/>
              <a:t>33</a:t>
            </a:fld>
            <a:endParaRPr lang="ru-RU" smtClean="0"/>
          </a:p>
        </p:txBody>
      </p:sp>
      <p:pic>
        <p:nvPicPr>
          <p:cNvPr id="1026" name="Picture 2" descr="D:\Мои документы\Для слайдов\remont-metinvest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7544" y="5157192"/>
            <a:ext cx="2808312" cy="1512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D:\Мои документы\Для слайдов\докто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39852" y="5193196"/>
            <a:ext cx="2808312" cy="1512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D:\Мои документы\Для слайдов\сельхозтов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084168" y="5229200"/>
            <a:ext cx="2736304" cy="1440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"/>
          <p:cNvSpPr txBox="1">
            <a:spLocks/>
          </p:cNvSpPr>
          <p:nvPr/>
        </p:nvSpPr>
        <p:spPr>
          <a:xfrm>
            <a:off x="539750" y="476250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Times New Roman" pitchFamily="18" charset="0"/>
              </a:rPr>
              <a:t>Структура межбюджетных трансфертов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Times New Roman" pitchFamily="18" charset="0"/>
              </a:rPr>
              <a:t>на </a:t>
            </a:r>
            <a:r>
              <a:rPr lang="ru-RU" sz="2800" b="1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Times New Roman" pitchFamily="18" charset="0"/>
              </a:rPr>
              <a:t>2020 </a:t>
            </a:r>
            <a:r>
              <a:rPr lang="ru-RU" sz="2800" b="1" dirty="0"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Times New Roman" pitchFamily="18" charset="0"/>
              </a:rPr>
              <a:t>год</a:t>
            </a:r>
          </a:p>
        </p:txBody>
      </p:sp>
      <p:sp>
        <p:nvSpPr>
          <p:cNvPr id="18" name="Овал 17"/>
          <p:cNvSpPr/>
          <p:nvPr/>
        </p:nvSpPr>
        <p:spPr>
          <a:xfrm>
            <a:off x="6012160" y="1484784"/>
            <a:ext cx="3024336" cy="1800200"/>
          </a:xfrm>
          <a:prstGeom prst="ellipse">
            <a:avLst/>
          </a:prstGeom>
          <a:solidFill>
            <a:srgbClr val="00FFFF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700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Субсидии </a:t>
            </a:r>
          </a:p>
          <a:p>
            <a:pPr algn="ctr">
              <a:defRPr/>
            </a:pPr>
            <a:r>
              <a:rPr lang="ru-RU" sz="17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(от лат. «</a:t>
            </a:r>
            <a:r>
              <a:rPr lang="en-US" sz="17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Subsidium</a:t>
            </a:r>
            <a:r>
              <a:rPr lang="ru-RU" sz="17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»- поддержка)</a:t>
            </a:r>
            <a:r>
              <a:rPr 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24,2%</a:t>
            </a:r>
            <a:endParaRPr lang="ru-RU" sz="24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6479704" y="5445224"/>
            <a:ext cx="2664296" cy="1224136"/>
          </a:xfrm>
          <a:prstGeom prst="ellipse">
            <a:avLst/>
          </a:prstGeom>
          <a:solidFill>
            <a:srgbClr val="9999FF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700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Иные межбюджетные трансферты</a:t>
            </a:r>
          </a:p>
          <a:p>
            <a:pPr algn="ctr">
              <a:defRPr/>
            </a:pPr>
            <a:r>
              <a:rPr lang="ru-RU" sz="2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0,6 </a:t>
            </a:r>
            <a:r>
              <a:rPr lang="ru-RU" sz="2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%</a:t>
            </a:r>
          </a:p>
        </p:txBody>
      </p:sp>
      <p:sp>
        <p:nvSpPr>
          <p:cNvPr id="21" name="Овал 20"/>
          <p:cNvSpPr/>
          <p:nvPr/>
        </p:nvSpPr>
        <p:spPr>
          <a:xfrm>
            <a:off x="611560" y="5301208"/>
            <a:ext cx="2736304" cy="1440160"/>
          </a:xfrm>
          <a:prstGeom prst="ellipse">
            <a:avLst/>
          </a:prstGeom>
          <a:solidFill>
            <a:srgbClr val="00CC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700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Дотации </a:t>
            </a:r>
          </a:p>
          <a:p>
            <a:pPr algn="ctr">
              <a:defRPr/>
            </a:pPr>
            <a:r>
              <a:rPr lang="ru-RU" sz="17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(от лат.</a:t>
            </a:r>
            <a:r>
              <a:rPr lang="en-US" sz="17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17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17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en-US" sz="17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Dotatio</a:t>
            </a:r>
            <a:r>
              <a:rPr lang="ru-RU" sz="17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» – дар)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25,9%</a:t>
            </a:r>
            <a:endParaRPr lang="ru-RU" sz="24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395536" y="1124744"/>
            <a:ext cx="2952328" cy="2160240"/>
          </a:xfrm>
          <a:prstGeom prst="ellipse">
            <a:avLst/>
          </a:prstGeom>
          <a:solidFill>
            <a:srgbClr val="CC706E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700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Субвенции</a:t>
            </a:r>
          </a:p>
          <a:p>
            <a:pPr algn="ctr">
              <a:defRPr/>
            </a:pPr>
            <a:r>
              <a:rPr lang="ru-RU" sz="17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(от лат. </a:t>
            </a:r>
          </a:p>
          <a:p>
            <a:pPr algn="ctr">
              <a:defRPr/>
            </a:pPr>
            <a:r>
              <a:rPr lang="ru-RU" sz="17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en-US" sz="17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Subvenire</a:t>
            </a:r>
            <a:r>
              <a:rPr lang="ru-RU" sz="17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» - приходить на помощь</a:t>
            </a:r>
            <a:r>
              <a:rPr lang="en-US" sz="17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)</a:t>
            </a:r>
            <a:endParaRPr lang="ru-RU" sz="17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49,3 </a:t>
            </a:r>
            <a:r>
              <a:rPr lang="ru-RU" sz="2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%</a:t>
            </a:r>
          </a:p>
        </p:txBody>
      </p:sp>
      <p:sp>
        <p:nvSpPr>
          <p:cNvPr id="113678" name="TextBox 14"/>
          <p:cNvSpPr txBox="1">
            <a:spLocks noChangeArrowheads="1"/>
          </p:cNvSpPr>
          <p:nvPr/>
        </p:nvSpPr>
        <p:spPr bwMode="auto">
          <a:xfrm>
            <a:off x="2268538" y="3573463"/>
            <a:ext cx="4391025" cy="141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200" b="1" dirty="0">
                <a:solidFill>
                  <a:srgbClr val="000000"/>
                </a:solidFill>
                <a:cs typeface="Arial" charset="0"/>
              </a:rPr>
              <a:t>Межбюджетные </a:t>
            </a:r>
          </a:p>
          <a:p>
            <a:pPr algn="ctr"/>
            <a:r>
              <a:rPr lang="ru-RU" sz="2200" b="1" dirty="0">
                <a:solidFill>
                  <a:srgbClr val="000000"/>
                </a:solidFill>
                <a:cs typeface="Arial" charset="0"/>
              </a:rPr>
              <a:t>трансферты </a:t>
            </a:r>
          </a:p>
          <a:p>
            <a:pPr algn="ctr"/>
            <a:r>
              <a:rPr lang="ru-RU" sz="2400" b="1" dirty="0">
                <a:solidFill>
                  <a:srgbClr val="000000"/>
                </a:solidFill>
                <a:cs typeface="Arial" charset="0"/>
              </a:rPr>
              <a:t>100%</a:t>
            </a:r>
          </a:p>
          <a:p>
            <a:pPr algn="ctr"/>
            <a:r>
              <a:rPr lang="ru-RU" sz="1600" b="1" dirty="0">
                <a:solidFill>
                  <a:srgbClr val="000000"/>
                </a:solidFill>
                <a:cs typeface="Arial" charset="0"/>
              </a:rPr>
              <a:t>(68 направлений)</a:t>
            </a:r>
          </a:p>
        </p:txBody>
      </p:sp>
      <p:sp>
        <p:nvSpPr>
          <p:cNvPr id="53" name="Стрелка вправо 52"/>
          <p:cNvSpPr/>
          <p:nvPr/>
        </p:nvSpPr>
        <p:spPr>
          <a:xfrm rot="19252489">
            <a:off x="4624388" y="2651125"/>
            <a:ext cx="1685925" cy="76517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700" dirty="0">
                <a:solidFill>
                  <a:prstClr val="black"/>
                </a:solidFill>
              </a:rPr>
              <a:t>6</a:t>
            </a:r>
            <a:r>
              <a:rPr lang="ru-RU" sz="1700" dirty="0" smtClean="0">
                <a:solidFill>
                  <a:prstClr val="black"/>
                </a:solidFill>
              </a:rPr>
              <a:t> </a:t>
            </a:r>
            <a:r>
              <a:rPr lang="ru-RU" sz="1700" dirty="0">
                <a:solidFill>
                  <a:prstClr val="black"/>
                </a:solidFill>
              </a:rPr>
              <a:t>субсидий </a:t>
            </a:r>
          </a:p>
        </p:txBody>
      </p:sp>
      <p:sp>
        <p:nvSpPr>
          <p:cNvPr id="113680" name="Номер слайда 1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D4364D53-09ED-4DEA-9160-781E0A09449E}" type="slidenum">
              <a:rPr lang="ru-RU" smtClean="0"/>
              <a:pPr/>
              <a:t>34</a:t>
            </a:fld>
            <a:endParaRPr lang="ru-RU" smtClean="0"/>
          </a:p>
        </p:txBody>
      </p:sp>
      <p:sp>
        <p:nvSpPr>
          <p:cNvPr id="113681" name="AutoShape 2" descr="https://sevastopol.gov.ru/files/iblock/a06/company_socialcare.jpg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4099" name="Picture 3" descr="D:\Мои документы\Для слайдов\руки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68144" y="3501008"/>
            <a:ext cx="3132348" cy="1512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1" name="Picture 5" descr="D:\Мои документы\Для слайдов\iHND0LHYW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7544" y="3212976"/>
            <a:ext cx="2808312" cy="208823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12500"/>
          </a:effectLst>
        </p:spPr>
      </p:pic>
      <p:grpSp>
        <p:nvGrpSpPr>
          <p:cNvPr id="113684" name="Группа 24"/>
          <p:cNvGrpSpPr>
            <a:grpSpLocks/>
          </p:cNvGrpSpPr>
          <p:nvPr/>
        </p:nvGrpSpPr>
        <p:grpSpPr bwMode="auto">
          <a:xfrm rot="-663311">
            <a:off x="3042507" y="2776865"/>
            <a:ext cx="1520826" cy="720725"/>
            <a:chOff x="6833007" y="5429125"/>
            <a:chExt cx="1521504" cy="720080"/>
          </a:xfrm>
        </p:grpSpPr>
        <p:sp>
          <p:nvSpPr>
            <p:cNvPr id="20" name="Стрелка вниз 19"/>
            <p:cNvSpPr/>
            <p:nvPr/>
          </p:nvSpPr>
          <p:spPr>
            <a:xfrm rot="7780220">
              <a:off x="7194014" y="5068118"/>
              <a:ext cx="720080" cy="1442094"/>
            </a:xfrm>
            <a:prstGeom prst="downArrow">
              <a:avLst/>
            </a:prstGeom>
            <a:solidFill>
              <a:srgbClr val="9999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113692" name="TextBox 23"/>
            <p:cNvSpPr txBox="1">
              <a:spLocks noChangeArrowheads="1"/>
            </p:cNvSpPr>
            <p:nvPr/>
          </p:nvSpPr>
          <p:spPr bwMode="auto">
            <a:xfrm rot="2376570">
              <a:off x="6909241" y="5647345"/>
              <a:ext cx="1445270" cy="338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600" dirty="0" smtClean="0">
                  <a:latin typeface="Georgia" pitchFamily="18" charset="0"/>
                </a:rPr>
                <a:t>13</a:t>
              </a:r>
              <a:r>
                <a:rPr lang="en-US" sz="1600" dirty="0" smtClean="0">
                  <a:latin typeface="Georgia" pitchFamily="18" charset="0"/>
                </a:rPr>
                <a:t> </a:t>
              </a:r>
              <a:r>
                <a:rPr lang="ru-RU" sz="1600" dirty="0" smtClean="0">
                  <a:latin typeface="Georgia" pitchFamily="18" charset="0"/>
                </a:rPr>
                <a:t>субвенций</a:t>
              </a:r>
              <a:endParaRPr lang="ru-RU" sz="1600" dirty="0">
                <a:latin typeface="Georgia" pitchFamily="18" charset="0"/>
              </a:endParaRPr>
            </a:p>
          </p:txBody>
        </p:sp>
      </p:grpSp>
      <p:grpSp>
        <p:nvGrpSpPr>
          <p:cNvPr id="113685" name="Группа 30"/>
          <p:cNvGrpSpPr>
            <a:grpSpLocks/>
          </p:cNvGrpSpPr>
          <p:nvPr/>
        </p:nvGrpSpPr>
        <p:grpSpPr bwMode="auto">
          <a:xfrm rot="2121051">
            <a:off x="5334670" y="4835443"/>
            <a:ext cx="1583613" cy="655637"/>
            <a:chOff x="5363357" y="4889647"/>
            <a:chExt cx="1583466" cy="655445"/>
          </a:xfrm>
        </p:grpSpPr>
        <p:sp>
          <p:nvSpPr>
            <p:cNvPr id="26" name="Стрелка вниз 25"/>
            <p:cNvSpPr/>
            <p:nvPr/>
          </p:nvSpPr>
          <p:spPr>
            <a:xfrm rot="16200000">
              <a:off x="5835741" y="4434011"/>
              <a:ext cx="655445" cy="1566718"/>
            </a:xfrm>
            <a:prstGeom prst="downArrow">
              <a:avLst/>
            </a:prstGeom>
            <a:solidFill>
              <a:srgbClr val="FF99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113690" name="TextBox 26"/>
            <p:cNvSpPr txBox="1">
              <a:spLocks noChangeArrowheads="1"/>
            </p:cNvSpPr>
            <p:nvPr/>
          </p:nvSpPr>
          <p:spPr bwMode="auto">
            <a:xfrm>
              <a:off x="5363357" y="5013231"/>
              <a:ext cx="1502195" cy="369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 smtClean="0">
                  <a:latin typeface="Georgia" pitchFamily="18" charset="0"/>
                </a:rPr>
                <a:t>2 иные </a:t>
              </a:r>
              <a:r>
                <a:rPr lang="ru-RU" dirty="0">
                  <a:latin typeface="Georgia" pitchFamily="18" charset="0"/>
                </a:rPr>
                <a:t>МБТ</a:t>
              </a:r>
            </a:p>
          </p:txBody>
        </p:sp>
      </p:grpSp>
      <p:grpSp>
        <p:nvGrpSpPr>
          <p:cNvPr id="113686" name="Группа 29"/>
          <p:cNvGrpSpPr>
            <a:grpSpLocks/>
          </p:cNvGrpSpPr>
          <p:nvPr/>
        </p:nvGrpSpPr>
        <p:grpSpPr bwMode="auto">
          <a:xfrm>
            <a:off x="3203575" y="5084763"/>
            <a:ext cx="1270000" cy="701675"/>
            <a:chOff x="3304842" y="5023152"/>
            <a:chExt cx="1269899" cy="701809"/>
          </a:xfrm>
        </p:grpSpPr>
        <p:sp>
          <p:nvSpPr>
            <p:cNvPr id="52" name="Стрелка вправо 51"/>
            <p:cNvSpPr/>
            <p:nvPr/>
          </p:nvSpPr>
          <p:spPr>
            <a:xfrm rot="8569349" flipV="1">
              <a:off x="3304842" y="5023152"/>
              <a:ext cx="1238152" cy="701809"/>
            </a:xfrm>
            <a:prstGeom prst="rightArrow">
              <a:avLst/>
            </a:prstGeom>
            <a:solidFill>
              <a:schemeClr val="tx1">
                <a:lumMod val="50000"/>
                <a:lumOff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3688" name="TextBox 27"/>
            <p:cNvSpPr txBox="1">
              <a:spLocks noChangeArrowheads="1"/>
            </p:cNvSpPr>
            <p:nvPr/>
          </p:nvSpPr>
          <p:spPr bwMode="auto">
            <a:xfrm rot="-2230651">
              <a:off x="3304842" y="5134437"/>
              <a:ext cx="1269899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>
                  <a:latin typeface="Georgia" pitchFamily="18" charset="0"/>
                </a:rPr>
                <a:t>1 дотация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395288" y="620713"/>
            <a:ext cx="8374062" cy="631825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1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Объем муниципальных программ в общем объеме расходов, запланированных на  реализацию муниципальных программ </a:t>
            </a:r>
            <a:r>
              <a:rPr lang="ru-RU" sz="16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Боковского</a:t>
            </a:r>
            <a:r>
              <a:rPr lang="ru-RU" sz="1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района в 2020 году</a:t>
            </a:r>
          </a:p>
        </p:txBody>
      </p:sp>
      <p:sp>
        <p:nvSpPr>
          <p:cNvPr id="114690" name="Содержимое 3"/>
          <p:cNvSpPr>
            <a:spLocks noGrp="1"/>
          </p:cNvSpPr>
          <p:nvPr>
            <p:ph sz="half" idx="4294967295"/>
          </p:nvPr>
        </p:nvSpPr>
        <p:spPr>
          <a:xfrm>
            <a:off x="179388" y="1268761"/>
            <a:ext cx="8785100" cy="5328889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Обеспечение общественного порядка и профилактика правонарушений</a:t>
            </a:r>
            <a:endParaRPr lang="ru-RU" dirty="0" smtClean="0"/>
          </a:p>
        </p:txBody>
      </p:sp>
      <p:sp>
        <p:nvSpPr>
          <p:cNvPr id="114691" name="Номер слайда 57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80659AEE-9768-4E12-B761-4372C899948E}" type="slidenum">
              <a:rPr lang="ru-RU" smtClean="0"/>
              <a:pPr/>
              <a:t>35</a:t>
            </a:fld>
            <a:endParaRPr lang="ru-RU" smtClean="0"/>
          </a:p>
        </p:txBody>
      </p:sp>
      <p:grpSp>
        <p:nvGrpSpPr>
          <p:cNvPr id="114692" name="Группа 60"/>
          <p:cNvGrpSpPr>
            <a:grpSpLocks/>
          </p:cNvGrpSpPr>
          <p:nvPr/>
        </p:nvGrpSpPr>
        <p:grpSpPr bwMode="auto">
          <a:xfrm>
            <a:off x="467545" y="4797425"/>
            <a:ext cx="2087518" cy="1079500"/>
            <a:chOff x="847223" y="5345832"/>
            <a:chExt cx="2212609" cy="1877280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847223" y="5345832"/>
              <a:ext cx="2212609" cy="187728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 prst="artDeco"/>
            </a:sp3d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3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Информационное общество</a:t>
              </a:r>
              <a:endPara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defRPr/>
              </a:pPr>
              <a:r>
                <a:rPr lang="ru-RU" sz="13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9551,8  </a:t>
              </a:r>
              <a:r>
                <a:rPr lang="ru-RU" sz="1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тыс. рублей</a:t>
              </a:r>
              <a:endPara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114784" name="Рисунок 56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339752" y="6165302"/>
              <a:ext cx="648072" cy="807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4693" name="Группа 65"/>
          <p:cNvGrpSpPr>
            <a:grpSpLocks/>
          </p:cNvGrpSpPr>
          <p:nvPr/>
        </p:nvGrpSpPr>
        <p:grpSpPr bwMode="auto">
          <a:xfrm>
            <a:off x="6516218" y="3500438"/>
            <a:ext cx="1656287" cy="1296987"/>
            <a:chOff x="6515556" y="2420888"/>
            <a:chExt cx="2376925" cy="1024114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6515556" y="2420888"/>
              <a:ext cx="2376925" cy="1024114"/>
            </a:xfrm>
            <a:prstGeom prst="rect">
              <a:avLst/>
            </a:prstGeom>
            <a:solidFill>
              <a:srgbClr val="0066FF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1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Обеспечение общественного порядка и профилактика </a:t>
              </a:r>
              <a:r>
                <a:rPr lang="ru-RU" sz="11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правонарушений </a:t>
              </a:r>
            </a:p>
            <a:p>
              <a:pPr algn="ctr">
                <a:defRPr/>
              </a:pPr>
              <a:r>
                <a:rPr lang="ru-RU" sz="12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4617,1 </a:t>
              </a:r>
              <a:r>
                <a:rPr lang="ru-RU" sz="11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тыс. рублей</a:t>
              </a:r>
            </a:p>
          </p:txBody>
        </p:sp>
        <p:pic>
          <p:nvPicPr>
            <p:cNvPr id="114780" name="Picture 2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478978" y="2852936"/>
              <a:ext cx="332863" cy="5040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4694" name="Группа 66"/>
          <p:cNvGrpSpPr>
            <a:grpSpLocks/>
          </p:cNvGrpSpPr>
          <p:nvPr/>
        </p:nvGrpSpPr>
        <p:grpSpPr bwMode="auto">
          <a:xfrm>
            <a:off x="4533041" y="4292599"/>
            <a:ext cx="1983176" cy="977515"/>
            <a:chOff x="6825465" y="3429000"/>
            <a:chExt cx="1742086" cy="768085"/>
          </a:xfrm>
        </p:grpSpPr>
        <p:sp>
          <p:nvSpPr>
            <p:cNvPr id="35" name="Прямоугольник 34"/>
            <p:cNvSpPr/>
            <p:nvPr/>
          </p:nvSpPr>
          <p:spPr>
            <a:xfrm>
              <a:off x="6825465" y="3429000"/>
              <a:ext cx="1742086" cy="768085"/>
            </a:xfrm>
            <a:prstGeom prst="rect">
              <a:avLst/>
            </a:prstGeom>
            <a:solidFill>
              <a:srgbClr val="0066FF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ru-RU" sz="1000" dirty="0">
                  <a:solidFill>
                    <a:schemeClr val="bg1"/>
                  </a:solidFill>
                </a:rPr>
                <a:t>Охрана окружающей среды и рациональное природопользование</a:t>
              </a:r>
            </a:p>
            <a:p>
              <a:pPr>
                <a:defRPr/>
              </a:pPr>
              <a:r>
                <a:rPr lang="ru-RU" sz="1000" b="1" dirty="0" smtClean="0">
                  <a:solidFill>
                    <a:schemeClr val="bg1"/>
                  </a:solidFill>
                </a:rPr>
                <a:t>200,0</a:t>
              </a:r>
              <a:endParaRPr lang="ru-RU" sz="1200" b="1" dirty="0">
                <a:solidFill>
                  <a:schemeClr val="bg1"/>
                </a:solidFill>
              </a:endParaRPr>
            </a:p>
            <a:p>
              <a:pPr>
                <a:defRPr/>
              </a:pPr>
              <a:r>
                <a:rPr lang="ru-RU" sz="1000" dirty="0">
                  <a:solidFill>
                    <a:schemeClr val="bg1"/>
                  </a:solidFill>
                </a:rPr>
                <a:t>тыс. рублей</a:t>
              </a:r>
            </a:p>
          </p:txBody>
        </p:sp>
        <p:pic>
          <p:nvPicPr>
            <p:cNvPr id="114776" name="Picture 4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758677" y="3789040"/>
              <a:ext cx="729106" cy="389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4695" name="Группа 54"/>
          <p:cNvGrpSpPr>
            <a:grpSpLocks/>
          </p:cNvGrpSpPr>
          <p:nvPr/>
        </p:nvGrpSpPr>
        <p:grpSpPr bwMode="auto">
          <a:xfrm>
            <a:off x="2555065" y="2708276"/>
            <a:ext cx="2025513" cy="1374652"/>
            <a:chOff x="2475369" y="2708920"/>
            <a:chExt cx="2600686" cy="1028774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2475369" y="2708920"/>
              <a:ext cx="2600686" cy="1024114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 prst="artDeco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r>
                <a:rPr lang="ru-RU" sz="1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Развитие сельского хозяйства и регулирование рынков сельскохозяйственной продукции, сырья и продовольствия</a:t>
              </a:r>
            </a:p>
            <a:p>
              <a:pPr>
                <a:defRPr/>
              </a:pPr>
              <a:r>
                <a:rPr lang="ru-RU" sz="14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67028,3</a:t>
              </a:r>
            </a:p>
            <a:p>
              <a:pPr>
                <a:defRPr/>
              </a:pPr>
              <a:r>
                <a:rPr lang="ru-RU" sz="13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тыс. рублей</a:t>
              </a:r>
              <a:endPara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114772" name="Picture 6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E9CD9E"/>
                </a:clrFrom>
                <a:clrTo>
                  <a:srgbClr val="E9CD9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63118" y="3301827"/>
              <a:ext cx="1084765" cy="4358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4696" name="Группа 61"/>
          <p:cNvGrpSpPr>
            <a:grpSpLocks/>
          </p:cNvGrpSpPr>
          <p:nvPr/>
        </p:nvGrpSpPr>
        <p:grpSpPr bwMode="auto">
          <a:xfrm>
            <a:off x="2555065" y="5445125"/>
            <a:ext cx="2088943" cy="1152525"/>
            <a:chOff x="2475370" y="4725144"/>
            <a:chExt cx="2672694" cy="1024114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2475370" y="4725144"/>
              <a:ext cx="2672694" cy="1024114"/>
            </a:xfrm>
            <a:prstGeom prst="rect">
              <a:avLst/>
            </a:prstGeom>
            <a:solidFill>
              <a:srgbClr val="66FF33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 prst="artDeco"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Развитие культуры </a:t>
              </a:r>
            </a:p>
            <a:p>
              <a:pPr algn="ctr">
                <a:defRPr/>
              </a:pPr>
              <a:r>
                <a:rPr lang="ru-RU" sz="1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и туризма </a:t>
              </a:r>
            </a:p>
            <a:p>
              <a:pPr>
                <a:defRPr/>
              </a:pPr>
              <a:r>
                <a:rPr lang="ru-RU" sz="14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              55719,3</a:t>
              </a:r>
              <a:endPara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defRPr/>
              </a:pPr>
              <a:r>
                <a:rPr lang="ru-RU" sz="1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          тыс</a:t>
              </a:r>
              <a:r>
                <a:rPr lang="ru-RU" sz="1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. рублей</a:t>
              </a:r>
            </a:p>
          </p:txBody>
        </p:sp>
        <p:pic>
          <p:nvPicPr>
            <p:cNvPr id="114768" name="Picture 10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B7DBF1"/>
                </a:clrFrom>
                <a:clrTo>
                  <a:srgbClr val="B7DBF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499992" y="5229200"/>
              <a:ext cx="537827" cy="4320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4697" name="Группа 51"/>
          <p:cNvGrpSpPr>
            <a:grpSpLocks/>
          </p:cNvGrpSpPr>
          <p:nvPr/>
        </p:nvGrpSpPr>
        <p:grpSpPr bwMode="auto">
          <a:xfrm>
            <a:off x="2555064" y="1412875"/>
            <a:ext cx="1994464" cy="1338898"/>
            <a:chOff x="3059832" y="1412776"/>
            <a:chExt cx="2088232" cy="1296144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3059832" y="1412776"/>
              <a:ext cx="2088232" cy="1296144"/>
            </a:xfrm>
            <a:prstGeom prst="rect">
              <a:avLst/>
            </a:prstGeom>
            <a:solidFill>
              <a:srgbClr val="0066FF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 prst="artDeco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2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Обеспечение качественными жилищно-коммунальными услугами населения </a:t>
              </a:r>
            </a:p>
            <a:p>
              <a:pPr>
                <a:defRPr/>
              </a:pPr>
              <a:r>
                <a:rPr lang="ru-RU" sz="16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         2430,8</a:t>
              </a:r>
              <a:endPara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defRPr/>
              </a:pPr>
              <a:r>
                <a:rPr lang="ru-RU" sz="12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тыс. рублей</a:t>
              </a:r>
            </a:p>
          </p:txBody>
        </p:sp>
        <p:pic>
          <p:nvPicPr>
            <p:cNvPr id="114764" name="Picture 12"/>
            <p:cNvPicPr>
              <a:picLocks noChangeAspect="1" noChangeArrowheads="1"/>
            </p:cNvPicPr>
            <p:nvPr/>
          </p:nvPicPr>
          <p:blipFill>
            <a:blip r:embed="rId7" cstate="email">
              <a:clrChange>
                <a:clrFrom>
                  <a:srgbClr val="B0B0B8"/>
                </a:clrFrom>
                <a:clrTo>
                  <a:srgbClr val="B0B0B8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499992" y="2204864"/>
              <a:ext cx="576064" cy="5040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4698" name="Группа 67"/>
          <p:cNvGrpSpPr>
            <a:grpSpLocks/>
          </p:cNvGrpSpPr>
          <p:nvPr/>
        </p:nvGrpSpPr>
        <p:grpSpPr bwMode="auto">
          <a:xfrm>
            <a:off x="4580579" y="3284538"/>
            <a:ext cx="1935637" cy="1008062"/>
            <a:chOff x="6825464" y="4941168"/>
            <a:chExt cx="1742086" cy="1008112"/>
          </a:xfrm>
        </p:grpSpPr>
        <p:sp>
          <p:nvSpPr>
            <p:cNvPr id="29" name="Прямоугольник 28"/>
            <p:cNvSpPr/>
            <p:nvPr/>
          </p:nvSpPr>
          <p:spPr>
            <a:xfrm>
              <a:off x="6825464" y="4941168"/>
              <a:ext cx="1742086" cy="1008112"/>
            </a:xfrm>
            <a:prstGeom prst="rect">
              <a:avLst/>
            </a:prstGeom>
            <a:solidFill>
              <a:srgbClr val="66FF33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1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Молодежь </a:t>
              </a:r>
              <a:r>
                <a:rPr lang="ru-RU" sz="11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Боковского</a:t>
              </a:r>
              <a:r>
                <a:rPr lang="ru-RU" sz="11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 района </a:t>
              </a:r>
            </a:p>
            <a:p>
              <a:pPr>
                <a:defRPr/>
              </a:pPr>
              <a:r>
                <a:rPr lang="ru-RU" sz="14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115,3 </a:t>
              </a:r>
              <a:endPara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defRPr/>
              </a:pPr>
              <a:r>
                <a:rPr lang="ru-RU" sz="11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тыс. рублей</a:t>
              </a:r>
            </a:p>
          </p:txBody>
        </p:sp>
        <p:pic>
          <p:nvPicPr>
            <p:cNvPr id="114760" name="Picture 13"/>
            <p:cNvPicPr>
              <a:picLocks noChangeAspect="1" noChangeArrowheads="1"/>
            </p:cNvPicPr>
            <p:nvPr/>
          </p:nvPicPr>
          <p:blipFill>
            <a:blip r:embed="rId8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933672" y="5301209"/>
              <a:ext cx="554107" cy="555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4699" name="Группа 52"/>
          <p:cNvGrpSpPr>
            <a:grpSpLocks/>
          </p:cNvGrpSpPr>
          <p:nvPr/>
        </p:nvGrpSpPr>
        <p:grpSpPr bwMode="auto">
          <a:xfrm>
            <a:off x="467544" y="1412875"/>
            <a:ext cx="2078843" cy="890605"/>
            <a:chOff x="878667" y="1412776"/>
            <a:chExt cx="2181165" cy="1285002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878667" y="1412776"/>
              <a:ext cx="2181165" cy="1285002"/>
            </a:xfrm>
            <a:prstGeom prst="rect">
              <a:avLst/>
            </a:prstGeom>
            <a:solidFill>
              <a:srgbClr val="66FF33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 prst="artDeco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Развитие образования</a:t>
              </a:r>
            </a:p>
            <a:p>
              <a:pPr algn="ctr">
                <a:defRPr/>
              </a:pPr>
              <a:r>
                <a:rPr lang="ru-RU" sz="14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278645,8</a:t>
              </a:r>
              <a:r>
                <a:rPr lang="ru-RU" sz="14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endPara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defRPr/>
              </a:pPr>
              <a:r>
                <a:rPr lang="ru-RU" sz="1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тыс. рублей</a:t>
              </a:r>
            </a:p>
          </p:txBody>
        </p:sp>
        <p:pic>
          <p:nvPicPr>
            <p:cNvPr id="114756" name="Picture 15"/>
            <p:cNvPicPr>
              <a:picLocks noChangeAspect="1" noChangeArrowheads="1"/>
            </p:cNvPicPr>
            <p:nvPr/>
          </p:nvPicPr>
          <p:blipFill>
            <a:blip r:embed="rId9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495077" y="1939436"/>
              <a:ext cx="521274" cy="5384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4700" name="Группа 58"/>
          <p:cNvGrpSpPr>
            <a:grpSpLocks/>
          </p:cNvGrpSpPr>
          <p:nvPr/>
        </p:nvGrpSpPr>
        <p:grpSpPr bwMode="auto">
          <a:xfrm>
            <a:off x="502951" y="3126066"/>
            <a:ext cx="2087518" cy="734733"/>
            <a:chOff x="503648" y="3068960"/>
            <a:chExt cx="2087535" cy="1080120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503648" y="3068960"/>
              <a:ext cx="2087535" cy="1080120"/>
            </a:xfrm>
            <a:prstGeom prst="rect">
              <a:avLst/>
            </a:prstGeom>
            <a:solidFill>
              <a:srgbClr val="66FF33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 prst="artDeco"/>
            </a:sp3d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Развитие здравоохранения</a:t>
              </a:r>
            </a:p>
            <a:p>
              <a:pPr>
                <a:defRPr/>
              </a:pPr>
              <a:r>
                <a:rPr lang="ru-RU" sz="1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67059,4</a:t>
              </a:r>
              <a:endPara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defRPr/>
              </a:pPr>
              <a:r>
                <a:rPr lang="ru-RU" sz="1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тыс. рублей</a:t>
              </a:r>
            </a:p>
          </p:txBody>
        </p:sp>
        <p:pic>
          <p:nvPicPr>
            <p:cNvPr id="114752" name="Picture 17"/>
            <p:cNvPicPr>
              <a:picLocks noChangeAspect="1" noChangeArrowheads="1"/>
            </p:cNvPicPr>
            <p:nvPr/>
          </p:nvPicPr>
          <p:blipFill>
            <a:blip r:embed="rId10" cstate="email"/>
            <a:srcRect/>
            <a:stretch>
              <a:fillRect/>
            </a:stretch>
          </p:blipFill>
          <p:spPr bwMode="auto">
            <a:xfrm>
              <a:off x="1512011" y="3559925"/>
              <a:ext cx="993650" cy="5618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4701" name="Группа 53"/>
          <p:cNvGrpSpPr>
            <a:grpSpLocks/>
          </p:cNvGrpSpPr>
          <p:nvPr/>
        </p:nvGrpSpPr>
        <p:grpSpPr bwMode="auto">
          <a:xfrm>
            <a:off x="435678" y="2250864"/>
            <a:ext cx="2087517" cy="849590"/>
            <a:chOff x="251520" y="2564905"/>
            <a:chExt cx="2808312" cy="1158422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251520" y="2564905"/>
              <a:ext cx="2808312" cy="1158422"/>
            </a:xfrm>
            <a:prstGeom prst="rect">
              <a:avLst/>
            </a:prstGeom>
            <a:solidFill>
              <a:srgbClr val="66FF33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 prst="artDeco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algn="ctr">
                <a:defRPr/>
              </a:pPr>
              <a:r>
                <a:rPr lang="ru-RU" sz="1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Социальная поддержка граждан</a:t>
              </a:r>
            </a:p>
            <a:p>
              <a:pPr algn="ctr">
                <a:defRPr/>
              </a:pPr>
              <a:r>
                <a:rPr lang="ru-RU" sz="14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111764,3</a:t>
              </a:r>
              <a:endPara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defRPr/>
              </a:pPr>
              <a:r>
                <a:rPr lang="ru-RU" sz="1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тыс. рублей</a:t>
              </a:r>
            </a:p>
            <a:p>
              <a:pPr algn="ctr">
                <a:defRPr/>
              </a:pPr>
              <a:endParaRPr lang="ru-RU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114748" name="Picture 18"/>
            <p:cNvPicPr>
              <a:picLocks noChangeAspect="1" noChangeArrowheads="1"/>
            </p:cNvPicPr>
            <p:nvPr/>
          </p:nvPicPr>
          <p:blipFill>
            <a:blip r:embed="rId1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123728" y="3212976"/>
              <a:ext cx="936104" cy="405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4702" name="Группа 59"/>
          <p:cNvGrpSpPr>
            <a:grpSpLocks/>
          </p:cNvGrpSpPr>
          <p:nvPr/>
        </p:nvGrpSpPr>
        <p:grpSpPr bwMode="auto">
          <a:xfrm>
            <a:off x="467545" y="3860800"/>
            <a:ext cx="2087518" cy="936625"/>
            <a:chOff x="862713" y="4725144"/>
            <a:chExt cx="2197119" cy="960107"/>
          </a:xfrm>
        </p:grpSpPr>
        <p:sp>
          <p:nvSpPr>
            <p:cNvPr id="22" name="Прямоугольник 21"/>
            <p:cNvSpPr/>
            <p:nvPr/>
          </p:nvSpPr>
          <p:spPr>
            <a:xfrm>
              <a:off x="862713" y="4725144"/>
              <a:ext cx="2197119" cy="960107"/>
            </a:xfrm>
            <a:prstGeom prst="rect">
              <a:avLst/>
            </a:prstGeom>
            <a:solidFill>
              <a:srgbClr val="0066FF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 prst="artDeco"/>
            </a:sp3d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ru-RU" sz="11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Развитие транспортной </a:t>
              </a:r>
            </a:p>
            <a:p>
              <a:pPr>
                <a:defRPr/>
              </a:pPr>
              <a:r>
                <a:rPr lang="ru-RU" sz="11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системы </a:t>
              </a:r>
              <a:r>
                <a:rPr lang="ru-RU" sz="1100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Боковского</a:t>
              </a:r>
              <a:r>
                <a:rPr lang="ru-RU" sz="11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района</a:t>
              </a:r>
            </a:p>
            <a:p>
              <a:pPr>
                <a:defRPr/>
              </a:pPr>
              <a:r>
                <a:rPr lang="ru-RU" sz="11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 </a:t>
              </a:r>
              <a:r>
                <a:rPr lang="ru-RU" sz="11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40085,9</a:t>
              </a:r>
              <a:endParaRPr lang="ru-RU" sz="11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defRPr/>
              </a:pPr>
              <a:r>
                <a:rPr lang="ru-RU" sz="11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тыс. рублей</a:t>
              </a:r>
            </a:p>
          </p:txBody>
        </p:sp>
        <p:pic>
          <p:nvPicPr>
            <p:cNvPr id="114744" name="Picture 20"/>
            <p:cNvPicPr>
              <a:picLocks noChangeAspect="1" noChangeArrowheads="1"/>
            </p:cNvPicPr>
            <p:nvPr/>
          </p:nvPicPr>
          <p:blipFill>
            <a:blip r:embed="rId12" cstate="email"/>
            <a:srcRect/>
            <a:stretch>
              <a:fillRect/>
            </a:stretch>
          </p:blipFill>
          <p:spPr bwMode="auto">
            <a:xfrm>
              <a:off x="2123728" y="5229200"/>
              <a:ext cx="846747" cy="4145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4703" name="Группа 55"/>
          <p:cNvGrpSpPr>
            <a:grpSpLocks/>
          </p:cNvGrpSpPr>
          <p:nvPr/>
        </p:nvGrpSpPr>
        <p:grpSpPr bwMode="auto">
          <a:xfrm>
            <a:off x="2555065" y="4076700"/>
            <a:ext cx="2025513" cy="1368425"/>
            <a:chOff x="2556007" y="3717032"/>
            <a:chExt cx="2024624" cy="1024577"/>
          </a:xfrm>
        </p:grpSpPr>
        <p:sp>
          <p:nvSpPr>
            <p:cNvPr id="25" name="Прямоугольник 24"/>
            <p:cNvSpPr/>
            <p:nvPr/>
          </p:nvSpPr>
          <p:spPr>
            <a:xfrm>
              <a:off x="2556007" y="3717032"/>
              <a:ext cx="2024624" cy="1024577"/>
            </a:xfrm>
            <a:prstGeom prst="rect">
              <a:avLst/>
            </a:prstGeom>
            <a:solidFill>
              <a:srgbClr val="66FF33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 prst="artDeco"/>
            </a:sp3d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1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Территориальное планирование и обеспечение доступным и комфортным жильем населения </a:t>
              </a:r>
              <a:r>
                <a:rPr lang="ru-RU" sz="11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Боковского</a:t>
              </a:r>
              <a:r>
                <a:rPr lang="ru-RU" sz="11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1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района   </a:t>
              </a:r>
            </a:p>
            <a:p>
              <a:pPr algn="ctr">
                <a:defRPr/>
              </a:pPr>
              <a:r>
                <a:rPr lang="ru-RU" sz="11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2836,7</a:t>
              </a:r>
              <a:endParaRPr lang="ru-RU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defRPr/>
              </a:pPr>
              <a:r>
                <a:rPr lang="ru-RU" sz="11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тыс. рублей</a:t>
              </a:r>
            </a:p>
          </p:txBody>
        </p:sp>
        <p:pic>
          <p:nvPicPr>
            <p:cNvPr id="114740" name="Picture 21"/>
            <p:cNvPicPr>
              <a:picLocks noChangeAspect="1" noChangeArrowheads="1"/>
            </p:cNvPicPr>
            <p:nvPr/>
          </p:nvPicPr>
          <p:blipFill>
            <a:blip r:embed="rId13" cstate="email">
              <a:clrChange>
                <a:clrFrom>
                  <a:srgbClr val="98B3FF"/>
                </a:clrFrom>
                <a:clrTo>
                  <a:srgbClr val="98B3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959897" y="4342674"/>
              <a:ext cx="573217" cy="339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4704" name="Группа 50"/>
          <p:cNvGrpSpPr>
            <a:grpSpLocks/>
          </p:cNvGrpSpPr>
          <p:nvPr/>
        </p:nvGrpSpPr>
        <p:grpSpPr bwMode="auto">
          <a:xfrm>
            <a:off x="4533041" y="1268761"/>
            <a:ext cx="1895246" cy="1018261"/>
            <a:chOff x="5148064" y="1994234"/>
            <a:chExt cx="1944216" cy="979459"/>
          </a:xfrm>
        </p:grpSpPr>
        <p:sp>
          <p:nvSpPr>
            <p:cNvPr id="34" name="Прямоугольник 33"/>
            <p:cNvSpPr/>
            <p:nvPr/>
          </p:nvSpPr>
          <p:spPr>
            <a:xfrm>
              <a:off x="5148064" y="1994234"/>
              <a:ext cx="1944216" cy="979459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ru-RU" sz="11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Экономическое развитие и инновационная экономика</a:t>
              </a:r>
            </a:p>
            <a:p>
              <a:pPr>
                <a:defRPr/>
              </a:pPr>
              <a:r>
                <a:rPr lang="ru-RU" sz="14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625,0 </a:t>
              </a:r>
              <a:r>
                <a:rPr lang="ru-RU" sz="11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тыс</a:t>
              </a:r>
              <a:r>
                <a:rPr lang="ru-RU" sz="11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. рублей</a:t>
              </a:r>
            </a:p>
          </p:txBody>
        </p:sp>
        <p:pic>
          <p:nvPicPr>
            <p:cNvPr id="114736" name="Picture 24"/>
            <p:cNvPicPr>
              <a:picLocks noChangeAspect="1" noChangeArrowheads="1"/>
            </p:cNvPicPr>
            <p:nvPr/>
          </p:nvPicPr>
          <p:blipFill>
            <a:blip r:embed="rId14" cstate="email">
              <a:clrChange>
                <a:clrFrom>
                  <a:srgbClr val="004670"/>
                </a:clrFrom>
                <a:clrTo>
                  <a:srgbClr val="00467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444208" y="2492896"/>
              <a:ext cx="557817" cy="3655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4705" name="Группа 62"/>
          <p:cNvGrpSpPr>
            <a:grpSpLocks/>
          </p:cNvGrpSpPr>
          <p:nvPr/>
        </p:nvGrpSpPr>
        <p:grpSpPr bwMode="auto">
          <a:xfrm>
            <a:off x="4580579" y="5229225"/>
            <a:ext cx="1847709" cy="1368425"/>
            <a:chOff x="2750328" y="5733256"/>
            <a:chExt cx="2020814" cy="864095"/>
          </a:xfrm>
        </p:grpSpPr>
        <p:sp>
          <p:nvSpPr>
            <p:cNvPr id="27" name="Прямоугольник 26"/>
            <p:cNvSpPr/>
            <p:nvPr/>
          </p:nvSpPr>
          <p:spPr>
            <a:xfrm>
              <a:off x="2750328" y="5733256"/>
              <a:ext cx="2020814" cy="864095"/>
            </a:xfrm>
            <a:prstGeom prst="rect">
              <a:avLst/>
            </a:prstGeom>
            <a:solidFill>
              <a:srgbClr val="66FF33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 prst="artDeco"/>
            </a:sp3d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ru-RU" sz="1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Развитие физической культуры и </a:t>
              </a:r>
            </a:p>
            <a:p>
              <a:pPr>
                <a:defRPr/>
              </a:pPr>
              <a:r>
                <a:rPr lang="ru-RU" sz="1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спорта </a:t>
              </a:r>
              <a:r>
                <a:rPr lang="ru-RU" sz="1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390,0 </a:t>
              </a:r>
              <a:endPara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defRPr/>
              </a:pPr>
              <a:r>
                <a:rPr lang="ru-RU" sz="1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тыс. рублей</a:t>
              </a:r>
            </a:p>
          </p:txBody>
        </p:sp>
        <p:pic>
          <p:nvPicPr>
            <p:cNvPr id="114732" name="Picture 25"/>
            <p:cNvPicPr>
              <a:picLocks noChangeAspect="1" noChangeArrowheads="1"/>
            </p:cNvPicPr>
            <p:nvPr/>
          </p:nvPicPr>
          <p:blipFill>
            <a:blip r:embed="rId1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35848" y="6165304"/>
              <a:ext cx="660447" cy="3657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4706" name="Группа 63"/>
          <p:cNvGrpSpPr>
            <a:grpSpLocks/>
          </p:cNvGrpSpPr>
          <p:nvPr/>
        </p:nvGrpSpPr>
        <p:grpSpPr bwMode="auto">
          <a:xfrm>
            <a:off x="4533042" y="2205038"/>
            <a:ext cx="1895246" cy="1079500"/>
            <a:chOff x="5148064" y="2924944"/>
            <a:chExt cx="1944216" cy="1080120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5148064" y="2924944"/>
              <a:ext cx="1944216" cy="1080120"/>
            </a:xfrm>
            <a:prstGeom prst="rect">
              <a:avLst/>
            </a:prstGeom>
            <a:solidFill>
              <a:srgbClr val="0066FF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9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Защита населения и территории от чрезвычайных ситуаций, обеспечение пожарной безопасности и безопасности людей на водных объектах</a:t>
              </a:r>
            </a:p>
            <a:p>
              <a:pPr algn="ctr">
                <a:defRPr/>
              </a:pPr>
              <a:r>
                <a:rPr lang="ru-RU" sz="9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9681,0</a:t>
              </a:r>
              <a:endPara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defRPr/>
              </a:pPr>
              <a:r>
                <a:rPr lang="ru-RU" sz="12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тыс. рублей</a:t>
              </a:r>
            </a:p>
          </p:txBody>
        </p:sp>
        <p:pic>
          <p:nvPicPr>
            <p:cNvPr id="114728" name="Picture 27"/>
            <p:cNvPicPr>
              <a:picLocks noChangeAspect="1" noChangeArrowheads="1"/>
            </p:cNvPicPr>
            <p:nvPr/>
          </p:nvPicPr>
          <p:blipFill>
            <a:blip r:embed="rId16" cstate="email"/>
            <a:srcRect/>
            <a:stretch>
              <a:fillRect/>
            </a:stretch>
          </p:blipFill>
          <p:spPr bwMode="auto">
            <a:xfrm>
              <a:off x="6516216" y="3573016"/>
              <a:ext cx="504055" cy="3600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4707" name="Группа 68"/>
          <p:cNvGrpSpPr>
            <a:grpSpLocks/>
          </p:cNvGrpSpPr>
          <p:nvPr/>
        </p:nvGrpSpPr>
        <p:grpSpPr bwMode="auto">
          <a:xfrm>
            <a:off x="6444525" y="2420938"/>
            <a:ext cx="1727980" cy="1079579"/>
            <a:chOff x="7092281" y="5805264"/>
            <a:chExt cx="1799505" cy="792146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7092281" y="5805264"/>
              <a:ext cx="1799505" cy="792146"/>
            </a:xfrm>
            <a:prstGeom prst="rect">
              <a:avLst/>
            </a:prstGeom>
            <a:solidFill>
              <a:srgbClr val="66FF33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Доступная</a:t>
              </a:r>
            </a:p>
            <a:p>
              <a:pPr algn="ctr">
                <a:defRPr/>
              </a:pPr>
              <a:r>
                <a:rPr lang="ru-RU" sz="1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среда</a:t>
              </a:r>
            </a:p>
            <a:p>
              <a:pPr>
                <a:defRPr/>
              </a:pPr>
              <a:r>
                <a:rPr lang="ru-RU" sz="1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162,6 </a:t>
              </a:r>
              <a:r>
                <a:rPr lang="ru-RU" sz="1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тыс. рублей</a:t>
              </a:r>
            </a:p>
          </p:txBody>
        </p:sp>
        <p:pic>
          <p:nvPicPr>
            <p:cNvPr id="114724" name="Picture 29"/>
            <p:cNvPicPr>
              <a:picLocks noChangeAspect="1" noChangeArrowheads="1"/>
            </p:cNvPicPr>
            <p:nvPr/>
          </p:nvPicPr>
          <p:blipFill>
            <a:blip r:embed="rId17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216779" y="6093296"/>
              <a:ext cx="430071" cy="458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4708" name="Группа 64"/>
          <p:cNvGrpSpPr>
            <a:grpSpLocks/>
          </p:cNvGrpSpPr>
          <p:nvPr/>
        </p:nvGrpSpPr>
        <p:grpSpPr bwMode="auto">
          <a:xfrm>
            <a:off x="6444524" y="1268761"/>
            <a:ext cx="1671789" cy="1183927"/>
            <a:chOff x="7092280" y="1412776"/>
            <a:chExt cx="1638142" cy="1040116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7092280" y="1412776"/>
              <a:ext cx="1638142" cy="1040116"/>
            </a:xfrm>
            <a:prstGeom prst="rect">
              <a:avLst/>
            </a:prstGeom>
            <a:solidFill>
              <a:srgbClr val="0066FF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2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Политика местного самоуправления</a:t>
              </a:r>
            </a:p>
            <a:p>
              <a:pPr>
                <a:defRPr/>
              </a:pPr>
              <a:r>
                <a:rPr lang="ru-RU" sz="12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94,5 </a:t>
              </a:r>
              <a:r>
                <a:rPr lang="ru-RU" sz="12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тыс. рублей</a:t>
              </a:r>
            </a:p>
          </p:txBody>
        </p:sp>
        <p:pic>
          <p:nvPicPr>
            <p:cNvPr id="114720" name="Picture 9"/>
            <p:cNvPicPr>
              <a:picLocks noChangeAspect="1" noChangeArrowheads="1"/>
            </p:cNvPicPr>
            <p:nvPr/>
          </p:nvPicPr>
          <p:blipFill>
            <a:blip r:embed="rId18" cstate="email">
              <a:clrChange>
                <a:clrFrom>
                  <a:srgbClr val="3C659E"/>
                </a:clrFrom>
                <a:clrTo>
                  <a:srgbClr val="3C659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938881" y="2132856"/>
              <a:ext cx="670770" cy="3086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2" name="Прямоугольник 71"/>
          <p:cNvSpPr/>
          <p:nvPr/>
        </p:nvSpPr>
        <p:spPr>
          <a:xfrm>
            <a:off x="6425410" y="4750809"/>
            <a:ext cx="1747095" cy="982181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rtDeco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 муниципальными финансами</a:t>
            </a:r>
          </a:p>
          <a:p>
            <a:pPr algn="ctr">
              <a:defRPr/>
            </a:pPr>
            <a:r>
              <a:rPr lang="ru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5318,9</a:t>
            </a:r>
            <a:endParaRPr lang="ru-RU" sz="13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 рублей</a:t>
            </a:r>
            <a:endParaRPr lang="ru-RU" sz="13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4712" name="Рисунок 72"/>
          <p:cNvPicPr>
            <a:picLocks noChangeAspect="1" noChangeArrowheads="1"/>
          </p:cNvPicPr>
          <p:nvPr/>
        </p:nvPicPr>
        <p:blipFill>
          <a:blip r:embed="rId1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58296" y="5268648"/>
            <a:ext cx="414208" cy="392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" name="Прямоугольник 73"/>
          <p:cNvSpPr/>
          <p:nvPr/>
        </p:nvSpPr>
        <p:spPr>
          <a:xfrm>
            <a:off x="417429" y="5913438"/>
            <a:ext cx="2087519" cy="720080"/>
          </a:xfrm>
          <a:prstGeom prst="rect">
            <a:avLst/>
          </a:prstGeom>
          <a:solidFill>
            <a:srgbClr val="0066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Поддержка казачьих </a:t>
            </a:r>
          </a:p>
          <a:p>
            <a:pPr algn="ctr">
              <a:defRPr/>
            </a:pPr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обществ </a:t>
            </a:r>
          </a:p>
          <a:p>
            <a:pPr algn="ctr"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3259,4 </a:t>
            </a:r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тыс. рублей</a:t>
            </a:r>
          </a:p>
        </p:txBody>
      </p:sp>
      <p:pic>
        <p:nvPicPr>
          <p:cNvPr id="114716" name="Picture 10"/>
          <p:cNvPicPr>
            <a:picLocks noChangeAspect="1" noChangeArrowheads="1"/>
          </p:cNvPicPr>
          <p:nvPr/>
        </p:nvPicPr>
        <p:blipFill>
          <a:blip r:embed="rId20" cstate="email">
            <a:clrChange>
              <a:clrFrom>
                <a:srgbClr val="B7DBF1"/>
              </a:clrFrom>
              <a:clrTo>
                <a:srgbClr val="B7DB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6117174"/>
            <a:ext cx="216024" cy="389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" name="Прямоугольник 61"/>
          <p:cNvSpPr/>
          <p:nvPr/>
        </p:nvSpPr>
        <p:spPr bwMode="auto">
          <a:xfrm rot="10800000" flipH="1" flipV="1">
            <a:off x="6428288" y="5732992"/>
            <a:ext cx="1744218" cy="864659"/>
          </a:xfrm>
          <a:prstGeom prst="rect">
            <a:avLst/>
          </a:prstGeom>
          <a:solidFill>
            <a:srgbClr val="FFFF00"/>
          </a:solidFill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Энергоэффективность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развитие промышленности и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энергетики </a:t>
            </a:r>
          </a:p>
          <a:p>
            <a:pPr algn="ctr">
              <a:defRPr/>
            </a:pPr>
            <a:r>
              <a:rPr lang="ru-RU" sz="1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50,0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 рублей</a:t>
            </a:r>
          </a:p>
        </p:txBody>
      </p:sp>
      <p:pic>
        <p:nvPicPr>
          <p:cNvPr id="96258" name="Picture 2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8296" y="6203083"/>
            <a:ext cx="358019" cy="394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" name="Прямоугольник 64"/>
          <p:cNvSpPr/>
          <p:nvPr/>
        </p:nvSpPr>
        <p:spPr bwMode="auto">
          <a:xfrm>
            <a:off x="7965400" y="1268761"/>
            <a:ext cx="1178600" cy="2382355"/>
          </a:xfrm>
          <a:prstGeom prst="rect">
            <a:avLst/>
          </a:prstGeom>
          <a:solidFill>
            <a:srgbClr val="FFFF00"/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законопослушного поведения участников дорожного движения на территории </a:t>
            </a:r>
            <a:r>
              <a:rPr lang="ru-RU" sz="1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Боковского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района</a:t>
            </a:r>
          </a:p>
          <a:p>
            <a:pPr algn="ctr">
              <a:defRPr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30,0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 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рублей</a:t>
            </a:r>
          </a:p>
          <a:p>
            <a:pPr algn="ctr">
              <a:defRPr/>
            </a:pPr>
            <a:endParaRPr lang="ru-RU" sz="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6259" name="Picture 3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506" y="3284537"/>
            <a:ext cx="863990" cy="360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" name="Прямоугольник 68"/>
          <p:cNvSpPr/>
          <p:nvPr/>
        </p:nvSpPr>
        <p:spPr>
          <a:xfrm>
            <a:off x="8116313" y="3651117"/>
            <a:ext cx="1027687" cy="298240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rtDeco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Формирование современной городской среды на территории </a:t>
            </a:r>
            <a:r>
              <a:rPr lang="ru-RU" sz="1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Боковского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района</a:t>
            </a:r>
          </a:p>
          <a:p>
            <a:pPr algn="ctr">
              <a:defRPr/>
            </a:pPr>
            <a:r>
              <a:rPr lang="ru-RU" sz="1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19572,0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 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рублей</a:t>
            </a:r>
          </a:p>
          <a:p>
            <a:pPr algn="ctr">
              <a:defRPr/>
            </a:pPr>
            <a:endParaRPr lang="ru-RU" sz="13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6263" name="Picture 7" descr="http://kursavkaportal.ru/assets/images_cache/471fec2ec6b18f08f6f352870dea30a3.jp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8244408" y="5876926"/>
            <a:ext cx="792088" cy="630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1000"/>
            <a:lum/>
          </a:blip>
          <a:srcRect/>
          <a:stretch>
            <a:fillRect t="1000" r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здание с подсветкой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27584" y="620688"/>
            <a:ext cx="7620000" cy="567690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6" name="TextBox 5"/>
          <p:cNvSpPr txBox="1"/>
          <p:nvPr/>
        </p:nvSpPr>
        <p:spPr>
          <a:xfrm>
            <a:off x="5795963" y="260350"/>
            <a:ext cx="2952750" cy="231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42441293"/>
              </p:ext>
            </p:extLst>
          </p:nvPr>
        </p:nvGraphicFramePr>
        <p:xfrm>
          <a:off x="899592" y="3933056"/>
          <a:ext cx="8136904" cy="29249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DCE9AE-DB32-4D95-AE37-F8F457E5AA61}" type="slidenum">
              <a:rPr lang="ru-RU" smtClean="0"/>
              <a:pPr>
                <a:defRPr/>
              </a:pPr>
              <a:t>36</a:t>
            </a:fld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9A80B2-9BD2-406A-8532-D35816F12ABC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67544" y="1556792"/>
            <a:ext cx="8280920" cy="93610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Утверждены постановлением Администрации </a:t>
            </a:r>
          </a:p>
          <a:p>
            <a:pPr algn="ctr"/>
            <a:r>
              <a:rPr lang="ru-RU" dirty="0" err="1" smtClean="0"/>
              <a:t>Боковского</a:t>
            </a:r>
            <a:r>
              <a:rPr lang="ru-RU" dirty="0" smtClean="0"/>
              <a:t> района от 29.10.2019 № 1319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827584" y="683404"/>
            <a:ext cx="7920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Основные направления бюджетной и налоговой политики </a:t>
            </a:r>
            <a:r>
              <a:rPr lang="ru-RU" sz="2000" dirty="0" err="1" smtClean="0">
                <a:solidFill>
                  <a:schemeClr val="accent1">
                    <a:lumMod val="75000"/>
                  </a:schemeClr>
                </a:solidFill>
              </a:rPr>
              <a:t>Боковского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 района на 2020-2022 годы</a:t>
            </a:r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7544" y="2658398"/>
            <a:ext cx="2808312" cy="2642810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Указ Президента РФ от 07.05.2018 № 204 «О национальных целях и стратегических задачах развития Российской Федерации на период до 2024 года»</a:t>
            </a:r>
            <a:endParaRPr lang="ru-RU" dirty="0"/>
          </a:p>
        </p:txBody>
      </p:sp>
      <p:sp>
        <p:nvSpPr>
          <p:cNvPr id="6" name="Стрелка вправо 5"/>
          <p:cNvSpPr/>
          <p:nvPr/>
        </p:nvSpPr>
        <p:spPr>
          <a:xfrm>
            <a:off x="3347864" y="3212976"/>
            <a:ext cx="1944216" cy="1348728"/>
          </a:xfrm>
          <a:prstGeom prst="righ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Приоритетные цели</a:t>
            </a:r>
            <a:endParaRPr lang="ru-RU" sz="16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292080" y="2658398"/>
            <a:ext cx="3643958" cy="2333292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itchFamily="2" charset="2"/>
              <a:buChar char="§"/>
            </a:pPr>
            <a:r>
              <a:rPr lang="ru-RU" dirty="0" smtClean="0"/>
              <a:t>Обеспечение сбалансированности и устойчивости бюджетной системы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dirty="0" smtClean="0"/>
              <a:t>Экономический рост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dirty="0" smtClean="0"/>
              <a:t>Повышение уровня жизни граждан</a:t>
            </a:r>
          </a:p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259632" y="5466710"/>
            <a:ext cx="5976664" cy="110160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ctr">
              <a:buFont typeface="Wingdings" pitchFamily="2" charset="2"/>
              <a:buChar char="§"/>
            </a:pPr>
            <a:endParaRPr lang="ru-RU" dirty="0" smtClean="0"/>
          </a:p>
          <a:p>
            <a:pPr marL="285750" indent="-285750">
              <a:buFont typeface="Wingdings" pitchFamily="2" charset="2"/>
              <a:buChar char="§"/>
            </a:pPr>
            <a:r>
              <a:rPr lang="ru-RU" dirty="0" smtClean="0"/>
              <a:t>Реализация Указов Президента РФ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dirty="0" smtClean="0"/>
              <a:t>Достижение целей социально-экономического развития </a:t>
            </a:r>
            <a:r>
              <a:rPr lang="ru-RU" dirty="0" err="1" smtClean="0"/>
              <a:t>Боковского</a:t>
            </a:r>
            <a:r>
              <a:rPr lang="ru-RU" dirty="0" smtClean="0"/>
              <a:t> района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1259632" y="5157192"/>
            <a:ext cx="5976664" cy="4320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Ключевые задачи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9816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  <a:alpha val="48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908050"/>
            <a:ext cx="9144000" cy="433388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5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Основные приоритеты </a:t>
            </a:r>
            <a:r>
              <a:rPr lang="ru-RU" sz="25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Боковского</a:t>
            </a:r>
            <a:r>
              <a:rPr lang="ru-RU" sz="25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района</a:t>
            </a:r>
            <a:endParaRPr lang="ru-RU" sz="25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875" name="Номер слайда 8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D9DF1DD1-9036-4452-92B2-D9A82667D3F9}" type="slidenum">
              <a:rPr lang="ru-RU"/>
              <a:pPr/>
              <a:t>5</a:t>
            </a:fld>
            <a:endParaRPr lang="ru-RU"/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3400927761"/>
              </p:ext>
            </p:extLst>
          </p:nvPr>
        </p:nvGraphicFramePr>
        <p:xfrm>
          <a:off x="0" y="3501008"/>
          <a:ext cx="9144000" cy="29118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-180975" y="2924175"/>
            <a:ext cx="9721850" cy="43338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Пути реализации бюджетной политики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95536" y="1844823"/>
            <a:ext cx="4032448" cy="1079351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prstClr val="white"/>
                </a:solidFill>
              </a:rPr>
              <a:t>Обеспечение социального благополучия населения</a:t>
            </a:r>
            <a:endParaRPr lang="ru-RU" b="1" dirty="0">
              <a:solidFill>
                <a:prstClr val="white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292080" y="1844824"/>
            <a:ext cx="3240360" cy="914400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prstClr val="white"/>
                </a:solidFill>
              </a:rPr>
              <a:t>Экономический рост</a:t>
            </a:r>
            <a:endParaRPr lang="ru-RU" b="1" dirty="0">
              <a:solidFill>
                <a:prstClr val="white"/>
              </a:solidFill>
            </a:endParaRP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-252413" y="1341438"/>
            <a:ext cx="9720263" cy="4318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0665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6E8F2CFB-3BAD-4480-8DA8-5E0CEC825E7F}" type="slidenum">
              <a:rPr lang="ru-RU"/>
              <a:pPr/>
              <a:t>6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795963" y="260350"/>
            <a:ext cx="2952750" cy="231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0" name="Схема 29"/>
          <p:cNvGraphicFramePr/>
          <p:nvPr>
            <p:extLst>
              <p:ext uri="{D42A27DB-BD31-4B8C-83A1-F6EECF244321}">
                <p14:modId xmlns:p14="http://schemas.microsoft.com/office/powerpoint/2010/main" val="1270112938"/>
              </p:ext>
            </p:extLst>
          </p:nvPr>
        </p:nvGraphicFramePr>
        <p:xfrm>
          <a:off x="107504" y="1484784"/>
          <a:ext cx="9036496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0" y="692696"/>
            <a:ext cx="9144000" cy="7571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160" b="1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C050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rebuchet MS"/>
              </a:rPr>
              <a:t>Меры, принимаемые для обеспечения сбалансированности бюджета </a:t>
            </a:r>
            <a:r>
              <a:rPr lang="ru-RU" sz="2160" b="1" dirty="0" err="1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C050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rebuchet MS"/>
              </a:rPr>
              <a:t>Боковского</a:t>
            </a:r>
            <a:r>
              <a:rPr lang="ru-RU" sz="2160" b="1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C050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rebuchet MS"/>
              </a:rPr>
              <a:t> района </a:t>
            </a:r>
          </a:p>
        </p:txBody>
      </p:sp>
      <p:pic>
        <p:nvPicPr>
          <p:cNvPr id="81925" name="Рисунок 8" descr="800px-Checkbox-red.svg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3850" y="1989138"/>
            <a:ext cx="674688" cy="44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6" name="Рисунок 9" descr="800px-Checkbox-red.svg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3850" y="3284538"/>
            <a:ext cx="674688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7" name="Рисунок 10" descr="800px-Checkbox-red.svg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3850" y="4652963"/>
            <a:ext cx="674688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8" name="Рисунок 11" descr="800px-Checkbox-red.svg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3850" y="5876925"/>
            <a:ext cx="674688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16916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457200" y="2249488"/>
          <a:ext cx="82296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783" name="AutoShape 2" descr="http://lentaregion.ru/wp-content/uploads/2015/10/vrp-vyrastet-kranojarskij-kraj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Georgia" pitchFamily="18" charset="0"/>
            </a:endParaRPr>
          </a:p>
        </p:txBody>
      </p:sp>
      <p:pic>
        <p:nvPicPr>
          <p:cNvPr id="31784" name="Picture 3" descr="C:\Documents and Settings\Bud6\Рабочий стол\БЮДЖЕТ для граждан 2018\vrp-vyrastet-kranojarskij-kraj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571500"/>
            <a:ext cx="9150350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500063" y="571500"/>
            <a:ext cx="8143875" cy="121443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30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ПОКАЗАТЕЛИ ПРОГНОЗА СОЦИАЛЬНО-ЭКОНОМИЧЕСКОГО РАЗВИТИЯ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БОКОВСКОГО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РАЙОНА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0973595"/>
              </p:ext>
            </p:extLst>
          </p:nvPr>
        </p:nvGraphicFramePr>
        <p:xfrm>
          <a:off x="0" y="4071938"/>
          <a:ext cx="9165590" cy="23151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551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39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86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82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455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02129">
                <a:tc rowSpan="2"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</a:schemeClr>
                        </a:gs>
                        <a:gs pos="80000">
                          <a:schemeClr val="accent1">
                            <a:lumMod val="95000"/>
                            <a:lumOff val="5000"/>
                          </a:schemeClr>
                        </a:gs>
                        <a:gs pos="100000">
                          <a:schemeClr val="accent1">
                            <a:lumMod val="60000"/>
                          </a:schemeClr>
                        </a:gs>
                      </a:gsLst>
                      <a:path path="circle">
                        <a:fillToRect l="50000" t="130000" r="50000" b="-30000"/>
                      </a:path>
                      <a:tileRect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2018 отчет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</a:schemeClr>
                        </a:gs>
                        <a:gs pos="80000">
                          <a:schemeClr val="accent1">
                            <a:lumMod val="95000"/>
                            <a:lumOff val="5000"/>
                          </a:schemeClr>
                        </a:gs>
                        <a:gs pos="100000">
                          <a:schemeClr val="accent1">
                            <a:lumMod val="60000"/>
                          </a:schemeClr>
                        </a:gs>
                      </a:gsLst>
                      <a:path path="circle">
                        <a:fillToRect l="50000" t="130000" r="50000" b="-30000"/>
                      </a:path>
                      <a:tileRect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2019 оценка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</a:schemeClr>
                        </a:gs>
                        <a:gs pos="80000">
                          <a:schemeClr val="accent1">
                            <a:lumMod val="95000"/>
                            <a:lumOff val="5000"/>
                          </a:schemeClr>
                        </a:gs>
                        <a:gs pos="100000">
                          <a:schemeClr val="accent1">
                            <a:lumMod val="60000"/>
                          </a:schemeClr>
                        </a:gs>
                      </a:gsLst>
                      <a:path path="circle">
                        <a:fillToRect l="50000" t="130000" r="50000" b="-30000"/>
                      </a:path>
                      <a:tileRect/>
                    </a:gra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</a:schemeClr>
                        </a:gs>
                        <a:gs pos="80000">
                          <a:schemeClr val="accent1">
                            <a:lumMod val="95000"/>
                            <a:lumOff val="5000"/>
                          </a:schemeClr>
                        </a:gs>
                        <a:gs pos="100000">
                          <a:schemeClr val="accent1">
                            <a:lumMod val="60000"/>
                          </a:schemeClr>
                        </a:gs>
                      </a:gsLst>
                      <a:path path="circle">
                        <a:fillToRect l="50000" t="130000" r="50000" b="-30000"/>
                      </a:path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2129">
                <a:tc vMerge="1"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endParaRPr lang="ru-RU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</a:schemeClr>
                        </a:gs>
                        <a:gs pos="80000">
                          <a:schemeClr val="accent1">
                            <a:lumMod val="95000"/>
                            <a:lumOff val="5000"/>
                          </a:schemeClr>
                        </a:gs>
                        <a:gs pos="100000">
                          <a:schemeClr val="accent1">
                            <a:lumMod val="60000"/>
                          </a:schemeClr>
                        </a:gs>
                      </a:gsLst>
                      <a:path path="circle">
                        <a:fillToRect l="50000" t="130000" r="50000" b="-3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endParaRPr lang="ru-RU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</a:schemeClr>
                        </a:gs>
                        <a:gs pos="80000">
                          <a:schemeClr val="accent1">
                            <a:lumMod val="95000"/>
                            <a:lumOff val="5000"/>
                          </a:schemeClr>
                        </a:gs>
                        <a:gs pos="100000">
                          <a:schemeClr val="accent1">
                            <a:lumMod val="60000"/>
                          </a:schemeClr>
                        </a:gs>
                      </a:gsLst>
                      <a:path path="circle">
                        <a:fillToRect l="50000" t="130000" r="50000" b="-3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endParaRPr lang="ru-RU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</a:schemeClr>
                        </a:gs>
                        <a:gs pos="80000">
                          <a:schemeClr val="accent1">
                            <a:lumMod val="95000"/>
                            <a:lumOff val="5000"/>
                          </a:schemeClr>
                        </a:gs>
                        <a:gs pos="100000">
                          <a:schemeClr val="accent1">
                            <a:lumMod val="60000"/>
                          </a:schemeClr>
                        </a:gs>
                      </a:gsLst>
                      <a:path path="circle">
                        <a:fillToRect l="50000" t="130000" r="50000" b="-3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721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Численность постоянного населения (среднегодовая), </a:t>
                      </a:r>
                    </a:p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 человек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13,8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13,8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13,8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13,7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13,8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7915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Индекс потребительских цен (декабрь к декабрю), процентов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104,5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104,3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103,8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104,0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104,0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Заголовок 1"/>
          <p:cNvSpPr txBox="1">
            <a:spLocks/>
          </p:cNvSpPr>
          <p:nvPr/>
        </p:nvSpPr>
        <p:spPr>
          <a:xfrm>
            <a:off x="2786063" y="0"/>
            <a:ext cx="5429250" cy="428625"/>
          </a:xfrm>
          <a:prstGeom prst="rect">
            <a:avLst/>
          </a:prstGeom>
        </p:spPr>
        <p:txBody>
          <a:bodyPr anchor="ctr">
            <a:normAutofit fontScale="97500"/>
          </a:bodyPr>
          <a:lstStyle/>
          <a:p>
            <a:pPr fontAlgn="auto">
              <a:spcAft>
                <a:spcPts val="0"/>
              </a:spcAft>
              <a:defRPr/>
            </a:pPr>
            <a:endParaRPr lang="ru-RU" sz="1400" b="1" dirty="0">
              <a:solidFill>
                <a:schemeClr val="bg1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25557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2709863" y="2220913"/>
          <a:ext cx="3724275" cy="4381438"/>
        </p:xfrm>
        <a:graphic>
          <a:graphicData uri="http://schemas.openxmlformats.org/drawingml/2006/table">
            <a:tbl>
              <a:tblPr/>
              <a:tblGrid>
                <a:gridCol w="415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6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1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25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43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59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2066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п/п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0832" marB="3083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отчет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0832" marB="3083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оценка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0832" marB="3083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0832" marB="3083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79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2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0832" marB="3083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0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0832" marB="3083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Фонд заработной платы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1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0832" marB="3083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действующих це­нах, всего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млн. рублей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5 109,0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5 492,9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6 104,3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6 534,2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6 988,5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651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0832" marB="3083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 роста в действующих ценах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процентов к пре­дыдущему году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109,7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107,5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111,1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107,0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106,9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0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0832" marB="3083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Прибыль прибыльных предприятий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1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0832" marB="3083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действующих ценах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млн. рублей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918,3*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2 074,9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2 252,4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2 450,4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2 67</a:t>
                      </a: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651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0832" marB="3083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 роста в действующих ценах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процентов к преды­дущему году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44,0*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225,9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108,6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108,8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109,0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32864" name="Picture 2" descr="https://static3.depositphotos.com/1001640/137/i/950/depositphotos_1373370-stock-photo-abstract-illustration-with-diagram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642938"/>
            <a:ext cx="9144000" cy="621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00063" y="642938"/>
            <a:ext cx="8143875" cy="1214437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30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ПОКАЗАТЕЛИ ПРОГНОЗА СОЦИАЛЬНО-ЭКОНОМИЧЕСКОГО РАЗВИТИЯ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БОКОВСКОГО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РАЙОНА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7560745"/>
              </p:ext>
            </p:extLst>
          </p:nvPr>
        </p:nvGraphicFramePr>
        <p:xfrm>
          <a:off x="142844" y="3284983"/>
          <a:ext cx="8858312" cy="3799382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487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948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81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61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61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8798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8798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6936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24760">
                <a:tc rowSpan="2"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п/п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28976" marB="28976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отчет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28976" marB="28976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оценка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28976" marB="28976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28976" marB="28976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02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4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28976" marB="28976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latin typeface="Times New Roman" pitchFamily="18" charset="0"/>
                          <a:cs typeface="Times New Roman" pitchFamily="18" charset="0"/>
                        </a:rPr>
                        <a:t>Фонд заработной платы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02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28976" marB="28976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latin typeface="Times New Roman" pitchFamily="18" charset="0"/>
                          <a:cs typeface="Times New Roman" pitchFamily="18" charset="0"/>
                        </a:rPr>
                        <a:t>В действующих </a:t>
                      </a:r>
                      <a:r>
                        <a:rPr lang="ru-RU" sz="14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ценах</a:t>
                      </a:r>
                      <a:r>
                        <a:rPr lang="ru-RU" sz="1400" kern="100" dirty="0">
                          <a:latin typeface="Times New Roman" pitchFamily="18" charset="0"/>
                          <a:cs typeface="Times New Roman" pitchFamily="18" charset="0"/>
                        </a:rPr>
                        <a:t>, всего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 </a:t>
                      </a:r>
                      <a:r>
                        <a:rPr lang="ru-RU" sz="1400" kern="100" dirty="0">
                          <a:latin typeface="Times New Roman" pitchFamily="18" charset="0"/>
                          <a:cs typeface="Times New Roman" pitchFamily="18" charset="0"/>
                        </a:rPr>
                        <a:t>рублей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708380,9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718000,6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742000,6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770000,5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795000,1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43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28976" marB="28976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latin typeface="Times New Roman" pitchFamily="18" charset="0"/>
                          <a:cs typeface="Times New Roman" pitchFamily="18" charset="0"/>
                        </a:rPr>
                        <a:t>процентов к </a:t>
                      </a:r>
                      <a:r>
                        <a:rPr lang="ru-RU" sz="14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предыдущему </a:t>
                      </a:r>
                      <a:r>
                        <a:rPr lang="ru-RU" sz="1400" kern="100" dirty="0">
                          <a:latin typeface="Times New Roman" pitchFamily="18" charset="0"/>
                          <a:cs typeface="Times New Roman" pitchFamily="18" charset="0"/>
                        </a:rPr>
                        <a:t>году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114,1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101,4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103,3,1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103,8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103,2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17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28976" marB="28976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Прибыль прибыльных предприятий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02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28976" marB="28976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в действующих ценах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 </a:t>
                      </a: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рублей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321418,0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337794,8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355205,0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373184,9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392843,9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243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28976" marB="28976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темп роста в действующих ценах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процентов к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предыдущему </a:t>
                      </a: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году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123,6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105,1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105,2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105,1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105,3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Левая фигурная скобка 1"/>
          <p:cNvSpPr/>
          <p:nvPr/>
        </p:nvSpPr>
        <p:spPr>
          <a:xfrm>
            <a:off x="4427984" y="2348880"/>
            <a:ext cx="155448" cy="9144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53123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K:\425\БЮДЖЕТ 2016-2018\Публичные слушания\Картинки\карта 2.jpg"/>
          <p:cNvPicPr>
            <a:picLocks noChangeAspect="1" noChangeArrowheads="1"/>
          </p:cNvPicPr>
          <p:nvPr/>
        </p:nvPicPr>
        <p:blipFill>
          <a:blip r:embed="rId2" cstate="email">
            <a:lum bright="11000" contrast="8000"/>
          </a:blip>
          <a:srcRect/>
          <a:stretch>
            <a:fillRect/>
          </a:stretch>
        </p:blipFill>
        <p:spPr bwMode="auto">
          <a:xfrm>
            <a:off x="3735001" y="620688"/>
            <a:ext cx="5157479" cy="6237312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692150"/>
            <a:ext cx="8229600" cy="792163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характеристики бюджета </a:t>
            </a:r>
            <a:r>
              <a:rPr lang="ru-RU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Боковского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района на 2020-2022 годы</a:t>
            </a:r>
            <a:endParaRPr lang="ru-RU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 flipV="1">
            <a:off x="250825" y="981075"/>
            <a:ext cx="1225550" cy="3603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4056049"/>
              </p:ext>
            </p:extLst>
          </p:nvPr>
        </p:nvGraphicFramePr>
        <p:xfrm>
          <a:off x="107950" y="1989138"/>
          <a:ext cx="8856663" cy="4098927"/>
        </p:xfrm>
        <a:graphic>
          <a:graphicData uri="http://schemas.openxmlformats.org/drawingml/2006/table">
            <a:tbl>
              <a:tblPr/>
              <a:tblGrid>
                <a:gridCol w="23891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89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542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542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92188">
                <a:tc>
                  <a:txBody>
                    <a:bodyPr/>
                    <a:lstStyle/>
                    <a:p>
                      <a:pPr marL="0" marR="0" lvl="0" indent="-68263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Проект бюджета на 2020 год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Проект бюджета на 2021 год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Проект бюджета на 2022 год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7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Доходы, всего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-6826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686 648,2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-6826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579 456,9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-6826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494 883,1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92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 из областного бюджета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-6826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565 701,5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-6826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452 130,5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-6826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364 478,1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0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Расходы, всего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063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690 055,8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063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579 456,9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063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494 883,1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96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Дефицит, Профицит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063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3 407,6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063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063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7524750" y="1628775"/>
            <a:ext cx="129540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1050" b="1" dirty="0">
                <a:solidFill>
                  <a:prstClr val="black"/>
                </a:solidFill>
              </a:rPr>
              <a:t>Тыс. рублей</a:t>
            </a:r>
          </a:p>
        </p:txBody>
      </p:sp>
      <p:sp>
        <p:nvSpPr>
          <p:cNvPr id="84005" name="Номер слайда 9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C07A4D7A-804D-4BEA-859A-B60028FAD6AA}" type="slidenum">
              <a:rPr lang="ru-RU" smtClean="0"/>
              <a:pPr/>
              <a:t>9</a:t>
            </a:fld>
            <a:endParaRPr lang="ru-RU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0195094">
  <a:themeElements>
    <a:clrScheme name="10195094 2">
      <a:dk1>
        <a:srgbClr val="464646"/>
      </a:dk1>
      <a:lt1>
        <a:srgbClr val="FFFFFF"/>
      </a:lt1>
      <a:dk2>
        <a:srgbClr val="000000"/>
      </a:dk2>
      <a:lt2>
        <a:srgbClr val="808080"/>
      </a:lt2>
      <a:accent1>
        <a:srgbClr val="F15D5F"/>
      </a:accent1>
      <a:accent2>
        <a:srgbClr val="3366FF"/>
      </a:accent2>
      <a:accent3>
        <a:srgbClr val="FFFFFF"/>
      </a:accent3>
      <a:accent4>
        <a:srgbClr val="3A3A3A"/>
      </a:accent4>
      <a:accent5>
        <a:srgbClr val="F7B6B6"/>
      </a:accent5>
      <a:accent6>
        <a:srgbClr val="2D5CE7"/>
      </a:accent6>
      <a:hlink>
        <a:srgbClr val="F15D5F"/>
      </a:hlink>
      <a:folHlink>
        <a:srgbClr val="909090"/>
      </a:folHlink>
    </a:clrScheme>
    <a:fontScheme name="10195094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195094 1">
        <a:dk1>
          <a:srgbClr val="464646"/>
        </a:dk1>
        <a:lt1>
          <a:srgbClr val="FFFFFF"/>
        </a:lt1>
        <a:dk2>
          <a:srgbClr val="000000"/>
        </a:dk2>
        <a:lt2>
          <a:srgbClr val="808080"/>
        </a:lt2>
        <a:accent1>
          <a:srgbClr val="F15D5F"/>
        </a:accent1>
        <a:accent2>
          <a:srgbClr val="333399"/>
        </a:accent2>
        <a:accent3>
          <a:srgbClr val="FFFFFF"/>
        </a:accent3>
        <a:accent4>
          <a:srgbClr val="3A3A3A"/>
        </a:accent4>
        <a:accent5>
          <a:srgbClr val="F7B6B6"/>
        </a:accent5>
        <a:accent6>
          <a:srgbClr val="2D2D8A"/>
        </a:accent6>
        <a:hlink>
          <a:srgbClr val="F15D5F"/>
        </a:hlink>
        <a:folHlink>
          <a:srgbClr val="90909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195094 2">
        <a:dk1>
          <a:srgbClr val="464646"/>
        </a:dk1>
        <a:lt1>
          <a:srgbClr val="FFFFFF"/>
        </a:lt1>
        <a:dk2>
          <a:srgbClr val="000000"/>
        </a:dk2>
        <a:lt2>
          <a:srgbClr val="808080"/>
        </a:lt2>
        <a:accent1>
          <a:srgbClr val="F15D5F"/>
        </a:accent1>
        <a:accent2>
          <a:srgbClr val="3366FF"/>
        </a:accent2>
        <a:accent3>
          <a:srgbClr val="FFFFFF"/>
        </a:accent3>
        <a:accent4>
          <a:srgbClr val="3A3A3A"/>
        </a:accent4>
        <a:accent5>
          <a:srgbClr val="F7B6B6"/>
        </a:accent5>
        <a:accent6>
          <a:srgbClr val="2D5CE7"/>
        </a:accent6>
        <a:hlink>
          <a:srgbClr val="F15D5F"/>
        </a:hlink>
        <a:folHlink>
          <a:srgbClr val="90909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Городск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Городск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Городск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Городск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9_Городск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2_Городск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19461</TotalTime>
  <Words>2747</Words>
  <Application>Microsoft Office PowerPoint</Application>
  <PresentationFormat>Экран (4:3)</PresentationFormat>
  <Paragraphs>694</Paragraphs>
  <Slides>36</Slides>
  <Notes>8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7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55" baseType="lpstr">
      <vt:lpstr>Arial</vt:lpstr>
      <vt:lpstr>Arial Black</vt:lpstr>
      <vt:lpstr>Arial Narrow</vt:lpstr>
      <vt:lpstr>Calibri</vt:lpstr>
      <vt:lpstr>Gabriola</vt:lpstr>
      <vt:lpstr>Georgia</vt:lpstr>
      <vt:lpstr>Times New Roman</vt:lpstr>
      <vt:lpstr>Trebuchet MS</vt:lpstr>
      <vt:lpstr>Verdana</vt:lpstr>
      <vt:lpstr>Wingdings</vt:lpstr>
      <vt:lpstr>Wingdings 2</vt:lpstr>
      <vt:lpstr>10195094</vt:lpstr>
      <vt:lpstr>Городская</vt:lpstr>
      <vt:lpstr>1_Городская</vt:lpstr>
      <vt:lpstr>3_Городская</vt:lpstr>
      <vt:lpstr>4_Городская</vt:lpstr>
      <vt:lpstr>19_Городская</vt:lpstr>
      <vt:lpstr>2_Городская</vt:lpstr>
      <vt:lpstr>Worksheet</vt:lpstr>
      <vt:lpstr> </vt:lpstr>
      <vt:lpstr>Презентация PowerPoint</vt:lpstr>
      <vt:lpstr>Презентация PowerPoint</vt:lpstr>
      <vt:lpstr>Презентация PowerPoint</vt:lpstr>
      <vt:lpstr>Основные приоритеты Боковского района</vt:lpstr>
      <vt:lpstr>Презентация PowerPoint</vt:lpstr>
      <vt:lpstr>Презентация PowerPoint</vt:lpstr>
      <vt:lpstr>Презентация PowerPoint</vt:lpstr>
      <vt:lpstr>Основные характеристики бюджета Боковского района на 2020-2022 годы</vt:lpstr>
      <vt:lpstr>Основные параметры бюджета Боковского района на 2020 год</vt:lpstr>
      <vt:lpstr>Презентация PowerPoint</vt:lpstr>
      <vt:lpstr>Динамика поступлений налога на доходы физических лиц в бюджет Боковского района</vt:lpstr>
      <vt:lpstr>Презентация PowerPoint</vt:lpstr>
      <vt:lpstr>Основные приоритеты и подходы к формированию расходов бюджета Боковского района на 2020-2022 годы                                                                   Часть I</vt:lpstr>
      <vt:lpstr>Часть II</vt:lpstr>
      <vt:lpstr>Государственная поддержка семьи и детей из областного бюджета на 2020 год</vt:lpstr>
      <vt:lpstr>«Бюджет развития» Боковского района на 2020 год               </vt:lpstr>
      <vt:lpstr>Динамика расходов   бюджета Боковского района</vt:lpstr>
      <vt:lpstr>Презентация PowerPoint</vt:lpstr>
      <vt:lpstr>Расходы на реализацию национальных проектов в 2020-2022 годах</vt:lpstr>
      <vt:lpstr>Презентация PowerPoint</vt:lpstr>
      <vt:lpstr>Расходы бюджета Боковского района на образование в 2020 – 2022  годах</vt:lpstr>
      <vt:lpstr>Презентация PowerPoint</vt:lpstr>
      <vt:lpstr>Презентация PowerPoint</vt:lpstr>
      <vt:lpstr>Динамика расходов бюджета Боковского района по разделу 08  «Культура, кинематография»</vt:lpstr>
      <vt:lpstr>Структура расходов бюджета  Боковского района на социально-культурную сферу</vt:lpstr>
      <vt:lpstr>Структура расходов бюджета Боковского района  на социальную политику</vt:lpstr>
      <vt:lpstr>Презентация PowerPoint</vt:lpstr>
      <vt:lpstr>Меры социальной поддержки ветеранов труда и ветеранов труда Ростовской области</vt:lpstr>
      <vt:lpstr>Меры социальной поддержки граждан, пострадавших  от политических репрессий</vt:lpstr>
      <vt:lpstr>Презентация PowerPoint</vt:lpstr>
      <vt:lpstr>Дорожный фонд Боковского района</vt:lpstr>
      <vt:lpstr>Объемы межбюджетных трансфертов бюджету Боковского района на 2020-2022 годы </vt:lpstr>
      <vt:lpstr>Презентация PowerPoint</vt:lpstr>
      <vt:lpstr>Объем муниципальных программ в общем объеме расходов, запланированных на  реализацию муниципальных программ Боковского района в 2020 году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Оглавление</dc:title>
  <dc:creator>Захарова</dc:creator>
  <cp:lastModifiedBy>Начальник отдела</cp:lastModifiedBy>
  <cp:revision>1996</cp:revision>
  <cp:lastPrinted>2019-11-22T06:57:00Z</cp:lastPrinted>
  <dcterms:created xsi:type="dcterms:W3CDTF">2011-10-21T12:19:44Z</dcterms:created>
  <dcterms:modified xsi:type="dcterms:W3CDTF">2019-11-27T07:51:24Z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TC101950941049</vt:lpwstr>
  </property>
</Properties>
</file>