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2.xml" ContentType="application/vnd.openxmlformats-officedocument.presentationml.notesSlide+xml"/>
  <Override PartName="/ppt/charts/chart10.xml" ContentType="application/vnd.openxmlformats-officedocument.drawingml.chart+xml"/>
  <Override PartName="/ppt/drawings/drawing5.xml" ContentType="application/vnd.openxmlformats-officedocument.drawingml.chartshapes+xml"/>
  <Override PartName="/ppt/charts/chart11.xml" ContentType="application/vnd.openxmlformats-officedocument.drawingml.chart+xml"/>
  <Override PartName="/ppt/drawings/drawing6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12.xml" ContentType="application/vnd.openxmlformats-officedocument.drawingml.chart+xml"/>
  <Override PartName="/ppt/drawings/drawing7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13.xml" ContentType="application/vnd.openxmlformats-officedocument.drawingml.chart+xml"/>
  <Override PartName="/ppt/drawings/drawing8.xml" ContentType="application/vnd.openxmlformats-officedocument.drawingml.chartshape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4.xml" ContentType="application/vnd.openxmlformats-officedocument.drawingml.chart+xml"/>
  <Override PartName="/ppt/notesSlides/notesSlide5.xml" ContentType="application/vnd.openxmlformats-officedocument.presentationml.notesSlide+xml"/>
  <Override PartName="/ppt/charts/chart15.xml" ContentType="application/vnd.openxmlformats-officedocument.drawingml.chart+xml"/>
  <Override PartName="/ppt/notesSlides/notesSlide6.xml" ContentType="application/vnd.openxmlformats-officedocument.presentationml.notesSlide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23" r:id="rId2"/>
  </p:sldMasterIdLst>
  <p:notesMasterIdLst>
    <p:notesMasterId r:id="rId32"/>
  </p:notesMasterIdLst>
  <p:sldIdLst>
    <p:sldId id="256" r:id="rId3"/>
    <p:sldId id="324" r:id="rId4"/>
    <p:sldId id="345" r:id="rId5"/>
    <p:sldId id="352" r:id="rId6"/>
    <p:sldId id="353" r:id="rId7"/>
    <p:sldId id="354" r:id="rId8"/>
    <p:sldId id="355" r:id="rId9"/>
    <p:sldId id="330" r:id="rId10"/>
    <p:sldId id="329" r:id="rId11"/>
    <p:sldId id="292" r:id="rId12"/>
    <p:sldId id="361" r:id="rId13"/>
    <p:sldId id="263" r:id="rId14"/>
    <p:sldId id="284" r:id="rId15"/>
    <p:sldId id="356" r:id="rId16"/>
    <p:sldId id="357" r:id="rId17"/>
    <p:sldId id="358" r:id="rId18"/>
    <p:sldId id="308" r:id="rId19"/>
    <p:sldId id="366" r:id="rId20"/>
    <p:sldId id="343" r:id="rId21"/>
    <p:sldId id="363" r:id="rId22"/>
    <p:sldId id="339" r:id="rId23"/>
    <p:sldId id="364" r:id="rId24"/>
    <p:sldId id="327" r:id="rId25"/>
    <p:sldId id="273" r:id="rId26"/>
    <p:sldId id="362" r:id="rId27"/>
    <p:sldId id="269" r:id="rId28"/>
    <p:sldId id="334" r:id="rId29"/>
    <p:sldId id="336" r:id="rId30"/>
    <p:sldId id="294" r:id="rId31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000099"/>
    <a:srgbClr val="000000"/>
    <a:srgbClr val="385D8A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18" autoAdjust="0"/>
    <p:restoredTop sz="96915" autoAdjust="0"/>
  </p:normalViewPr>
  <p:slideViewPr>
    <p:cSldViewPr snapToGrid="0">
      <p:cViewPr>
        <p:scale>
          <a:sx n="97" d="100"/>
          <a:sy n="97" d="100"/>
        </p:scale>
        <p:origin x="-2034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958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7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382022471910114"/>
          <c:y val="2.6476578411405296E-2"/>
          <c:w val="0.52471910112359554"/>
          <c:h val="0.820773930753564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Безвоздмездные поступления</c:v>
                </c:pt>
              </c:strCache>
            </c:strRef>
          </c:tx>
          <c:spPr>
            <a:solidFill>
              <a:srgbClr val="9999FF"/>
            </a:solidFill>
            <a:ln w="10437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Лист1!$A$2:$A$4</c:f>
              <c:strCache>
                <c:ptCount val="3"/>
                <c:pt idx="0">
                  <c:v>2017 год.</c:v>
                </c:pt>
                <c:pt idx="1">
                  <c:v>2018 год.</c:v>
                </c:pt>
                <c:pt idx="2">
                  <c:v>2019 год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568709.1</c:v>
                </c:pt>
                <c:pt idx="1">
                  <c:v>575572.30000000005</c:v>
                </c:pt>
                <c:pt idx="2">
                  <c:v>911841.8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и неналоговые доходы </c:v>
                </c:pt>
              </c:strCache>
            </c:strRef>
          </c:tx>
          <c:spPr>
            <a:solidFill>
              <a:srgbClr val="993366"/>
            </a:solidFill>
            <a:ln w="10437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Лист1!$A$2:$A$4</c:f>
              <c:strCache>
                <c:ptCount val="3"/>
                <c:pt idx="0">
                  <c:v>2017 год.</c:v>
                </c:pt>
                <c:pt idx="1">
                  <c:v>2018 год.</c:v>
                </c:pt>
                <c:pt idx="2">
                  <c:v>2019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 formatCode="0.0">
                  <c:v>97650.2</c:v>
                </c:pt>
                <c:pt idx="1">
                  <c:v>108554.2</c:v>
                </c:pt>
                <c:pt idx="2" formatCode="0.0">
                  <c:v>118064.8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49170432"/>
        <c:axId val="245621888"/>
        <c:axId val="0"/>
      </c:bar3DChart>
      <c:catAx>
        <c:axId val="249170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45621888"/>
        <c:crosses val="autoZero"/>
        <c:auto val="1"/>
        <c:lblAlgn val="ctr"/>
        <c:lblOffset val="100"/>
        <c:noMultiLvlLbl val="0"/>
      </c:catAx>
      <c:valAx>
        <c:axId val="245621888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249170432"/>
        <c:crosses val="autoZero"/>
        <c:crossBetween val="between"/>
      </c:valAx>
      <c:spPr>
        <a:noFill/>
        <a:ln w="20873">
          <a:noFill/>
        </a:ln>
      </c:spPr>
    </c:plotArea>
    <c:legend>
      <c:legendPos val="r"/>
      <c:layout>
        <c:manualLayout>
          <c:xMode val="edge"/>
          <c:yMode val="edge"/>
          <c:x val="0.71091109429491339"/>
          <c:y val="0.36134447158779121"/>
          <c:w val="0.28796398756249664"/>
          <c:h val="0.27310910462007582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479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90000"/>
          </a:schemeClr>
        </a:solidFill>
      </c:spPr>
    </c:floor>
    <c:sideWall>
      <c:thickness val="0"/>
      <c:spPr>
        <a:solidFill>
          <a:srgbClr val="EEECE1">
            <a:lumMod val="90000"/>
          </a:srgbClr>
        </a:solidFill>
      </c:spPr>
    </c:sideWall>
    <c:backWall>
      <c:thickness val="0"/>
      <c:spPr>
        <a:solidFill>
          <a:srgbClr val="EEECE1">
            <a:lumMod val="90000"/>
          </a:srgbClr>
        </a:solidFill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673237.6</c:v>
                </c:pt>
                <c:pt idx="1">
                  <c:v>1039816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81908736"/>
        <c:axId val="292483584"/>
        <c:axId val="0"/>
      </c:bar3DChart>
      <c:catAx>
        <c:axId val="281908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92483584"/>
        <c:crosses val="autoZero"/>
        <c:auto val="1"/>
        <c:lblAlgn val="ctr"/>
        <c:lblOffset val="100"/>
        <c:noMultiLvlLbl val="0"/>
      </c:catAx>
      <c:valAx>
        <c:axId val="292483584"/>
        <c:scaling>
          <c:orientation val="minMax"/>
          <c:max val="9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1908736"/>
        <c:crosses val="autoZero"/>
        <c:crossBetween val="between"/>
      </c:valAx>
      <c:spPr>
        <a:noFill/>
        <a:ln w="2542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1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23427443729425"/>
          <c:y val="3.8480920518491592E-2"/>
          <c:w val="0.86176569942646064"/>
          <c:h val="0.7669981609736036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районный бюджет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2017 (Факт)</c:v>
                </c:pt>
                <c:pt idx="1">
                  <c:v>2018(факт)</c:v>
                </c:pt>
                <c:pt idx="2">
                  <c:v>2019(факт)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646567.19999999995</c:v>
                </c:pt>
                <c:pt idx="1">
                  <c:v>673237.6</c:v>
                </c:pt>
                <c:pt idx="2">
                  <c:v>1039816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бюджет поселений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2017 (Факт)</c:v>
                </c:pt>
                <c:pt idx="1">
                  <c:v>2018(факт)</c:v>
                </c:pt>
                <c:pt idx="2">
                  <c:v>2019(факт)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117633.5</c:v>
                </c:pt>
                <c:pt idx="1">
                  <c:v>75786</c:v>
                </c:pt>
                <c:pt idx="2">
                  <c:v>164537.20000000001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2570624"/>
        <c:axId val="277415040"/>
      </c:barChart>
      <c:catAx>
        <c:axId val="292570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77415040"/>
        <c:crosses val="autoZero"/>
        <c:auto val="1"/>
        <c:lblAlgn val="ctr"/>
        <c:lblOffset val="100"/>
        <c:noMultiLvlLbl val="0"/>
      </c:catAx>
      <c:valAx>
        <c:axId val="277415040"/>
        <c:scaling>
          <c:orientation val="minMax"/>
          <c:max val="11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92570624"/>
        <c:crosses val="autoZero"/>
        <c:crossBetween val="between"/>
        <c:majorUnit val="150000"/>
        <c:minorUnit val="30000"/>
      </c:valAx>
      <c:spPr>
        <a:noFill/>
        <a:ln w="25420">
          <a:noFill/>
        </a:ln>
      </c:spPr>
    </c:plotArea>
    <c:legend>
      <c:legendPos val="r"/>
      <c:layout>
        <c:manualLayout>
          <c:xMode val="edge"/>
          <c:yMode val="edge"/>
          <c:x val="0.3194774749949581"/>
          <c:y val="0.92994741288215288"/>
          <c:w val="0.59976245459755306"/>
          <c:h val="7.005258711784712E-2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1"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90000"/>
          </a:schemeClr>
        </a:solidFill>
      </c:spPr>
    </c:floor>
    <c:sideWall>
      <c:thickness val="0"/>
      <c:spPr>
        <a:gradFill flip="none" rotWithShape="1">
          <a:gsLst>
            <a:gs pos="0">
              <a:schemeClr val="bg2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</c:spPr>
    </c:sideWall>
    <c:backWall>
      <c:thickness val="0"/>
      <c:spPr>
        <a:gradFill flip="none" rotWithShape="1">
          <a:gsLst>
            <a:gs pos="0">
              <a:schemeClr val="bg2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cat>
            <c:numRef>
              <c:f>Лист1!$A$2:$A$3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673237.6</c:v>
                </c:pt>
                <c:pt idx="1">
                  <c:v>1039816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3403136"/>
        <c:axId val="292486464"/>
        <c:axId val="0"/>
      </c:bar3DChart>
      <c:catAx>
        <c:axId val="293403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92486464"/>
        <c:crosses val="autoZero"/>
        <c:auto val="1"/>
        <c:lblAlgn val="ctr"/>
        <c:lblOffset val="100"/>
        <c:noMultiLvlLbl val="0"/>
      </c:catAx>
      <c:valAx>
        <c:axId val="292486464"/>
        <c:scaling>
          <c:orientation val="minMax"/>
          <c:max val="9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93403136"/>
        <c:crosses val="autoZero"/>
        <c:crossBetween val="between"/>
      </c:valAx>
      <c:spPr>
        <a:noFill/>
        <a:ln w="2621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58"/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Расходы, всего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364717214327549E-2"/>
                  <c:y val="-2.09474409772143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395482160161079E-2"/>
                  <c:y val="-1.50745928323737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1386105292475879E-4"/>
                  <c:y val="-2.08830650635927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3534122601673383E-3"/>
                  <c:y val="-4.8070354842008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8446660048525082E-3"/>
                  <c:y val="-2.32940513700649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2801043895117884E-2"/>
                  <c:y val="-2.10410062378566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2398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646.6</c:v>
                </c:pt>
                <c:pt idx="1">
                  <c:v>673.2</c:v>
                </c:pt>
                <c:pt idx="2">
                  <c:v>1039.8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т.ч. на реализацию МП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7726225636681193E-2"/>
                  <c:y val="-1.01054140544451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6246293642181975E-2"/>
                  <c:y val="-7.52516326112735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0948131299357659E-2"/>
                  <c:y val="-1.61932496740593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5977297325386806E-2"/>
                  <c:y val="-1.3569839743095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0046280699994002E-2"/>
                  <c:y val="-1.76264435957735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2713435066354692E-2"/>
                  <c:y val="-7.0841848455340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2398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614.1</c:v>
                </c:pt>
                <c:pt idx="1">
                  <c:v>631.79999999999995</c:v>
                </c:pt>
                <c:pt idx="2">
                  <c:v>998.9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3573632"/>
        <c:axId val="277419648"/>
        <c:axId val="0"/>
      </c:bar3DChart>
      <c:catAx>
        <c:axId val="293573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77419648"/>
        <c:crosses val="autoZero"/>
        <c:auto val="1"/>
        <c:lblAlgn val="ctr"/>
        <c:lblOffset val="100"/>
        <c:noMultiLvlLbl val="0"/>
      </c:catAx>
      <c:valAx>
        <c:axId val="277419648"/>
        <c:scaling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b="0"/>
            </a:pPr>
            <a:endParaRPr lang="ru-RU"/>
          </a:p>
        </c:txPr>
        <c:crossAx val="293573632"/>
        <c:crosses val="autoZero"/>
        <c:crossBetween val="between"/>
        <c:majorUnit val="400"/>
      </c:valAx>
      <c:spPr>
        <a:noFill/>
        <a:ln w="25387">
          <a:noFill/>
        </a:ln>
      </c:spPr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40"/>
      <c:rotY val="24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10"/>
          </c:dPt>
          <c:dPt>
            <c:idx val="1"/>
            <c:bubble3D val="0"/>
          </c:dPt>
          <c:dPt>
            <c:idx val="2"/>
            <c:bubble3D val="0"/>
            <c:explosion val="12"/>
          </c:dPt>
          <c:dPt>
            <c:idx val="3"/>
            <c:bubble3D val="0"/>
            <c:explosion val="16"/>
          </c:dPt>
          <c:dPt>
            <c:idx val="4"/>
            <c:bubble3D val="0"/>
            <c:explosion val="5"/>
          </c:dPt>
          <c:dPt>
            <c:idx val="5"/>
            <c:bubble3D val="0"/>
            <c:explosion val="5"/>
          </c:dPt>
          <c:cat>
            <c:strRef>
              <c:f>Лист1!$A$2:$A$7</c:f>
              <c:strCache>
                <c:ptCount val="6"/>
                <c:pt idx="0">
                  <c:v>Дошкольное образование</c:v>
                </c:pt>
                <c:pt idx="1">
                  <c:v>Общее образование</c:v>
                </c:pt>
                <c:pt idx="2">
                  <c:v>Дополнительное образование</c:v>
                </c:pt>
                <c:pt idx="3">
                  <c:v>Профессиональная подготовка, переподготовка и повышение квалификации</c:v>
                </c:pt>
                <c:pt idx="4">
                  <c:v>Молодежная политика</c:v>
                </c:pt>
                <c:pt idx="5">
                  <c:v>Другие вопросы в области образования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341.7</c:v>
                </c:pt>
                <c:pt idx="1">
                  <c:v>305.60000000000002</c:v>
                </c:pt>
                <c:pt idx="2">
                  <c:v>122.2</c:v>
                </c:pt>
                <c:pt idx="3">
                  <c:v>0.2</c:v>
                </c:pt>
                <c:pt idx="4">
                  <c:v>20.2</c:v>
                </c:pt>
                <c:pt idx="5">
                  <c:v>31.4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81">
          <a:noFill/>
        </a:ln>
      </c:spPr>
    </c:plotArea>
    <c:plotVisOnly val="1"/>
    <c:dispBlanksAs val="zero"/>
    <c:showDLblsOverMax val="0"/>
  </c:chart>
  <c:spPr>
    <a:scene3d>
      <a:camera prst="orthographicFront"/>
      <a:lightRig rig="threePt" dir="t"/>
    </a:scene3d>
    <a:sp3d>
      <a:bevelB w="6350"/>
    </a:sp3d>
  </c:spPr>
  <c:txPr>
    <a:bodyPr/>
    <a:lstStyle/>
    <a:p>
      <a:pPr>
        <a:defRPr sz="1799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33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606689779209316E-2"/>
          <c:y val="0.22372586490265131"/>
          <c:w val="0.87406015037593987"/>
          <c:h val="0.5555555555555556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>
                <a:rot lat="0" lon="0" rev="1200000"/>
              </a:lightRig>
            </a:scene3d>
            <a:sp3d>
              <a:bevelT/>
            </a:sp3d>
          </c:spPr>
          <c:explosion val="4"/>
          <c:dPt>
            <c:idx val="0"/>
            <c:bubble3D val="0"/>
            <c:spPr>
              <a:effectLst>
                <a:outerShdw blurRad="50800" dist="38100" dir="2400000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1"/>
            <c:bubble3D val="0"/>
          </c:dPt>
          <c:dPt>
            <c:idx val="2"/>
            <c:bubble3D val="0"/>
            <c:spPr>
              <a:effectLst>
                <a:outerShdw blurRad="50800" dist="38100" dir="27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3"/>
            <c:bubble3D val="0"/>
          </c:dPt>
          <c:dPt>
            <c:idx val="4"/>
            <c:bubble3D val="0"/>
          </c:dPt>
          <c:dLbls>
            <c:dLbl>
              <c:idx val="1"/>
              <c:layout>
                <c:manualLayout>
                  <c:x val="1.218452102550256E-2"/>
                  <c:y val="-4.479875360931349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1025936516049395"/>
                  <c:y val="-6.955289754901064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1034943657150018"/>
                  <c:y val="-0.1139962893051828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327054449236944"/>
                  <c:y val="1.905717694909372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2397" b="0" cap="none" spc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glow rad="228600">
                        <a:schemeClr val="tx1">
                          <a:alpha val="40000"/>
                        </a:schemeClr>
                      </a:glow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Обеспечение деятельности мун. учреждений здравоохранения </c:v>
                </c:pt>
                <c:pt idx="1">
                  <c:v>Обеспечение медицинскими кадрами </c:v>
                </c:pt>
                <c:pt idx="2">
                  <c:v>Расходы на проведение капитального ремонта муниципальных учреждений здравоохранения</c:v>
                </c:pt>
                <c:pt idx="3">
                  <c:v>Мероприятия по профилактике инфекционных заболеваний </c:v>
                </c:pt>
                <c:pt idx="4">
                  <c:v>Другие вопросы в области  здравоохранения 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29601.7</c:v>
                </c:pt>
                <c:pt idx="1">
                  <c:v>98</c:v>
                </c:pt>
                <c:pt idx="2">
                  <c:v>14836.4</c:v>
                </c:pt>
                <c:pt idx="3">
                  <c:v>1340.9</c:v>
                </c:pt>
                <c:pt idx="4">
                  <c:v>63.6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91">
          <a:noFill/>
        </a:ln>
      </c:spPr>
    </c:plotArea>
    <c:plotVisOnly val="1"/>
    <c:dispBlanksAs val="zero"/>
    <c:showDLblsOverMax val="0"/>
  </c:chart>
  <c:spPr>
    <a:effectLst>
      <a:outerShdw blurRad="50800" dist="38100" dir="2700000" algn="tl" rotWithShape="0">
        <a:prstClr val="black">
          <a:alpha val="40000"/>
        </a:prstClr>
      </a:outerShdw>
    </a:effectLst>
    <a:scene3d>
      <a:camera prst="orthographicFront"/>
      <a:lightRig rig="threePt" dir="t"/>
    </a:scene3d>
    <a:sp3d>
      <a:bevelT/>
    </a:sp3d>
  </c:spPr>
  <c:txPr>
    <a:bodyPr/>
    <a:lstStyle/>
    <a:p>
      <a:pPr>
        <a:defRPr sz="1797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688311688311688E-2"/>
          <c:y val="0.1044776119402985"/>
          <c:w val="0.56168831168831168"/>
          <c:h val="0.6044776119402984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explosion val="16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dLbl>
              <c:idx val="0"/>
              <c:layout>
                <c:manualLayout>
                  <c:x val="-0.11403022326448947"/>
                  <c:y val="0.1069371068645608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7.0900833791223999E-2"/>
                  <c:y val="1.897381772395668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6.8684194470195484E-2"/>
                  <c:y val="-6.74167516740565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3.6331325247295224E-2"/>
                  <c:y val="-2.714768433121663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2.4025887215543412E-3"/>
                  <c:y val="2.76903906390024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5.6239197466219455E-3"/>
                  <c:y val="7.417754448639914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4.2002505186126922E-2"/>
                  <c:y val="0.1352622075180684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8.0287868743181667E-2"/>
                  <c:y val="0.2239693425117308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0.24300407878177471"/>
                  <c:y val="0.2322546773302244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-0.25136847271979318"/>
                  <c:y val="1.222573393721044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-0.293746960720215"/>
                  <c:y val="0.1227452000282823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602" b="1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Пенсионное обеспечение</c:v>
                </c:pt>
                <c:pt idx="1">
                  <c:v>Социальное обеспечение населения</c:v>
                </c:pt>
                <c:pt idx="2">
                  <c:v>Охрана семьи и детства</c:v>
                </c:pt>
                <c:pt idx="3">
                  <c:v>Другие вопросы в области социальной политики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1808.6</c:v>
                </c:pt>
                <c:pt idx="1">
                  <c:v>38632</c:v>
                </c:pt>
                <c:pt idx="2">
                  <c:v>48941.7</c:v>
                </c:pt>
                <c:pt idx="3">
                  <c:v>7486.8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33">
          <a:noFill/>
        </a:ln>
      </c:spPr>
    </c:plotArea>
    <c:legend>
      <c:legendPos val="r"/>
      <c:layout>
        <c:manualLayout>
          <c:xMode val="edge"/>
          <c:yMode val="edge"/>
          <c:x val="0.72304486877774543"/>
          <c:y val="1.2315200373723975E-2"/>
          <c:w val="0.27276972122980914"/>
          <c:h val="0.98198944029021329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2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30"/>
      <c:rAngAx val="0"/>
      <c:perspective val="7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4466230936819175E-2"/>
          <c:y val="0.44040404040404041"/>
          <c:w val="0.45860566448801743"/>
          <c:h val="0.5313131313131312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9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  <c:explosion val="10"/>
          </c:dPt>
          <c:dPt>
            <c:idx val="3"/>
            <c:bubble3D val="0"/>
            <c:spPr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7.2492231126895484E-2"/>
                  <c:y val="4.884023233248239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2.841596766279586E-2"/>
                  <c:y val="-2.092360888403444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0532372251688124"/>
                  <c:y val="-0.1243008663637818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3.8555934180367801E-3"/>
                  <c:y val="-4.1240424279325163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numFmt formatCode="0.0%" sourceLinked="0"/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 - Капитальный ремонт муниципальных учреждений  культуры-8139,3тыс.руб.</c:v>
                </c:pt>
                <c:pt idx="1">
                  <c:v> - Приобретение основных средств для муниципальных учреждений культуры-233,7 тыс.руб.</c:v>
                </c:pt>
                <c:pt idx="2">
                  <c:v> - Капитальный ремонт памятников -8084,5 тыс.руб.</c:v>
                </c:pt>
                <c:pt idx="3">
                  <c:v>Комплектование книжных фондов-82,8 тыс.руб.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8139.3</c:v>
                </c:pt>
                <c:pt idx="1">
                  <c:v>233.7</c:v>
                </c:pt>
                <c:pt idx="2">
                  <c:v>8084.5</c:v>
                </c:pt>
                <c:pt idx="3">
                  <c:v>82.8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6217">
          <a:noFill/>
        </a:ln>
      </c:spPr>
    </c:plotArea>
    <c:legend>
      <c:legendPos val="r"/>
      <c:legendEntry>
        <c:idx val="3"/>
        <c:txPr>
          <a:bodyPr/>
          <a:lstStyle/>
          <a:p>
            <a:pPr>
              <a:spcAft>
                <a:spcPts val="600"/>
              </a:spcAft>
              <a:defRPr sz="1239" b="0">
                <a:effectLst/>
              </a:defRPr>
            </a:pPr>
            <a:endParaRPr lang="ru-RU"/>
          </a:p>
        </c:txPr>
      </c:legendEntry>
      <c:layout>
        <c:manualLayout>
          <c:xMode val="edge"/>
          <c:yMode val="edge"/>
          <c:x val="0.54550413013844146"/>
          <c:y val="0.17710082905989102"/>
          <c:w val="0.44499261709035143"/>
          <c:h val="0.77838148360376302"/>
        </c:manualLayout>
      </c:layout>
      <c:overlay val="0"/>
      <c:txPr>
        <a:bodyPr/>
        <a:lstStyle/>
        <a:p>
          <a:pPr>
            <a:spcAft>
              <a:spcPts val="600"/>
            </a:spcAft>
            <a:defRPr sz="1239" b="0">
              <a:effectLst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58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930011862396204"/>
          <c:y val="5.844155844155844E-2"/>
          <c:w val="0.87188612099644125"/>
          <c:h val="0.7359307359307358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районной бюджет</c:v>
                </c:pt>
              </c:strCache>
            </c:strRef>
          </c:tx>
          <c:spPr>
            <a:solidFill>
              <a:srgbClr val="9999FF"/>
            </a:solidFill>
            <a:ln w="12857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60761</c:v>
                </c:pt>
                <c:pt idx="1">
                  <c:v>97650.2</c:v>
                </c:pt>
                <c:pt idx="2">
                  <c:v>108554.2</c:v>
                </c:pt>
                <c:pt idx="3" formatCode="0.0">
                  <c:v>118064.8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бюджет поселений</c:v>
                </c:pt>
              </c:strCache>
            </c:strRef>
          </c:tx>
          <c:spPr>
            <a:solidFill>
              <a:srgbClr val="993366"/>
            </a:solidFill>
            <a:ln w="12857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76650496"/>
        <c:axId val="45032000"/>
      </c:barChart>
      <c:catAx>
        <c:axId val="276650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5032000"/>
        <c:crosses val="autoZero"/>
        <c:auto val="1"/>
        <c:lblAlgn val="ctr"/>
        <c:lblOffset val="100"/>
        <c:noMultiLvlLbl val="0"/>
      </c:catAx>
      <c:valAx>
        <c:axId val="45032000"/>
        <c:scaling>
          <c:orientation val="minMax"/>
          <c:max val="15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6650496"/>
        <c:crosses val="autoZero"/>
        <c:crossBetween val="between"/>
        <c:majorUnit val="10000"/>
        <c:minorUnit val="5000"/>
      </c:valAx>
      <c:spPr>
        <a:noFill/>
        <a:ln w="25714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22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203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0324825986078912E-2"/>
          <c:y val="0"/>
          <c:w val="0.88747099767981485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  <a:scene3d>
              <a:camera prst="orthographicFront"/>
              <a:lightRig rig="threePt" dir="t"/>
            </a:scene3d>
            <a:sp3d>
              <a:bevelT w="6604000" h="6604000"/>
              <a:bevelB w="6604000" h="6604000"/>
            </a:sp3d>
          </c:spPr>
          <c:explosion val="12"/>
          <c:dPt>
            <c:idx val="0"/>
            <c:bubble3D val="0"/>
            <c:explosion val="5"/>
            <c:spPr>
              <a:solidFill>
                <a:srgbClr val="00B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604000" h="6604000"/>
                <a:bevelB w="6604000" h="6604000"/>
              </a:sp3d>
            </c:spPr>
          </c:dPt>
          <c:dPt>
            <c:idx val="1"/>
            <c:bubble3D val="0"/>
            <c:explosion val="14"/>
            <c:spPr>
              <a:solidFill>
                <a:srgbClr val="FF7C8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604000" h="6604000"/>
                <a:bevelB w="6604000" h="6604000"/>
              </a:sp3d>
            </c:spPr>
          </c:dPt>
          <c:dPt>
            <c:idx val="2"/>
            <c:bubble3D val="0"/>
            <c:explosion val="8"/>
            <c:spPr>
              <a:solidFill>
                <a:srgbClr val="943C87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604000" h="6604000"/>
                <a:bevelB w="6604000" h="6604000"/>
              </a:sp3d>
            </c:spPr>
          </c:dPt>
          <c:dPt>
            <c:idx val="3"/>
            <c:bubble3D val="0"/>
            <c:spPr>
              <a:solidFill>
                <a:srgbClr val="00B0F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604000" h="6604000"/>
                <a:bevelB w="6604000" h="6604000"/>
              </a:sp3d>
            </c:spPr>
          </c:dPt>
          <c:dPt>
            <c:idx val="4"/>
            <c:bubble3D val="0"/>
            <c:explosion val="7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604000" h="6604000"/>
                <a:bevelB w="6604000" h="6604000"/>
              </a:sp3d>
            </c:spPr>
          </c:dPt>
          <c:dLbls>
            <c:delete val="1"/>
          </c:dLbls>
          <c:cat>
            <c:strRef>
              <c:f>Лист1!$A$2:$A$6</c:f>
              <c:strCache>
                <c:ptCount val="5"/>
                <c:pt idx="0">
                  <c:v>Налог на доходы  физических лиц</c:v>
                </c:pt>
                <c:pt idx="1">
                  <c:v>Акцизы по подакцизным товарам</c:v>
                </c:pt>
                <c:pt idx="2">
                  <c:v>Налоги на совокупный доход</c:v>
                </c:pt>
                <c:pt idx="3">
                  <c:v>Неналоговые доходы</c:v>
                </c:pt>
                <c:pt idx="4">
                  <c:v>Остальные налоговые доходы 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40.095270381063095</c:v>
                </c:pt>
                <c:pt idx="1">
                  <c:v>19.682978641084357</c:v>
                </c:pt>
                <c:pt idx="2">
                  <c:v>10.040330083958059</c:v>
                </c:pt>
                <c:pt idx="3">
                  <c:v>28.210884516674618</c:v>
                </c:pt>
                <c:pt idx="4">
                  <c:v>1.9705363772198585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 w="25397">
          <a:noFill/>
        </a:ln>
      </c:spPr>
    </c:plotArea>
    <c:plotVisOnly val="1"/>
    <c:dispBlanksAs val="zero"/>
    <c:showDLblsOverMax val="0"/>
  </c:chart>
  <c:spPr>
    <a:solidFill>
      <a:schemeClr val="tx2">
        <a:lumMod val="60000"/>
        <a:lumOff val="40000"/>
        <a:alpha val="0"/>
      </a:schemeClr>
    </a:solidFill>
  </c:spPr>
  <c:txPr>
    <a:bodyPr/>
    <a:lstStyle/>
    <a:p>
      <a:pPr>
        <a:defRPr sz="1613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неналоговые 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2151258870418981E-7"/>
                  <c:y val="2.51985609496517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864197530864491E-3"/>
                  <c:y val="-6.15585326813866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432098765432239E-3"/>
                  <c:y val="-1.00313548358804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7160493827162207E-3"/>
                  <c:y val="-1.26555833261891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0802469135802682E-2"/>
                  <c:y val="-3.35006165959944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2308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факт 2017</c:v>
                </c:pt>
                <c:pt idx="1">
                  <c:v>факт 2018</c:v>
                </c:pt>
                <c:pt idx="2">
                  <c:v>факт 2019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27.9</c:v>
                </c:pt>
                <c:pt idx="1">
                  <c:v>30.6</c:v>
                </c:pt>
                <c:pt idx="2">
                  <c:v>28.4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5432098765432239E-3"/>
                  <c:y val="-3.3501098852908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432098765432239E-3"/>
                  <c:y val="1.0050118824539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35010988529088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3888888888889136E-2"/>
                  <c:y val="3.35006165959944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0802469135802682E-2"/>
                  <c:y val="-6.70012331919893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2308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факт 2017</c:v>
                </c:pt>
                <c:pt idx="1">
                  <c:v>факт 2018</c:v>
                </c:pt>
                <c:pt idx="2">
                  <c:v>факт 2019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69.8</c:v>
                </c:pt>
                <c:pt idx="1">
                  <c:v>77.900000000000006</c:v>
                </c:pt>
                <c:pt idx="2">
                  <c:v>89.7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6847104"/>
        <c:axId val="361937664"/>
        <c:axId val="0"/>
      </c:bar3DChart>
      <c:catAx>
        <c:axId val="276847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61937664"/>
        <c:crosses val="autoZero"/>
        <c:auto val="1"/>
        <c:lblAlgn val="ctr"/>
        <c:lblOffset val="100"/>
        <c:noMultiLvlLbl val="0"/>
      </c:catAx>
      <c:valAx>
        <c:axId val="3619376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6847104"/>
        <c:crosses val="autoZero"/>
        <c:crossBetween val="between"/>
      </c:valAx>
      <c:spPr>
        <a:noFill/>
        <a:ln w="24427">
          <a:noFill/>
        </a:ln>
      </c:spPr>
    </c:plotArea>
    <c:legend>
      <c:legendPos val="b"/>
      <c:layout/>
      <c:overlay val="0"/>
      <c:txPr>
        <a:bodyPr/>
        <a:lstStyle/>
        <a:p>
          <a:pPr>
            <a:defRPr sz="1923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31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8.040937727091188E-2"/>
          <c:y val="3.3778265931638803E-2"/>
          <c:w val="0.90375798941650232"/>
          <c:h val="0.72131563292760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Неналоговые 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5594309258979432E-3"/>
                  <c:y val="9.045256406995067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2839146388846798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1412574567863912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 anchor="ctr" anchorCtr="0"/>
              <a:lstStyle/>
              <a:p>
                <a:pPr>
                  <a:defRPr sz="1384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27.9</c:v>
                </c:pt>
                <c:pt idx="1">
                  <c:v>30.6</c:v>
                </c:pt>
                <c:pt idx="2">
                  <c:v>28.4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1412574567863912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412574567863912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1412574567863912E-2"/>
                  <c:y val="2.466916608700601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1384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69.8</c:v>
                </c:pt>
                <c:pt idx="1">
                  <c:v>77.900000000000006</c:v>
                </c:pt>
                <c:pt idx="2">
                  <c:v>89.7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9972005493761821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2825149135727793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1398577314744659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1384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568.70000000000005</c:v>
                </c:pt>
                <c:pt idx="1">
                  <c:v>575.6</c:v>
                </c:pt>
                <c:pt idx="2">
                  <c:v>911.8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Доходы бюджета, всего</c:v>
                </c:pt>
              </c:strCache>
            </c:strRef>
          </c:tx>
          <c:invertIfNegative val="0"/>
          <c:dLbls>
            <c:numFmt formatCode="#,##0.0" sourceLinked="0"/>
            <c:txPr>
              <a:bodyPr/>
              <a:lstStyle/>
              <a:p>
                <a:pPr>
                  <a:defRPr sz="1384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666.40000000000009</c:v>
                </c:pt>
                <c:pt idx="1">
                  <c:v>684.1</c:v>
                </c:pt>
                <c:pt idx="2">
                  <c:v>1029.8999999999999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7749760"/>
        <c:axId val="245595456"/>
      </c:barChart>
      <c:catAx>
        <c:axId val="277749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45595456"/>
        <c:crosses val="autoZero"/>
        <c:auto val="1"/>
        <c:lblAlgn val="ctr"/>
        <c:lblOffset val="100"/>
        <c:noMultiLvlLbl val="0"/>
      </c:catAx>
      <c:valAx>
        <c:axId val="245595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7749760"/>
        <c:crosses val="autoZero"/>
        <c:crossBetween val="between"/>
        <c:majorUnit val="400"/>
      </c:valAx>
      <c:spPr>
        <a:noFill/>
        <a:ln w="17578">
          <a:noFill/>
        </a:ln>
      </c:spPr>
    </c:plotArea>
    <c:legend>
      <c:legendPos val="b"/>
      <c:layout>
        <c:manualLayout>
          <c:xMode val="edge"/>
          <c:yMode val="edge"/>
          <c:x val="7.6830802252771405E-2"/>
          <c:y val="0.84754752144603374"/>
          <c:w val="0.87838425494497074"/>
          <c:h val="0.12533934435559979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246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160"/>
      <c:rAngAx val="0"/>
      <c:perspective val="7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2604755463587582E-2"/>
          <c:y val="8.4141041057009328E-2"/>
          <c:w val="0.83827164518610564"/>
          <c:h val="0.819961595042813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10"/>
          <c:dPt>
            <c:idx val="0"/>
            <c:bubble3D val="0"/>
            <c:explosion val="0"/>
          </c:dPt>
          <c:dPt>
            <c:idx val="1"/>
            <c:bubble3D val="0"/>
          </c:dPt>
          <c:dPt>
            <c:idx val="2"/>
            <c:bubble3D val="0"/>
            <c:explosion val="0"/>
          </c:dPt>
          <c:dPt>
            <c:idx val="3"/>
            <c:bubble3D val="0"/>
          </c:dPt>
          <c:dLbls>
            <c:dLbl>
              <c:idx val="0"/>
              <c:layout>
                <c:manualLayout>
                  <c:x val="0.18736470360411436"/>
                  <c:y val="-8.039168180900464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0.12555201622524462"/>
                  <c:y val="6.4881889763779505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5.1277279801222195E-2"/>
                  <c:y val="-0.1024010966240556"/>
                </c:manualLayout>
              </c:layout>
              <c:tx>
                <c:rich>
                  <a:bodyPr/>
                  <a:lstStyle/>
                  <a:p>
                    <a:r>
                      <a:rPr lang="ru-RU" sz="1400"/>
                      <a:t>Иные межбюджет. трансферты
4,4 0,5%</a:t>
                    </a:r>
                    <a:endParaRPr lang="ru-RU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7477644364609496"/>
                  <c:y val="-0.2133747755214808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Лист1!$A$2:$A$5</c:f>
              <c:strCache>
                <c:ptCount val="4"/>
                <c:pt idx="0">
                  <c:v>Субсидии</c:v>
                </c:pt>
                <c:pt idx="1">
                  <c:v>Субвенции</c:v>
                </c:pt>
                <c:pt idx="2">
                  <c:v>Иные межбюджет. трансферты</c:v>
                </c:pt>
                <c:pt idx="3">
                  <c:v>Дотация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483.5</c:v>
                </c:pt>
                <c:pt idx="1">
                  <c:v>276</c:v>
                </c:pt>
                <c:pt idx="2">
                  <c:v>4.4000000000000004</c:v>
                </c:pt>
                <c:pt idx="3">
                  <c:v>147.9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4094">
          <a:noFill/>
        </a:ln>
      </c:spPr>
    </c:plotArea>
    <c:plotVisOnly val="1"/>
    <c:dispBlanksAs val="zero"/>
    <c:showDLblsOverMax val="0"/>
  </c:chart>
  <c:txPr>
    <a:bodyPr/>
    <a:lstStyle/>
    <a:p>
      <a:pPr>
        <a:defRPr sz="1707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Поступления всего за счет всех источников формирования муниципального дорожного фонда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факт 2018 года</c:v>
                </c:pt>
                <c:pt idx="1">
                  <c:v>факт 2019 года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 formatCode="General">
                  <c:v>25544</c:v>
                </c:pt>
                <c:pt idx="1">
                  <c:v>201559.7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поступления за счет собственных доходов районного бюджета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факт 2018 года</c:v>
                </c:pt>
                <c:pt idx="1">
                  <c:v>факт 2019 года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21366.7</c:v>
                </c:pt>
                <c:pt idx="1">
                  <c:v>24580.2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7750272"/>
        <c:axId val="245608960"/>
        <c:axId val="0"/>
      </c:bar3DChart>
      <c:catAx>
        <c:axId val="277750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45608960"/>
        <c:crosses val="autoZero"/>
        <c:auto val="1"/>
        <c:lblAlgn val="ctr"/>
        <c:lblOffset val="100"/>
        <c:noMultiLvlLbl val="0"/>
      </c:catAx>
      <c:valAx>
        <c:axId val="245608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7750272"/>
        <c:crosses val="autoZero"/>
        <c:crossBetween val="between"/>
      </c:valAx>
      <c:spPr>
        <a:noFill/>
        <a:ln w="18663">
          <a:noFill/>
        </a:ln>
      </c:spPr>
    </c:plotArea>
    <c:legend>
      <c:legendPos val="r"/>
      <c:layout>
        <c:manualLayout>
          <c:xMode val="edge"/>
          <c:yMode val="edge"/>
          <c:x val="0.69121122693621784"/>
          <c:y val="0.12652069100840133"/>
          <c:w val="0.30878877306378216"/>
          <c:h val="0.72963885841055254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23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 счет собственных расходов</c:v>
                </c:pt>
              </c:strCache>
            </c:strRef>
          </c:tx>
          <c:invertIfNegative val="0"/>
          <c:dLbls>
            <c:numFmt formatCode="#,##0.0" sourceLinked="0"/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218.2</c:v>
                </c:pt>
                <c:pt idx="1">
                  <c:v>241.2</c:v>
                </c:pt>
                <c:pt idx="2">
                  <c:v>276.89999999999998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 счет межбюджетных трансфертов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9.964068828066406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6937536160379144E-3"/>
                  <c:y val="-4.683313379315598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540630424056871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7.117192020047393E-3"/>
                  <c:y val="-4.6833133793156926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428.4</c:v>
                </c:pt>
                <c:pt idx="1">
                  <c:v>432</c:v>
                </c:pt>
                <c:pt idx="2">
                  <c:v>762.9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81908224"/>
        <c:axId val="245611264"/>
        <c:axId val="0"/>
      </c:bar3DChart>
      <c:catAx>
        <c:axId val="281908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45611264"/>
        <c:crosses val="autoZero"/>
        <c:auto val="1"/>
        <c:lblAlgn val="ctr"/>
        <c:lblOffset val="100"/>
        <c:noMultiLvlLbl val="0"/>
      </c:catAx>
      <c:valAx>
        <c:axId val="245611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1908224"/>
        <c:crosses val="autoZero"/>
        <c:crossBetween val="between"/>
        <c:majorUnit val="400"/>
      </c:valAx>
      <c:spPr>
        <a:noFill/>
        <a:ln w="25397">
          <a:noFill/>
        </a:ln>
      </c:spPr>
    </c:plotArea>
    <c:legend>
      <c:legendPos val="b"/>
      <c:layout/>
      <c:overlay val="0"/>
      <c:txPr>
        <a:bodyPr/>
        <a:lstStyle/>
        <a:p>
          <a:pPr>
            <a:defRPr sz="2000" b="1" u="none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00"/>
      <c:rAngAx val="0"/>
      <c:perspective val="7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379479971890371"/>
          <c:y val="0.28354791626656423"/>
          <c:w val="0.53396373415375076"/>
          <c:h val="0.7018179373919722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3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  <c:explosion val="0"/>
          </c:dPt>
          <c:dPt>
            <c:idx val="8"/>
            <c:bubble3D val="0"/>
          </c:dPt>
          <c:dPt>
            <c:idx val="9"/>
            <c:bubble3D val="0"/>
            <c:explosion val="0"/>
          </c:dPt>
          <c:dLbls>
            <c:dLbl>
              <c:idx val="0"/>
              <c:layout>
                <c:manualLayout>
                  <c:x val="-1.6866883206710898E-2"/>
                  <c:y val="-9.979642788553869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8.1559309654107709E-2"/>
                  <c:y val="-4.330305358171691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1.545896713718937E-2"/>
                  <c:y val="-4.215805646245438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3.3818759303014041E-2"/>
                  <c:y val="-1.975033608603802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2.3646947504717217E-2"/>
                  <c:y val="1.684904935663529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7.4490955672002798E-2"/>
                  <c:y val="1.739638947570578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6.1675842873822079E-2"/>
                  <c:y val="6.584117534088726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0.19095932404092503"/>
                  <c:y val="7.498905319761858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3.0786571566115726E-2"/>
                  <c:y val="7.069637027078931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-0.14596411042435578"/>
                  <c:y val="-4.970770117149990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-0.11220543892234336"/>
                  <c:y val="7.141999709213388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1"/>
              <c:layout>
                <c:manualLayout>
                  <c:x val="-7.6501002158358727E-2"/>
                  <c:y val="-6.2811061492151115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099" b="1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Социальная политика - 96.9</c:v>
                </c:pt>
                <c:pt idx="1">
                  <c:v>Образование - 337.9</c:v>
                </c:pt>
                <c:pt idx="2">
                  <c:v>Здравоохранение - 45.9</c:v>
                </c:pt>
                <c:pt idx="3">
                  <c:v>Культура - 48.7</c:v>
                </c:pt>
                <c:pt idx="4">
                  <c:v>ЖКХ - 179,3</c:v>
                </c:pt>
                <c:pt idx="5">
                  <c:v>Общегосударств. вопросы - 60.0</c:v>
                </c:pt>
                <c:pt idx="6">
                  <c:v>Нац. экономика - 264.1</c:v>
                </c:pt>
                <c:pt idx="7">
                  <c:v>Нац. безопасность - 6.5</c:v>
                </c:pt>
                <c:pt idx="8">
                  <c:v>Физическая культура и спорт - 0.3</c:v>
                </c:pt>
                <c:pt idx="9">
                  <c:v>Охрана окружающей среды - 0.2</c:v>
                </c:pt>
              </c:strCache>
            </c:strRef>
          </c:cat>
          <c:val>
            <c:numRef>
              <c:f>Лист1!$B$2:$B$11</c:f>
              <c:numCache>
                <c:formatCode>#,##0.0</c:formatCode>
                <c:ptCount val="10"/>
                <c:pt idx="0">
                  <c:v>96.9</c:v>
                </c:pt>
                <c:pt idx="1">
                  <c:v>337.9</c:v>
                </c:pt>
                <c:pt idx="2">
                  <c:v>45.9</c:v>
                </c:pt>
                <c:pt idx="3">
                  <c:v>48.7</c:v>
                </c:pt>
                <c:pt idx="4">
                  <c:v>179.3</c:v>
                </c:pt>
                <c:pt idx="5">
                  <c:v>60</c:v>
                </c:pt>
                <c:pt idx="6">
                  <c:v>264.10000000000002</c:v>
                </c:pt>
                <c:pt idx="7">
                  <c:v>6.5</c:v>
                </c:pt>
                <c:pt idx="8" formatCode="#,##0.00">
                  <c:v>0.3</c:v>
                </c:pt>
                <c:pt idx="9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80">
          <a:noFill/>
        </a:ln>
      </c:spPr>
    </c:plotArea>
    <c:legend>
      <c:legendPos val="t"/>
      <c:legendEntry>
        <c:idx val="0"/>
        <c:txPr>
          <a:bodyPr/>
          <a:lstStyle/>
          <a:p>
            <a:pPr>
              <a:defRPr sz="1400" b="1" i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 b="1" i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 b="1" i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400" b="1" i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400" b="1" i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400" b="1" i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400" b="1" i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1400" b="1" i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"/>
          <c:y val="1.4818513539466083E-3"/>
          <c:w val="0.96474255259715291"/>
          <c:h val="0.20038635938332205"/>
        </c:manualLayout>
      </c:layout>
      <c:overlay val="0"/>
      <c:txPr>
        <a:bodyPr/>
        <a:lstStyle/>
        <a:p>
          <a:pPr>
            <a:defRPr sz="1400" b="1" i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799"/>
      </a:pPr>
      <a:endParaRPr lang="ru-RU"/>
    </a:p>
  </c:txPr>
  <c:externalData r:id="rId1">
    <c:autoUpdate val="0"/>
  </c:externalData>
</c:chartSpace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550A87-5FE9-4C4A-A7C5-DC8D8660FB26}" type="doc">
      <dgm:prSet loTypeId="urn:microsoft.com/office/officeart/2005/8/layout/cycle6" loCatId="cycle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61A21B79-561F-4575-A97B-6E46A634A05C}">
      <dgm:prSet phldrT="[Текст]" custT="1"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29 бюджетных учреждений</a:t>
          </a:r>
          <a:endParaRPr lang="ru-RU" sz="11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B47CC73-4D71-4618-8B15-B92F2780C9BB}" type="parTrans" cxnId="{D21DEA2C-8A7F-4F23-AFC8-6D5B5F144BE2}">
      <dgm:prSet/>
      <dgm:spPr/>
      <dgm:t>
        <a:bodyPr/>
        <a:lstStyle/>
        <a:p>
          <a:endParaRPr lang="ru-RU"/>
        </a:p>
      </dgm:t>
    </dgm:pt>
    <dgm:pt modelId="{AF4BAA9C-50DF-49A6-B89D-6B44F5DD5E20}" type="sibTrans" cxnId="{D21DEA2C-8A7F-4F23-AFC8-6D5B5F144BE2}">
      <dgm:prSet/>
      <dgm:spPr/>
      <dgm:t>
        <a:bodyPr/>
        <a:lstStyle/>
        <a:p>
          <a:endParaRPr lang="ru-RU"/>
        </a:p>
      </dgm:t>
    </dgm:pt>
    <dgm:pt modelId="{6C8B64FA-1C3A-4C90-9E65-06BA64D291FE}">
      <dgm:prSet phldrT="[Текст]" custT="1"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Количество участников бюджетного процесса</a:t>
          </a:r>
          <a:endParaRPr lang="ru-RU" sz="1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EE88079-C73E-4AFA-BA97-AA9D816325C2}" type="parTrans" cxnId="{13486379-3AE3-46E4-B76E-C0017DBB5969}">
      <dgm:prSet/>
      <dgm:spPr/>
      <dgm:t>
        <a:bodyPr/>
        <a:lstStyle/>
        <a:p>
          <a:endParaRPr lang="ru-RU"/>
        </a:p>
      </dgm:t>
    </dgm:pt>
    <dgm:pt modelId="{74DD74D5-A0AF-45E9-9760-7A7DA2AE8A73}" type="sibTrans" cxnId="{13486379-3AE3-46E4-B76E-C0017DBB5969}">
      <dgm:prSet/>
      <dgm:spPr/>
      <dgm:t>
        <a:bodyPr/>
        <a:lstStyle/>
        <a:p>
          <a:endParaRPr lang="ru-RU"/>
        </a:p>
      </dgm:t>
    </dgm:pt>
    <dgm:pt modelId="{EABC686A-8DFB-484C-B35B-E7A44C2A3432}">
      <dgm:prSet phldrT="[Текст]" custT="1"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 казенных учреждений</a:t>
          </a:r>
          <a:endParaRPr lang="ru-RU" sz="11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5393F3D-4F77-4621-A7D6-1013A1481EF8}" type="parTrans" cxnId="{24ADED58-70C7-439D-A937-78610CB41C6C}">
      <dgm:prSet/>
      <dgm:spPr/>
      <dgm:t>
        <a:bodyPr/>
        <a:lstStyle/>
        <a:p>
          <a:endParaRPr lang="ru-RU"/>
        </a:p>
      </dgm:t>
    </dgm:pt>
    <dgm:pt modelId="{C0818C1B-357E-4017-A9BC-6F5449301194}" type="sibTrans" cxnId="{24ADED58-70C7-439D-A937-78610CB41C6C}">
      <dgm:prSet/>
      <dgm:spPr/>
      <dgm:t>
        <a:bodyPr/>
        <a:lstStyle/>
        <a:p>
          <a:endParaRPr lang="ru-RU"/>
        </a:p>
      </dgm:t>
    </dgm:pt>
    <dgm:pt modelId="{DCA8C81F-EBD9-4B38-9292-16A42FC784FA}">
      <dgm:prSet phldrT="[Текст]" custT="1"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 получатель средств бюджета</a:t>
          </a:r>
          <a:endParaRPr lang="ru-RU" sz="11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D7B526E-478A-4759-9A68-B441BC64621E}" type="parTrans" cxnId="{44FC6F92-6378-4995-887F-94592231C5FB}">
      <dgm:prSet/>
      <dgm:spPr/>
      <dgm:t>
        <a:bodyPr/>
        <a:lstStyle/>
        <a:p>
          <a:endParaRPr lang="ru-RU"/>
        </a:p>
      </dgm:t>
    </dgm:pt>
    <dgm:pt modelId="{BED1A7AF-5E65-465D-8A1E-D82C3B4BD066}" type="sibTrans" cxnId="{44FC6F92-6378-4995-887F-94592231C5FB}">
      <dgm:prSet/>
      <dgm:spPr/>
      <dgm:t>
        <a:bodyPr/>
        <a:lstStyle/>
        <a:p>
          <a:endParaRPr lang="ru-RU"/>
        </a:p>
      </dgm:t>
    </dgm:pt>
    <dgm:pt modelId="{BD21ABE2-F3FE-4069-87BE-4EC61315593F}">
      <dgm:prSet phldrT="[Текст]"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 главных распорядителей средств местного бюджета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D3FCFB-3AF4-4B5C-8F81-21501E782D5C}" type="parTrans" cxnId="{326F00B3-BBE0-4F92-AC95-C0616AC38EBA}">
      <dgm:prSet/>
      <dgm:spPr/>
      <dgm:t>
        <a:bodyPr/>
        <a:lstStyle/>
        <a:p>
          <a:endParaRPr lang="ru-RU"/>
        </a:p>
      </dgm:t>
    </dgm:pt>
    <dgm:pt modelId="{F8A48E2A-E516-4541-B777-87E2AD88D031}" type="sibTrans" cxnId="{326F00B3-BBE0-4F92-AC95-C0616AC38EBA}">
      <dgm:prSet/>
      <dgm:spPr/>
      <dgm:t>
        <a:bodyPr/>
        <a:lstStyle/>
        <a:p>
          <a:endParaRPr lang="ru-RU"/>
        </a:p>
      </dgm:t>
    </dgm:pt>
    <dgm:pt modelId="{182E0268-7761-4FC9-A95D-2C7DEE85547D}">
      <dgm:prSet phldrT="[Текст]"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 автономное учреждение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BDC213C-BADF-4118-A1EB-F26C197D6726}" type="parTrans" cxnId="{EB4AC654-C92D-42AB-B6F9-2549DF70123E}">
      <dgm:prSet/>
      <dgm:spPr/>
      <dgm:t>
        <a:bodyPr/>
        <a:lstStyle/>
        <a:p>
          <a:endParaRPr lang="ru-RU"/>
        </a:p>
      </dgm:t>
    </dgm:pt>
    <dgm:pt modelId="{24F0809F-E42A-4AC5-BE08-0A696A0E36B5}" type="sibTrans" cxnId="{EB4AC654-C92D-42AB-B6F9-2549DF70123E}">
      <dgm:prSet/>
      <dgm:spPr/>
      <dgm:t>
        <a:bodyPr/>
        <a:lstStyle/>
        <a:p>
          <a:endParaRPr lang="ru-RU"/>
        </a:p>
      </dgm:t>
    </dgm:pt>
    <dgm:pt modelId="{3957C845-8DF5-4A05-B992-35D7BEE27B6C}" type="pres">
      <dgm:prSet presAssocID="{FB550A87-5FE9-4C4A-A7C5-DC8D8660FB2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572B81-8E98-48C7-A574-5E407E6FD5E6}" type="pres">
      <dgm:prSet presAssocID="{6C8B64FA-1C3A-4C90-9E65-06BA64D291FE}" presName="node" presStyleLbl="node1" presStyleIdx="0" presStyleCnt="6" custScaleX="121000" custScaleY="121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D04F44-F938-455D-91C4-F60E7DF70139}" type="pres">
      <dgm:prSet presAssocID="{6C8B64FA-1C3A-4C90-9E65-06BA64D291FE}" presName="spNode" presStyleCnt="0"/>
      <dgm:spPr/>
    </dgm:pt>
    <dgm:pt modelId="{114691A6-FBB1-4F01-9D0D-E9677EF08658}" type="pres">
      <dgm:prSet presAssocID="{74DD74D5-A0AF-45E9-9760-7A7DA2AE8A73}" presName="sibTrans" presStyleLbl="sibTrans1D1" presStyleIdx="0" presStyleCnt="6"/>
      <dgm:spPr/>
      <dgm:t>
        <a:bodyPr/>
        <a:lstStyle/>
        <a:p>
          <a:endParaRPr lang="ru-RU"/>
        </a:p>
      </dgm:t>
    </dgm:pt>
    <dgm:pt modelId="{0084F92B-4A71-41C4-85CC-E44E6E80D9D7}" type="pres">
      <dgm:prSet presAssocID="{EABC686A-8DFB-484C-B35B-E7A44C2A3432}" presName="node" presStyleLbl="node1" presStyleIdx="1" presStyleCnt="6" custScaleX="145334" custScaleY="13047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BE7987CE-2F93-49EB-AFCF-0A20A05ED4FE}" type="pres">
      <dgm:prSet presAssocID="{EABC686A-8DFB-484C-B35B-E7A44C2A3432}" presName="spNode" presStyleCnt="0"/>
      <dgm:spPr/>
    </dgm:pt>
    <dgm:pt modelId="{5C086E3E-0ED3-4AD6-9360-6E4BBC1BE125}" type="pres">
      <dgm:prSet presAssocID="{C0818C1B-357E-4017-A9BC-6F5449301194}" presName="sibTrans" presStyleLbl="sibTrans1D1" presStyleIdx="1" presStyleCnt="6"/>
      <dgm:spPr/>
      <dgm:t>
        <a:bodyPr/>
        <a:lstStyle/>
        <a:p>
          <a:endParaRPr lang="ru-RU"/>
        </a:p>
      </dgm:t>
    </dgm:pt>
    <dgm:pt modelId="{F923EC4E-8DEB-4C21-B1C2-99D0D995582A}" type="pres">
      <dgm:prSet presAssocID="{182E0268-7761-4FC9-A95D-2C7DEE85547D}" presName="node" presStyleLbl="node1" presStyleIdx="2" presStyleCnt="6" custScaleX="145334" custScaleY="13047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66448DEA-4810-4AA5-B7AA-F336948BDC90}" type="pres">
      <dgm:prSet presAssocID="{182E0268-7761-4FC9-A95D-2C7DEE85547D}" presName="spNode" presStyleCnt="0"/>
      <dgm:spPr/>
    </dgm:pt>
    <dgm:pt modelId="{0FCDE6CC-6CCF-4944-8948-6E8DFA61CAFF}" type="pres">
      <dgm:prSet presAssocID="{24F0809F-E42A-4AC5-BE08-0A696A0E36B5}" presName="sibTrans" presStyleLbl="sibTrans1D1" presStyleIdx="2" presStyleCnt="6"/>
      <dgm:spPr/>
      <dgm:t>
        <a:bodyPr/>
        <a:lstStyle/>
        <a:p>
          <a:endParaRPr lang="ru-RU"/>
        </a:p>
      </dgm:t>
    </dgm:pt>
    <dgm:pt modelId="{42721377-04F8-4B55-97EF-777F31CA0DD5}" type="pres">
      <dgm:prSet presAssocID="{61A21B79-561F-4575-A97B-6E46A634A05C}" presName="node" presStyleLbl="node1" presStyleIdx="3" presStyleCnt="6" custScaleX="133100" custScaleY="133100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7BE558DF-3A80-40F1-8BE0-97A028B28453}" type="pres">
      <dgm:prSet presAssocID="{61A21B79-561F-4575-A97B-6E46A634A05C}" presName="spNode" presStyleCnt="0"/>
      <dgm:spPr/>
    </dgm:pt>
    <dgm:pt modelId="{48047380-13FA-4479-8DEF-0FA08160F813}" type="pres">
      <dgm:prSet presAssocID="{AF4BAA9C-50DF-49A6-B89D-6B44F5DD5E20}" presName="sibTrans" presStyleLbl="sibTrans1D1" presStyleIdx="3" presStyleCnt="6"/>
      <dgm:spPr/>
      <dgm:t>
        <a:bodyPr/>
        <a:lstStyle/>
        <a:p>
          <a:endParaRPr lang="ru-RU"/>
        </a:p>
      </dgm:t>
    </dgm:pt>
    <dgm:pt modelId="{57A97E72-EB16-40A7-9A66-A7A72C983F3D}" type="pres">
      <dgm:prSet presAssocID="{DCA8C81F-EBD9-4B38-9292-16A42FC784FA}" presName="node" presStyleLbl="node1" presStyleIdx="4" presStyleCnt="6" custScaleX="133100" custScaleY="133100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432B481F-E5C1-4745-B265-75A2FE9176A1}" type="pres">
      <dgm:prSet presAssocID="{DCA8C81F-EBD9-4B38-9292-16A42FC784FA}" presName="spNode" presStyleCnt="0"/>
      <dgm:spPr/>
    </dgm:pt>
    <dgm:pt modelId="{848BDBFF-B1A3-41D7-A4E6-020708A7CF5B}" type="pres">
      <dgm:prSet presAssocID="{BED1A7AF-5E65-465D-8A1E-D82C3B4BD066}" presName="sibTrans" presStyleLbl="sibTrans1D1" presStyleIdx="4" presStyleCnt="6"/>
      <dgm:spPr/>
      <dgm:t>
        <a:bodyPr/>
        <a:lstStyle/>
        <a:p>
          <a:endParaRPr lang="ru-RU"/>
        </a:p>
      </dgm:t>
    </dgm:pt>
    <dgm:pt modelId="{D6784CB9-3C54-41B8-8D7C-FA39C3A8283D}" type="pres">
      <dgm:prSet presAssocID="{BD21ABE2-F3FE-4069-87BE-4EC61315593F}" presName="node" presStyleLbl="node1" presStyleIdx="5" presStyleCnt="6" custScaleX="133100" custScaleY="133100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06278EDB-FACB-4060-A278-124C5EB2EE01}" type="pres">
      <dgm:prSet presAssocID="{BD21ABE2-F3FE-4069-87BE-4EC61315593F}" presName="spNode" presStyleCnt="0"/>
      <dgm:spPr/>
    </dgm:pt>
    <dgm:pt modelId="{15187D52-0A4F-4603-AFCC-197077A1CACA}" type="pres">
      <dgm:prSet presAssocID="{F8A48E2A-E516-4541-B777-87E2AD88D031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C1B41D97-AA7F-4DAF-A16C-37A751250E61}" type="presOf" srcId="{F8A48E2A-E516-4541-B777-87E2AD88D031}" destId="{15187D52-0A4F-4603-AFCC-197077A1CACA}" srcOrd="0" destOrd="0" presId="urn:microsoft.com/office/officeart/2005/8/layout/cycle6"/>
    <dgm:cxn modelId="{44FC6F92-6378-4995-887F-94592231C5FB}" srcId="{FB550A87-5FE9-4C4A-A7C5-DC8D8660FB26}" destId="{DCA8C81F-EBD9-4B38-9292-16A42FC784FA}" srcOrd="4" destOrd="0" parTransId="{BD7B526E-478A-4759-9A68-B441BC64621E}" sibTransId="{BED1A7AF-5E65-465D-8A1E-D82C3B4BD066}"/>
    <dgm:cxn modelId="{1B8D7819-6468-4613-BF14-6421311DFB3C}" type="presOf" srcId="{FB550A87-5FE9-4C4A-A7C5-DC8D8660FB26}" destId="{3957C845-8DF5-4A05-B992-35D7BEE27B6C}" srcOrd="0" destOrd="0" presId="urn:microsoft.com/office/officeart/2005/8/layout/cycle6"/>
    <dgm:cxn modelId="{E39ACEF4-889A-4EEA-A148-ECBBFE4F9994}" type="presOf" srcId="{74DD74D5-A0AF-45E9-9760-7A7DA2AE8A73}" destId="{114691A6-FBB1-4F01-9D0D-E9677EF08658}" srcOrd="0" destOrd="0" presId="urn:microsoft.com/office/officeart/2005/8/layout/cycle6"/>
    <dgm:cxn modelId="{849DFBA4-3CA6-48A3-8D08-C4A5DCF25B4C}" type="presOf" srcId="{C0818C1B-357E-4017-A9BC-6F5449301194}" destId="{5C086E3E-0ED3-4AD6-9360-6E4BBC1BE125}" srcOrd="0" destOrd="0" presId="urn:microsoft.com/office/officeart/2005/8/layout/cycle6"/>
    <dgm:cxn modelId="{326F00B3-BBE0-4F92-AC95-C0616AC38EBA}" srcId="{FB550A87-5FE9-4C4A-A7C5-DC8D8660FB26}" destId="{BD21ABE2-F3FE-4069-87BE-4EC61315593F}" srcOrd="5" destOrd="0" parTransId="{8CD3FCFB-3AF4-4B5C-8F81-21501E782D5C}" sibTransId="{F8A48E2A-E516-4541-B777-87E2AD88D031}"/>
    <dgm:cxn modelId="{0FD0969E-55CA-4409-91A8-8FF7CA27D47E}" type="presOf" srcId="{DCA8C81F-EBD9-4B38-9292-16A42FC784FA}" destId="{57A97E72-EB16-40A7-9A66-A7A72C983F3D}" srcOrd="0" destOrd="0" presId="urn:microsoft.com/office/officeart/2005/8/layout/cycle6"/>
    <dgm:cxn modelId="{E9BFB767-6E0E-4410-885C-0731A0534661}" type="presOf" srcId="{AF4BAA9C-50DF-49A6-B89D-6B44F5DD5E20}" destId="{48047380-13FA-4479-8DEF-0FA08160F813}" srcOrd="0" destOrd="0" presId="urn:microsoft.com/office/officeart/2005/8/layout/cycle6"/>
    <dgm:cxn modelId="{0909D75D-DFF7-4ACE-9314-F3AB6F3B81F5}" type="presOf" srcId="{182E0268-7761-4FC9-A95D-2C7DEE85547D}" destId="{F923EC4E-8DEB-4C21-B1C2-99D0D995582A}" srcOrd="0" destOrd="0" presId="urn:microsoft.com/office/officeart/2005/8/layout/cycle6"/>
    <dgm:cxn modelId="{13486379-3AE3-46E4-B76E-C0017DBB5969}" srcId="{FB550A87-5FE9-4C4A-A7C5-DC8D8660FB26}" destId="{6C8B64FA-1C3A-4C90-9E65-06BA64D291FE}" srcOrd="0" destOrd="0" parTransId="{AEE88079-C73E-4AFA-BA97-AA9D816325C2}" sibTransId="{74DD74D5-A0AF-45E9-9760-7A7DA2AE8A73}"/>
    <dgm:cxn modelId="{24ADED58-70C7-439D-A937-78610CB41C6C}" srcId="{FB550A87-5FE9-4C4A-A7C5-DC8D8660FB26}" destId="{EABC686A-8DFB-484C-B35B-E7A44C2A3432}" srcOrd="1" destOrd="0" parTransId="{85393F3D-4F77-4621-A7D6-1013A1481EF8}" sibTransId="{C0818C1B-357E-4017-A9BC-6F5449301194}"/>
    <dgm:cxn modelId="{3C00A032-D357-4CE1-A0A5-ED8180FA3412}" type="presOf" srcId="{6C8B64FA-1C3A-4C90-9E65-06BA64D291FE}" destId="{2B572B81-8E98-48C7-A574-5E407E6FD5E6}" srcOrd="0" destOrd="0" presId="urn:microsoft.com/office/officeart/2005/8/layout/cycle6"/>
    <dgm:cxn modelId="{04DC7840-B3C8-4C9F-96EA-713038BB0E7C}" type="presOf" srcId="{BED1A7AF-5E65-465D-8A1E-D82C3B4BD066}" destId="{848BDBFF-B1A3-41D7-A4E6-020708A7CF5B}" srcOrd="0" destOrd="0" presId="urn:microsoft.com/office/officeart/2005/8/layout/cycle6"/>
    <dgm:cxn modelId="{1AFFD6A3-F92A-45D3-B999-32BE2CD96022}" type="presOf" srcId="{EABC686A-8DFB-484C-B35B-E7A44C2A3432}" destId="{0084F92B-4A71-41C4-85CC-E44E6E80D9D7}" srcOrd="0" destOrd="0" presId="urn:microsoft.com/office/officeart/2005/8/layout/cycle6"/>
    <dgm:cxn modelId="{D21DEA2C-8A7F-4F23-AFC8-6D5B5F144BE2}" srcId="{FB550A87-5FE9-4C4A-A7C5-DC8D8660FB26}" destId="{61A21B79-561F-4575-A97B-6E46A634A05C}" srcOrd="3" destOrd="0" parTransId="{6B47CC73-4D71-4618-8B15-B92F2780C9BB}" sibTransId="{AF4BAA9C-50DF-49A6-B89D-6B44F5DD5E20}"/>
    <dgm:cxn modelId="{248FBE82-EE1B-4028-9AB7-92C39E38EAAD}" type="presOf" srcId="{BD21ABE2-F3FE-4069-87BE-4EC61315593F}" destId="{D6784CB9-3C54-41B8-8D7C-FA39C3A8283D}" srcOrd="0" destOrd="0" presId="urn:microsoft.com/office/officeart/2005/8/layout/cycle6"/>
    <dgm:cxn modelId="{E0901457-F036-4313-94A4-9C97FBDACAFA}" type="presOf" srcId="{24F0809F-E42A-4AC5-BE08-0A696A0E36B5}" destId="{0FCDE6CC-6CCF-4944-8948-6E8DFA61CAFF}" srcOrd="0" destOrd="0" presId="urn:microsoft.com/office/officeart/2005/8/layout/cycle6"/>
    <dgm:cxn modelId="{630D95AD-1E24-4EFE-860A-EE1C5161E46D}" type="presOf" srcId="{61A21B79-561F-4575-A97B-6E46A634A05C}" destId="{42721377-04F8-4B55-97EF-777F31CA0DD5}" srcOrd="0" destOrd="0" presId="urn:microsoft.com/office/officeart/2005/8/layout/cycle6"/>
    <dgm:cxn modelId="{EB4AC654-C92D-42AB-B6F9-2549DF70123E}" srcId="{FB550A87-5FE9-4C4A-A7C5-DC8D8660FB26}" destId="{182E0268-7761-4FC9-A95D-2C7DEE85547D}" srcOrd="2" destOrd="0" parTransId="{ABDC213C-BADF-4118-A1EB-F26C197D6726}" sibTransId="{24F0809F-E42A-4AC5-BE08-0A696A0E36B5}"/>
    <dgm:cxn modelId="{361F4DDA-6C9F-4A5A-BDCA-45710148C7B5}" type="presParOf" srcId="{3957C845-8DF5-4A05-B992-35D7BEE27B6C}" destId="{2B572B81-8E98-48C7-A574-5E407E6FD5E6}" srcOrd="0" destOrd="0" presId="urn:microsoft.com/office/officeart/2005/8/layout/cycle6"/>
    <dgm:cxn modelId="{5A1060F7-DD75-4A8E-8713-66149CBE83DC}" type="presParOf" srcId="{3957C845-8DF5-4A05-B992-35D7BEE27B6C}" destId="{CAD04F44-F938-455D-91C4-F60E7DF70139}" srcOrd="1" destOrd="0" presId="urn:microsoft.com/office/officeart/2005/8/layout/cycle6"/>
    <dgm:cxn modelId="{EE35748B-29FB-4933-9B3D-A1FC7043E2F5}" type="presParOf" srcId="{3957C845-8DF5-4A05-B992-35D7BEE27B6C}" destId="{114691A6-FBB1-4F01-9D0D-E9677EF08658}" srcOrd="2" destOrd="0" presId="urn:microsoft.com/office/officeart/2005/8/layout/cycle6"/>
    <dgm:cxn modelId="{A5D677BE-FE69-4864-8F9C-55405778C60F}" type="presParOf" srcId="{3957C845-8DF5-4A05-B992-35D7BEE27B6C}" destId="{0084F92B-4A71-41C4-85CC-E44E6E80D9D7}" srcOrd="3" destOrd="0" presId="urn:microsoft.com/office/officeart/2005/8/layout/cycle6"/>
    <dgm:cxn modelId="{BEB3F5B8-7BEC-4E9D-BB22-4A8DDF938F42}" type="presParOf" srcId="{3957C845-8DF5-4A05-B992-35D7BEE27B6C}" destId="{BE7987CE-2F93-49EB-AFCF-0A20A05ED4FE}" srcOrd="4" destOrd="0" presId="urn:microsoft.com/office/officeart/2005/8/layout/cycle6"/>
    <dgm:cxn modelId="{020293A8-2FFC-451C-A077-03BA19EECD2D}" type="presParOf" srcId="{3957C845-8DF5-4A05-B992-35D7BEE27B6C}" destId="{5C086E3E-0ED3-4AD6-9360-6E4BBC1BE125}" srcOrd="5" destOrd="0" presId="urn:microsoft.com/office/officeart/2005/8/layout/cycle6"/>
    <dgm:cxn modelId="{71301D15-4E95-4696-820F-FFD95482B326}" type="presParOf" srcId="{3957C845-8DF5-4A05-B992-35D7BEE27B6C}" destId="{F923EC4E-8DEB-4C21-B1C2-99D0D995582A}" srcOrd="6" destOrd="0" presId="urn:microsoft.com/office/officeart/2005/8/layout/cycle6"/>
    <dgm:cxn modelId="{900C6389-0C45-4B48-AD1C-D75A836E60FC}" type="presParOf" srcId="{3957C845-8DF5-4A05-B992-35D7BEE27B6C}" destId="{66448DEA-4810-4AA5-B7AA-F336948BDC90}" srcOrd="7" destOrd="0" presId="urn:microsoft.com/office/officeart/2005/8/layout/cycle6"/>
    <dgm:cxn modelId="{136AE759-6FE6-4686-97A6-3F4691999D77}" type="presParOf" srcId="{3957C845-8DF5-4A05-B992-35D7BEE27B6C}" destId="{0FCDE6CC-6CCF-4944-8948-6E8DFA61CAFF}" srcOrd="8" destOrd="0" presId="urn:microsoft.com/office/officeart/2005/8/layout/cycle6"/>
    <dgm:cxn modelId="{1057405F-0746-45AC-BE41-4754F6A7166F}" type="presParOf" srcId="{3957C845-8DF5-4A05-B992-35D7BEE27B6C}" destId="{42721377-04F8-4B55-97EF-777F31CA0DD5}" srcOrd="9" destOrd="0" presId="urn:microsoft.com/office/officeart/2005/8/layout/cycle6"/>
    <dgm:cxn modelId="{145E0D30-65A1-4DF0-9A70-419E5AB03007}" type="presParOf" srcId="{3957C845-8DF5-4A05-B992-35D7BEE27B6C}" destId="{7BE558DF-3A80-40F1-8BE0-97A028B28453}" srcOrd="10" destOrd="0" presId="urn:microsoft.com/office/officeart/2005/8/layout/cycle6"/>
    <dgm:cxn modelId="{F43ABED6-1892-4E20-9201-728B7B515D66}" type="presParOf" srcId="{3957C845-8DF5-4A05-B992-35D7BEE27B6C}" destId="{48047380-13FA-4479-8DEF-0FA08160F813}" srcOrd="11" destOrd="0" presId="urn:microsoft.com/office/officeart/2005/8/layout/cycle6"/>
    <dgm:cxn modelId="{D930BCF5-90DB-4A6D-9DA0-CA58F5294732}" type="presParOf" srcId="{3957C845-8DF5-4A05-B992-35D7BEE27B6C}" destId="{57A97E72-EB16-40A7-9A66-A7A72C983F3D}" srcOrd="12" destOrd="0" presId="urn:microsoft.com/office/officeart/2005/8/layout/cycle6"/>
    <dgm:cxn modelId="{140C4DAA-888D-49AD-8DBB-A21F11FFC13D}" type="presParOf" srcId="{3957C845-8DF5-4A05-B992-35D7BEE27B6C}" destId="{432B481F-E5C1-4745-B265-75A2FE9176A1}" srcOrd="13" destOrd="0" presId="urn:microsoft.com/office/officeart/2005/8/layout/cycle6"/>
    <dgm:cxn modelId="{8D803762-79AD-42C6-90E3-27CB4A71D5AE}" type="presParOf" srcId="{3957C845-8DF5-4A05-B992-35D7BEE27B6C}" destId="{848BDBFF-B1A3-41D7-A4E6-020708A7CF5B}" srcOrd="14" destOrd="0" presId="urn:microsoft.com/office/officeart/2005/8/layout/cycle6"/>
    <dgm:cxn modelId="{15610382-0809-46CD-B307-0CFD0FE0AEC7}" type="presParOf" srcId="{3957C845-8DF5-4A05-B992-35D7BEE27B6C}" destId="{D6784CB9-3C54-41B8-8D7C-FA39C3A8283D}" srcOrd="15" destOrd="0" presId="urn:microsoft.com/office/officeart/2005/8/layout/cycle6"/>
    <dgm:cxn modelId="{964F333D-E607-4743-8B32-6A6E3FA2EF70}" type="presParOf" srcId="{3957C845-8DF5-4A05-B992-35D7BEE27B6C}" destId="{06278EDB-FACB-4060-A278-124C5EB2EE01}" srcOrd="16" destOrd="0" presId="urn:microsoft.com/office/officeart/2005/8/layout/cycle6"/>
    <dgm:cxn modelId="{3780AD59-CA96-4309-A418-9BDEAAC4285A}" type="presParOf" srcId="{3957C845-8DF5-4A05-B992-35D7BEE27B6C}" destId="{15187D52-0A4F-4603-AFCC-197077A1CACA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B66B39-6FA5-4A22-A052-5F3B844338EC}" type="doc">
      <dgm:prSet loTypeId="urn:microsoft.com/office/officeart/2005/8/layout/hProcess9" loCatId="process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7E7A8CB-FE1D-48A3-8625-46A9E0A932E5}">
      <dgm:prSet phldrT="[Текст]" custT="1"/>
      <dgm:spPr/>
      <dgm:t>
        <a:bodyPr/>
        <a:lstStyle/>
        <a:p>
          <a:r>
            <a:rPr lang="ru-RU" sz="1400" dirty="0" smtClean="0"/>
            <a:t>Здравоохранение</a:t>
          </a:r>
          <a:endParaRPr lang="ru-RU" sz="1400" dirty="0"/>
        </a:p>
      </dgm:t>
    </dgm:pt>
    <dgm:pt modelId="{5D078B79-4814-4786-8F68-7CEBB4FF0E90}" type="parTrans" cxnId="{E177C1F9-F52F-4E02-B30B-2098A0FB725A}">
      <dgm:prSet/>
      <dgm:spPr/>
      <dgm:t>
        <a:bodyPr/>
        <a:lstStyle/>
        <a:p>
          <a:endParaRPr lang="ru-RU"/>
        </a:p>
      </dgm:t>
    </dgm:pt>
    <dgm:pt modelId="{E9BD4E43-7E15-4B9C-A9F4-CF9EA88503F6}" type="sibTrans" cxnId="{E177C1F9-F52F-4E02-B30B-2098A0FB725A}">
      <dgm:prSet/>
      <dgm:spPr/>
      <dgm:t>
        <a:bodyPr/>
        <a:lstStyle/>
        <a:p>
          <a:endParaRPr lang="ru-RU"/>
        </a:p>
      </dgm:t>
    </dgm:pt>
    <dgm:pt modelId="{C48EAE60-6BFE-4E4F-80AF-39421CD7DC31}">
      <dgm:prSet phldrT="[Текст]" custT="1"/>
      <dgm:spPr/>
      <dgm:t>
        <a:bodyPr/>
        <a:lstStyle/>
        <a:p>
          <a:r>
            <a:rPr lang="ru-RU" sz="1400" dirty="0" smtClean="0"/>
            <a:t>Развитие системы оказания первичной медико-санитарной помощи</a:t>
          </a:r>
          <a:endParaRPr lang="ru-RU" sz="1400" dirty="0"/>
        </a:p>
      </dgm:t>
    </dgm:pt>
    <dgm:pt modelId="{5AC5383D-A771-4FD4-902C-5DFDE31419F2}" type="parTrans" cxnId="{E727F6C0-1EEC-4753-A3A1-77D56F9795A2}">
      <dgm:prSet/>
      <dgm:spPr/>
      <dgm:t>
        <a:bodyPr/>
        <a:lstStyle/>
        <a:p>
          <a:endParaRPr lang="ru-RU"/>
        </a:p>
      </dgm:t>
    </dgm:pt>
    <dgm:pt modelId="{98B0D93A-3E4B-4E57-A3E6-87166534B5CA}" type="sibTrans" cxnId="{E727F6C0-1EEC-4753-A3A1-77D56F9795A2}">
      <dgm:prSet/>
      <dgm:spPr/>
      <dgm:t>
        <a:bodyPr/>
        <a:lstStyle/>
        <a:p>
          <a:endParaRPr lang="ru-RU"/>
        </a:p>
      </dgm:t>
    </dgm:pt>
    <dgm:pt modelId="{51DEE29F-C303-4630-BCAA-0C35379D8830}">
      <dgm:prSet phldrT="[Текст]" custT="1"/>
      <dgm:spPr/>
      <dgm:t>
        <a:bodyPr/>
        <a:lstStyle/>
        <a:p>
          <a:r>
            <a:rPr lang="ru-RU" sz="1100" dirty="0" smtClean="0"/>
            <a:t/>
          </a:r>
          <a:br>
            <a:rPr lang="ru-RU" sz="1100" dirty="0" smtClean="0"/>
          </a:br>
          <a:r>
            <a:rPr lang="ru-RU" sz="1600" dirty="0" smtClean="0"/>
            <a:t>1 194,0</a:t>
          </a:r>
          <a:endParaRPr lang="ru-RU" sz="1600" dirty="0"/>
        </a:p>
      </dgm:t>
    </dgm:pt>
    <dgm:pt modelId="{F50C974D-F917-40F2-B258-17BE40A22036}" type="parTrans" cxnId="{626AFF08-92AC-4183-BE87-5A330A1C6FA3}">
      <dgm:prSet/>
      <dgm:spPr/>
      <dgm:t>
        <a:bodyPr/>
        <a:lstStyle/>
        <a:p>
          <a:endParaRPr lang="ru-RU"/>
        </a:p>
      </dgm:t>
    </dgm:pt>
    <dgm:pt modelId="{7FFCAA8F-C071-4732-A68B-1F03FB51B2EB}" type="sibTrans" cxnId="{626AFF08-92AC-4183-BE87-5A330A1C6FA3}">
      <dgm:prSet/>
      <dgm:spPr/>
      <dgm:t>
        <a:bodyPr/>
        <a:lstStyle/>
        <a:p>
          <a:endParaRPr lang="ru-RU"/>
        </a:p>
      </dgm:t>
    </dgm:pt>
    <dgm:pt modelId="{C7E91E2A-D90B-444A-9AC0-30C9875F7166}" type="pres">
      <dgm:prSet presAssocID="{54B66B39-6FA5-4A22-A052-5F3B844338E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EA21AF-593C-43A7-B670-AB925C0AF622}" type="pres">
      <dgm:prSet presAssocID="{54B66B39-6FA5-4A22-A052-5F3B844338EC}" presName="arrow" presStyleLbl="bgShp" presStyleIdx="0" presStyleCnt="1" custLinFactNeighborX="-1103" custLinFactNeighborY="-656"/>
      <dgm:spPr/>
    </dgm:pt>
    <dgm:pt modelId="{8E8ACF3B-EF92-46B1-BA7F-05E1F8379B63}" type="pres">
      <dgm:prSet presAssocID="{54B66B39-6FA5-4A22-A052-5F3B844338EC}" presName="linearProcess" presStyleCnt="0"/>
      <dgm:spPr/>
    </dgm:pt>
    <dgm:pt modelId="{2A7D62DB-C3D6-43CA-B110-BA0E00AF78AA}" type="pres">
      <dgm:prSet presAssocID="{A7E7A8CB-FE1D-48A3-8625-46A9E0A932E5}" presName="textNode" presStyleLbl="node1" presStyleIdx="0" presStyleCnt="3" custScaleX="105750" custScaleY="1409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26EDA6-CD42-4280-A61B-3FEC717EF6C6}" type="pres">
      <dgm:prSet presAssocID="{E9BD4E43-7E15-4B9C-A9F4-CF9EA88503F6}" presName="sibTrans" presStyleCnt="0"/>
      <dgm:spPr/>
    </dgm:pt>
    <dgm:pt modelId="{E3EAB4BF-85F9-4BA0-8D80-2A6D7463A079}" type="pres">
      <dgm:prSet presAssocID="{C48EAE60-6BFE-4E4F-80AF-39421CD7DC31}" presName="textNode" presStyleLbl="node1" presStyleIdx="1" presStyleCnt="3" custScaleX="89467" custScaleY="1525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513534-C41B-47F4-9F64-2583DB7CABA1}" type="pres">
      <dgm:prSet presAssocID="{98B0D93A-3E4B-4E57-A3E6-87166534B5CA}" presName="sibTrans" presStyleCnt="0"/>
      <dgm:spPr/>
    </dgm:pt>
    <dgm:pt modelId="{8FF5B07A-0ED8-4DAE-AAF9-B2E998985DF2}" type="pres">
      <dgm:prSet presAssocID="{51DEE29F-C303-4630-BCAA-0C35379D8830}" presName="textNode" presStyleLbl="node1" presStyleIdx="2" presStyleCnt="3" custScaleX="47215" custScaleY="817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0C9D80-5ABD-4F10-ABD0-A7183FC25E09}" type="presOf" srcId="{54B66B39-6FA5-4A22-A052-5F3B844338EC}" destId="{C7E91E2A-D90B-444A-9AC0-30C9875F7166}" srcOrd="0" destOrd="0" presId="urn:microsoft.com/office/officeart/2005/8/layout/hProcess9"/>
    <dgm:cxn modelId="{626AFF08-92AC-4183-BE87-5A330A1C6FA3}" srcId="{54B66B39-6FA5-4A22-A052-5F3B844338EC}" destId="{51DEE29F-C303-4630-BCAA-0C35379D8830}" srcOrd="2" destOrd="0" parTransId="{F50C974D-F917-40F2-B258-17BE40A22036}" sibTransId="{7FFCAA8F-C071-4732-A68B-1F03FB51B2EB}"/>
    <dgm:cxn modelId="{27DC5AC9-590E-4D88-A89D-306B6F9E5FF9}" type="presOf" srcId="{51DEE29F-C303-4630-BCAA-0C35379D8830}" destId="{8FF5B07A-0ED8-4DAE-AAF9-B2E998985DF2}" srcOrd="0" destOrd="0" presId="urn:microsoft.com/office/officeart/2005/8/layout/hProcess9"/>
    <dgm:cxn modelId="{E177C1F9-F52F-4E02-B30B-2098A0FB725A}" srcId="{54B66B39-6FA5-4A22-A052-5F3B844338EC}" destId="{A7E7A8CB-FE1D-48A3-8625-46A9E0A932E5}" srcOrd="0" destOrd="0" parTransId="{5D078B79-4814-4786-8F68-7CEBB4FF0E90}" sibTransId="{E9BD4E43-7E15-4B9C-A9F4-CF9EA88503F6}"/>
    <dgm:cxn modelId="{E4956FA8-900F-439C-AC0B-F37EC9C5624D}" type="presOf" srcId="{A7E7A8CB-FE1D-48A3-8625-46A9E0A932E5}" destId="{2A7D62DB-C3D6-43CA-B110-BA0E00AF78AA}" srcOrd="0" destOrd="0" presId="urn:microsoft.com/office/officeart/2005/8/layout/hProcess9"/>
    <dgm:cxn modelId="{C6F88377-3563-49E6-A48E-0AD8A15A7DA4}" type="presOf" srcId="{C48EAE60-6BFE-4E4F-80AF-39421CD7DC31}" destId="{E3EAB4BF-85F9-4BA0-8D80-2A6D7463A079}" srcOrd="0" destOrd="0" presId="urn:microsoft.com/office/officeart/2005/8/layout/hProcess9"/>
    <dgm:cxn modelId="{E727F6C0-1EEC-4753-A3A1-77D56F9795A2}" srcId="{54B66B39-6FA5-4A22-A052-5F3B844338EC}" destId="{C48EAE60-6BFE-4E4F-80AF-39421CD7DC31}" srcOrd="1" destOrd="0" parTransId="{5AC5383D-A771-4FD4-902C-5DFDE31419F2}" sibTransId="{98B0D93A-3E4B-4E57-A3E6-87166534B5CA}"/>
    <dgm:cxn modelId="{CB754509-EE56-4237-8D7B-E8DBED2DE739}" type="presParOf" srcId="{C7E91E2A-D90B-444A-9AC0-30C9875F7166}" destId="{6FEA21AF-593C-43A7-B670-AB925C0AF622}" srcOrd="0" destOrd="0" presId="urn:microsoft.com/office/officeart/2005/8/layout/hProcess9"/>
    <dgm:cxn modelId="{7E04A096-FBCE-4FA1-B629-65541D09D95C}" type="presParOf" srcId="{C7E91E2A-D90B-444A-9AC0-30C9875F7166}" destId="{8E8ACF3B-EF92-46B1-BA7F-05E1F8379B63}" srcOrd="1" destOrd="0" presId="urn:microsoft.com/office/officeart/2005/8/layout/hProcess9"/>
    <dgm:cxn modelId="{A636A8AC-0E41-4236-AEEC-0BA0C1939126}" type="presParOf" srcId="{8E8ACF3B-EF92-46B1-BA7F-05E1F8379B63}" destId="{2A7D62DB-C3D6-43CA-B110-BA0E00AF78AA}" srcOrd="0" destOrd="0" presId="urn:microsoft.com/office/officeart/2005/8/layout/hProcess9"/>
    <dgm:cxn modelId="{5DD79695-801A-4FD8-A9D5-873D2A149EDC}" type="presParOf" srcId="{8E8ACF3B-EF92-46B1-BA7F-05E1F8379B63}" destId="{CA26EDA6-CD42-4280-A61B-3FEC717EF6C6}" srcOrd="1" destOrd="0" presId="urn:microsoft.com/office/officeart/2005/8/layout/hProcess9"/>
    <dgm:cxn modelId="{28CE4C70-8996-45C4-80BD-411CFC71CD11}" type="presParOf" srcId="{8E8ACF3B-EF92-46B1-BA7F-05E1F8379B63}" destId="{E3EAB4BF-85F9-4BA0-8D80-2A6D7463A079}" srcOrd="2" destOrd="0" presId="urn:microsoft.com/office/officeart/2005/8/layout/hProcess9"/>
    <dgm:cxn modelId="{CC7275D4-2A3D-4C7E-9428-E3989FBD413E}" type="presParOf" srcId="{8E8ACF3B-EF92-46B1-BA7F-05E1F8379B63}" destId="{EC513534-C41B-47F4-9F64-2583DB7CABA1}" srcOrd="3" destOrd="0" presId="urn:microsoft.com/office/officeart/2005/8/layout/hProcess9"/>
    <dgm:cxn modelId="{9699A663-4BAC-4C8D-862A-7E14897F542F}" type="presParOf" srcId="{8E8ACF3B-EF92-46B1-BA7F-05E1F8379B63}" destId="{8FF5B07A-0ED8-4DAE-AAF9-B2E998985DF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B66B39-6FA5-4A22-A052-5F3B844338EC}" type="doc">
      <dgm:prSet loTypeId="urn:microsoft.com/office/officeart/2005/8/layout/hProcess9" loCatId="process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7E7A8CB-FE1D-48A3-8625-46A9E0A932E5}">
      <dgm:prSet phldrT="[Текст]" custT="1"/>
      <dgm:spPr/>
      <dgm:t>
        <a:bodyPr/>
        <a:lstStyle/>
        <a:p>
          <a:r>
            <a:rPr lang="ru-RU" sz="1600" dirty="0" smtClean="0"/>
            <a:t>Демография</a:t>
          </a:r>
          <a:endParaRPr lang="ru-RU" sz="1600" dirty="0"/>
        </a:p>
      </dgm:t>
    </dgm:pt>
    <dgm:pt modelId="{5D078B79-4814-4786-8F68-7CEBB4FF0E90}" type="parTrans" cxnId="{E177C1F9-F52F-4E02-B30B-2098A0FB725A}">
      <dgm:prSet/>
      <dgm:spPr/>
      <dgm:t>
        <a:bodyPr/>
        <a:lstStyle/>
        <a:p>
          <a:endParaRPr lang="ru-RU"/>
        </a:p>
      </dgm:t>
    </dgm:pt>
    <dgm:pt modelId="{E9BD4E43-7E15-4B9C-A9F4-CF9EA88503F6}" type="sibTrans" cxnId="{E177C1F9-F52F-4E02-B30B-2098A0FB725A}">
      <dgm:prSet/>
      <dgm:spPr/>
      <dgm:t>
        <a:bodyPr/>
        <a:lstStyle/>
        <a:p>
          <a:endParaRPr lang="ru-RU"/>
        </a:p>
      </dgm:t>
    </dgm:pt>
    <dgm:pt modelId="{C48EAE60-6BFE-4E4F-80AF-39421CD7DC31}">
      <dgm:prSet phldrT="[Текст]" custT="1"/>
      <dgm:spPr/>
      <dgm:t>
        <a:bodyPr/>
        <a:lstStyle/>
        <a:p>
          <a:r>
            <a:rPr lang="ru-RU" sz="1400" dirty="0" smtClean="0"/>
            <a:t>Финансовая поддержка семей при рождении детей</a:t>
          </a:r>
          <a:endParaRPr lang="ru-RU" sz="1400" dirty="0"/>
        </a:p>
      </dgm:t>
    </dgm:pt>
    <dgm:pt modelId="{5AC5383D-A771-4FD4-902C-5DFDE31419F2}" type="parTrans" cxnId="{E727F6C0-1EEC-4753-A3A1-77D56F9795A2}">
      <dgm:prSet/>
      <dgm:spPr/>
      <dgm:t>
        <a:bodyPr/>
        <a:lstStyle/>
        <a:p>
          <a:endParaRPr lang="ru-RU"/>
        </a:p>
      </dgm:t>
    </dgm:pt>
    <dgm:pt modelId="{98B0D93A-3E4B-4E57-A3E6-87166534B5CA}" type="sibTrans" cxnId="{E727F6C0-1EEC-4753-A3A1-77D56F9795A2}">
      <dgm:prSet/>
      <dgm:spPr/>
      <dgm:t>
        <a:bodyPr/>
        <a:lstStyle/>
        <a:p>
          <a:endParaRPr lang="ru-RU"/>
        </a:p>
      </dgm:t>
    </dgm:pt>
    <dgm:pt modelId="{51DEE29F-C303-4630-BCAA-0C35379D8830}">
      <dgm:prSet phldrT="[Текст]" custT="1"/>
      <dgm:spPr/>
      <dgm:t>
        <a:bodyPr/>
        <a:lstStyle/>
        <a:p>
          <a:r>
            <a:rPr lang="ru-RU" sz="1600" b="1" dirty="0" smtClean="0"/>
            <a:t>20 913,3</a:t>
          </a:r>
          <a:endParaRPr lang="ru-RU" sz="1600" b="1" dirty="0"/>
        </a:p>
      </dgm:t>
    </dgm:pt>
    <dgm:pt modelId="{F50C974D-F917-40F2-B258-17BE40A22036}" type="parTrans" cxnId="{626AFF08-92AC-4183-BE87-5A330A1C6FA3}">
      <dgm:prSet/>
      <dgm:spPr/>
      <dgm:t>
        <a:bodyPr/>
        <a:lstStyle/>
        <a:p>
          <a:endParaRPr lang="ru-RU"/>
        </a:p>
      </dgm:t>
    </dgm:pt>
    <dgm:pt modelId="{7FFCAA8F-C071-4732-A68B-1F03FB51B2EB}" type="sibTrans" cxnId="{626AFF08-92AC-4183-BE87-5A330A1C6FA3}">
      <dgm:prSet/>
      <dgm:spPr/>
      <dgm:t>
        <a:bodyPr/>
        <a:lstStyle/>
        <a:p>
          <a:endParaRPr lang="ru-RU"/>
        </a:p>
      </dgm:t>
    </dgm:pt>
    <dgm:pt modelId="{C7E91E2A-D90B-444A-9AC0-30C9875F7166}" type="pres">
      <dgm:prSet presAssocID="{54B66B39-6FA5-4A22-A052-5F3B844338E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EA21AF-593C-43A7-B670-AB925C0AF622}" type="pres">
      <dgm:prSet presAssocID="{54B66B39-6FA5-4A22-A052-5F3B844338EC}" presName="arrow" presStyleLbl="bgShp" presStyleIdx="0" presStyleCnt="1" custLinFactNeighborX="418" custLinFactNeighborY="6667"/>
      <dgm:spPr/>
    </dgm:pt>
    <dgm:pt modelId="{8E8ACF3B-EF92-46B1-BA7F-05E1F8379B63}" type="pres">
      <dgm:prSet presAssocID="{54B66B39-6FA5-4A22-A052-5F3B844338EC}" presName="linearProcess" presStyleCnt="0"/>
      <dgm:spPr/>
    </dgm:pt>
    <dgm:pt modelId="{2A7D62DB-C3D6-43CA-B110-BA0E00AF78AA}" type="pres">
      <dgm:prSet presAssocID="{A7E7A8CB-FE1D-48A3-8625-46A9E0A932E5}" presName="textNode" presStyleLbl="node1" presStyleIdx="0" presStyleCnt="3" custAng="0" custScaleX="199918" custScaleY="150000" custLinFactX="-34268" custLinFactNeighborX="-100000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26EDA6-CD42-4280-A61B-3FEC717EF6C6}" type="pres">
      <dgm:prSet presAssocID="{E9BD4E43-7E15-4B9C-A9F4-CF9EA88503F6}" presName="sibTrans" presStyleCnt="0"/>
      <dgm:spPr/>
    </dgm:pt>
    <dgm:pt modelId="{E3EAB4BF-85F9-4BA0-8D80-2A6D7463A079}" type="pres">
      <dgm:prSet presAssocID="{C48EAE60-6BFE-4E4F-80AF-39421CD7DC31}" presName="textNode" presStyleLbl="node1" presStyleIdx="1" presStyleCnt="3" custScaleX="177296" custScaleY="149812" custLinFactNeighborX="-92258" custLinFactNeighborY="-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513534-C41B-47F4-9F64-2583DB7CABA1}" type="pres">
      <dgm:prSet presAssocID="{98B0D93A-3E4B-4E57-A3E6-87166534B5CA}" presName="sibTrans" presStyleCnt="0"/>
      <dgm:spPr/>
    </dgm:pt>
    <dgm:pt modelId="{8FF5B07A-0ED8-4DAE-AAF9-B2E998985DF2}" type="pres">
      <dgm:prSet presAssocID="{51DEE29F-C303-4630-BCAA-0C35379D8830}" presName="textNode" presStyleLbl="node1" presStyleIdx="2" presStyleCnt="3" custScaleX="99702" custScaleY="88038" custLinFactNeighborX="-47789" custLinFactNeighborY="-5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77C1F9-F52F-4E02-B30B-2098A0FB725A}" srcId="{54B66B39-6FA5-4A22-A052-5F3B844338EC}" destId="{A7E7A8CB-FE1D-48A3-8625-46A9E0A932E5}" srcOrd="0" destOrd="0" parTransId="{5D078B79-4814-4786-8F68-7CEBB4FF0E90}" sibTransId="{E9BD4E43-7E15-4B9C-A9F4-CF9EA88503F6}"/>
    <dgm:cxn modelId="{E727F6C0-1EEC-4753-A3A1-77D56F9795A2}" srcId="{54B66B39-6FA5-4A22-A052-5F3B844338EC}" destId="{C48EAE60-6BFE-4E4F-80AF-39421CD7DC31}" srcOrd="1" destOrd="0" parTransId="{5AC5383D-A771-4FD4-902C-5DFDE31419F2}" sibTransId="{98B0D93A-3E4B-4E57-A3E6-87166534B5CA}"/>
    <dgm:cxn modelId="{626AFF08-92AC-4183-BE87-5A330A1C6FA3}" srcId="{54B66B39-6FA5-4A22-A052-5F3B844338EC}" destId="{51DEE29F-C303-4630-BCAA-0C35379D8830}" srcOrd="2" destOrd="0" parTransId="{F50C974D-F917-40F2-B258-17BE40A22036}" sibTransId="{7FFCAA8F-C071-4732-A68B-1F03FB51B2EB}"/>
    <dgm:cxn modelId="{44089B07-B5BB-43BE-BA59-5B8B8800FF22}" type="presOf" srcId="{C48EAE60-6BFE-4E4F-80AF-39421CD7DC31}" destId="{E3EAB4BF-85F9-4BA0-8D80-2A6D7463A079}" srcOrd="0" destOrd="0" presId="urn:microsoft.com/office/officeart/2005/8/layout/hProcess9"/>
    <dgm:cxn modelId="{B3F1D17A-6795-43BE-AF73-A672709C18C7}" type="presOf" srcId="{51DEE29F-C303-4630-BCAA-0C35379D8830}" destId="{8FF5B07A-0ED8-4DAE-AAF9-B2E998985DF2}" srcOrd="0" destOrd="0" presId="urn:microsoft.com/office/officeart/2005/8/layout/hProcess9"/>
    <dgm:cxn modelId="{BBB11D58-4CE6-47FE-A733-D694511A3B6C}" type="presOf" srcId="{54B66B39-6FA5-4A22-A052-5F3B844338EC}" destId="{C7E91E2A-D90B-444A-9AC0-30C9875F7166}" srcOrd="0" destOrd="0" presId="urn:microsoft.com/office/officeart/2005/8/layout/hProcess9"/>
    <dgm:cxn modelId="{357AC578-A56B-4BB9-B9D1-F253ACE1AD41}" type="presOf" srcId="{A7E7A8CB-FE1D-48A3-8625-46A9E0A932E5}" destId="{2A7D62DB-C3D6-43CA-B110-BA0E00AF78AA}" srcOrd="0" destOrd="0" presId="urn:microsoft.com/office/officeart/2005/8/layout/hProcess9"/>
    <dgm:cxn modelId="{3B3BA5EC-B9A1-4B9F-9423-8BD4C66A32C9}" type="presParOf" srcId="{C7E91E2A-D90B-444A-9AC0-30C9875F7166}" destId="{6FEA21AF-593C-43A7-B670-AB925C0AF622}" srcOrd="0" destOrd="0" presId="urn:microsoft.com/office/officeart/2005/8/layout/hProcess9"/>
    <dgm:cxn modelId="{41304E5B-F558-49CE-8AB6-A5FF53E4CEC9}" type="presParOf" srcId="{C7E91E2A-D90B-444A-9AC0-30C9875F7166}" destId="{8E8ACF3B-EF92-46B1-BA7F-05E1F8379B63}" srcOrd="1" destOrd="0" presId="urn:microsoft.com/office/officeart/2005/8/layout/hProcess9"/>
    <dgm:cxn modelId="{7E12F96D-930E-4D3F-A614-2C0AE990C888}" type="presParOf" srcId="{8E8ACF3B-EF92-46B1-BA7F-05E1F8379B63}" destId="{2A7D62DB-C3D6-43CA-B110-BA0E00AF78AA}" srcOrd="0" destOrd="0" presId="urn:microsoft.com/office/officeart/2005/8/layout/hProcess9"/>
    <dgm:cxn modelId="{A18B457C-4211-4F89-BABF-251F9900F42F}" type="presParOf" srcId="{8E8ACF3B-EF92-46B1-BA7F-05E1F8379B63}" destId="{CA26EDA6-CD42-4280-A61B-3FEC717EF6C6}" srcOrd="1" destOrd="0" presId="urn:microsoft.com/office/officeart/2005/8/layout/hProcess9"/>
    <dgm:cxn modelId="{E2C03A83-FCD9-4163-970D-22E631630B97}" type="presParOf" srcId="{8E8ACF3B-EF92-46B1-BA7F-05E1F8379B63}" destId="{E3EAB4BF-85F9-4BA0-8D80-2A6D7463A079}" srcOrd="2" destOrd="0" presId="urn:microsoft.com/office/officeart/2005/8/layout/hProcess9"/>
    <dgm:cxn modelId="{A2D00D19-B0FF-4B49-8C14-682E5E410796}" type="presParOf" srcId="{8E8ACF3B-EF92-46B1-BA7F-05E1F8379B63}" destId="{EC513534-C41B-47F4-9F64-2583DB7CABA1}" srcOrd="3" destOrd="0" presId="urn:microsoft.com/office/officeart/2005/8/layout/hProcess9"/>
    <dgm:cxn modelId="{3D939618-EE28-4BE6-AD65-0C791449778A}" type="presParOf" srcId="{8E8ACF3B-EF92-46B1-BA7F-05E1F8379B63}" destId="{8FF5B07A-0ED8-4DAE-AAF9-B2E998985DF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4B66B39-6FA5-4A22-A052-5F3B844338EC}" type="doc">
      <dgm:prSet loTypeId="urn:microsoft.com/office/officeart/2005/8/layout/hProcess9" loCatId="process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A7E7A8CB-FE1D-48A3-8625-46A9E0A932E5}">
      <dgm:prSet phldrT="[Текст]" custT="1"/>
      <dgm:spPr/>
      <dgm:t>
        <a:bodyPr/>
        <a:lstStyle/>
        <a:p>
          <a:r>
            <a:rPr lang="ru-RU" sz="1600" dirty="0" smtClean="0"/>
            <a:t>Жилье и городская среда</a:t>
          </a:r>
          <a:endParaRPr lang="ru-RU" sz="1600" dirty="0"/>
        </a:p>
      </dgm:t>
    </dgm:pt>
    <dgm:pt modelId="{5D078B79-4814-4786-8F68-7CEBB4FF0E90}" type="parTrans" cxnId="{E177C1F9-F52F-4E02-B30B-2098A0FB725A}">
      <dgm:prSet/>
      <dgm:spPr/>
      <dgm:t>
        <a:bodyPr/>
        <a:lstStyle/>
        <a:p>
          <a:endParaRPr lang="ru-RU"/>
        </a:p>
      </dgm:t>
    </dgm:pt>
    <dgm:pt modelId="{E9BD4E43-7E15-4B9C-A9F4-CF9EA88503F6}" type="sibTrans" cxnId="{E177C1F9-F52F-4E02-B30B-2098A0FB725A}">
      <dgm:prSet/>
      <dgm:spPr/>
      <dgm:t>
        <a:bodyPr/>
        <a:lstStyle/>
        <a:p>
          <a:endParaRPr lang="ru-RU"/>
        </a:p>
      </dgm:t>
    </dgm:pt>
    <dgm:pt modelId="{C48EAE60-6BFE-4E4F-80AF-39421CD7DC31}">
      <dgm:prSet phldrT="[Текст]" custT="1"/>
      <dgm:spPr/>
      <dgm:t>
        <a:bodyPr/>
        <a:lstStyle/>
        <a:p>
          <a:r>
            <a:rPr lang="ru-RU" sz="1400" dirty="0" smtClean="0"/>
            <a:t>Формирование комфортной городской среды</a:t>
          </a:r>
          <a:endParaRPr lang="ru-RU" sz="1400" dirty="0"/>
        </a:p>
      </dgm:t>
    </dgm:pt>
    <dgm:pt modelId="{5AC5383D-A771-4FD4-902C-5DFDE31419F2}" type="parTrans" cxnId="{E727F6C0-1EEC-4753-A3A1-77D56F9795A2}">
      <dgm:prSet/>
      <dgm:spPr/>
      <dgm:t>
        <a:bodyPr/>
        <a:lstStyle/>
        <a:p>
          <a:endParaRPr lang="ru-RU"/>
        </a:p>
      </dgm:t>
    </dgm:pt>
    <dgm:pt modelId="{98B0D93A-3E4B-4E57-A3E6-87166534B5CA}" type="sibTrans" cxnId="{E727F6C0-1EEC-4753-A3A1-77D56F9795A2}">
      <dgm:prSet/>
      <dgm:spPr/>
      <dgm:t>
        <a:bodyPr/>
        <a:lstStyle/>
        <a:p>
          <a:endParaRPr lang="ru-RU"/>
        </a:p>
      </dgm:t>
    </dgm:pt>
    <dgm:pt modelId="{51DEE29F-C303-4630-BCAA-0C35379D8830}">
      <dgm:prSet phldrT="[Текст]" custT="1"/>
      <dgm:spPr/>
      <dgm:t>
        <a:bodyPr/>
        <a:lstStyle/>
        <a:p>
          <a:r>
            <a:rPr lang="ru-RU" sz="1600" b="1" dirty="0" smtClean="0"/>
            <a:t>28 816,3</a:t>
          </a:r>
          <a:endParaRPr lang="ru-RU" sz="1600" b="1" dirty="0"/>
        </a:p>
      </dgm:t>
    </dgm:pt>
    <dgm:pt modelId="{F50C974D-F917-40F2-B258-17BE40A22036}" type="parTrans" cxnId="{626AFF08-92AC-4183-BE87-5A330A1C6FA3}">
      <dgm:prSet/>
      <dgm:spPr/>
      <dgm:t>
        <a:bodyPr/>
        <a:lstStyle/>
        <a:p>
          <a:endParaRPr lang="ru-RU"/>
        </a:p>
      </dgm:t>
    </dgm:pt>
    <dgm:pt modelId="{7FFCAA8F-C071-4732-A68B-1F03FB51B2EB}" type="sibTrans" cxnId="{626AFF08-92AC-4183-BE87-5A330A1C6FA3}">
      <dgm:prSet/>
      <dgm:spPr/>
      <dgm:t>
        <a:bodyPr/>
        <a:lstStyle/>
        <a:p>
          <a:endParaRPr lang="ru-RU"/>
        </a:p>
      </dgm:t>
    </dgm:pt>
    <dgm:pt modelId="{C7E91E2A-D90B-444A-9AC0-30C9875F7166}" type="pres">
      <dgm:prSet presAssocID="{54B66B39-6FA5-4A22-A052-5F3B844338E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EA21AF-593C-43A7-B670-AB925C0AF622}" type="pres">
      <dgm:prSet presAssocID="{54B66B39-6FA5-4A22-A052-5F3B844338EC}" presName="arrow" presStyleLbl="bgShp" presStyleIdx="0" presStyleCnt="1" custLinFactNeighborX="418" custLinFactNeighborY="6667"/>
      <dgm:spPr/>
    </dgm:pt>
    <dgm:pt modelId="{8E8ACF3B-EF92-46B1-BA7F-05E1F8379B63}" type="pres">
      <dgm:prSet presAssocID="{54B66B39-6FA5-4A22-A052-5F3B844338EC}" presName="linearProcess" presStyleCnt="0"/>
      <dgm:spPr/>
    </dgm:pt>
    <dgm:pt modelId="{2A7D62DB-C3D6-43CA-B110-BA0E00AF78AA}" type="pres">
      <dgm:prSet presAssocID="{A7E7A8CB-FE1D-48A3-8625-46A9E0A932E5}" presName="textNode" presStyleLbl="node1" presStyleIdx="0" presStyleCnt="3" custAng="0" custScaleX="199918" custScaleY="150000" custLinFactX="-34268" custLinFactNeighborX="-100000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26EDA6-CD42-4280-A61B-3FEC717EF6C6}" type="pres">
      <dgm:prSet presAssocID="{E9BD4E43-7E15-4B9C-A9F4-CF9EA88503F6}" presName="sibTrans" presStyleCnt="0"/>
      <dgm:spPr/>
    </dgm:pt>
    <dgm:pt modelId="{E3EAB4BF-85F9-4BA0-8D80-2A6D7463A079}" type="pres">
      <dgm:prSet presAssocID="{C48EAE60-6BFE-4E4F-80AF-39421CD7DC31}" presName="textNode" presStyleLbl="node1" presStyleIdx="1" presStyleCnt="3" custScaleX="177296" custScaleY="149812" custLinFactNeighborX="-92258" custLinFactNeighborY="-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513534-C41B-47F4-9F64-2583DB7CABA1}" type="pres">
      <dgm:prSet presAssocID="{98B0D93A-3E4B-4E57-A3E6-87166534B5CA}" presName="sibTrans" presStyleCnt="0"/>
      <dgm:spPr/>
    </dgm:pt>
    <dgm:pt modelId="{8FF5B07A-0ED8-4DAE-AAF9-B2E998985DF2}" type="pres">
      <dgm:prSet presAssocID="{51DEE29F-C303-4630-BCAA-0C35379D8830}" presName="textNode" presStyleLbl="node1" presStyleIdx="2" presStyleCnt="3" custScaleX="99702" custScaleY="88038" custLinFactNeighborX="-47789" custLinFactNeighborY="-5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6AFF08-92AC-4183-BE87-5A330A1C6FA3}" srcId="{54B66B39-6FA5-4A22-A052-5F3B844338EC}" destId="{51DEE29F-C303-4630-BCAA-0C35379D8830}" srcOrd="2" destOrd="0" parTransId="{F50C974D-F917-40F2-B258-17BE40A22036}" sibTransId="{7FFCAA8F-C071-4732-A68B-1F03FB51B2EB}"/>
    <dgm:cxn modelId="{029B9820-0500-4DFA-A936-58ACD4A4D619}" type="presOf" srcId="{A7E7A8CB-FE1D-48A3-8625-46A9E0A932E5}" destId="{2A7D62DB-C3D6-43CA-B110-BA0E00AF78AA}" srcOrd="0" destOrd="0" presId="urn:microsoft.com/office/officeart/2005/8/layout/hProcess9"/>
    <dgm:cxn modelId="{AA15FDD9-21BA-46DB-8957-29CD5363CED6}" type="presOf" srcId="{51DEE29F-C303-4630-BCAA-0C35379D8830}" destId="{8FF5B07A-0ED8-4DAE-AAF9-B2E998985DF2}" srcOrd="0" destOrd="0" presId="urn:microsoft.com/office/officeart/2005/8/layout/hProcess9"/>
    <dgm:cxn modelId="{E177C1F9-F52F-4E02-B30B-2098A0FB725A}" srcId="{54B66B39-6FA5-4A22-A052-5F3B844338EC}" destId="{A7E7A8CB-FE1D-48A3-8625-46A9E0A932E5}" srcOrd="0" destOrd="0" parTransId="{5D078B79-4814-4786-8F68-7CEBB4FF0E90}" sibTransId="{E9BD4E43-7E15-4B9C-A9F4-CF9EA88503F6}"/>
    <dgm:cxn modelId="{7DF65624-519B-47DD-BD07-B970AA12EDBC}" type="presOf" srcId="{54B66B39-6FA5-4A22-A052-5F3B844338EC}" destId="{C7E91E2A-D90B-444A-9AC0-30C9875F7166}" srcOrd="0" destOrd="0" presId="urn:microsoft.com/office/officeart/2005/8/layout/hProcess9"/>
    <dgm:cxn modelId="{DE55E23A-B9A1-44B8-B804-8BCEDEB06A1B}" type="presOf" srcId="{C48EAE60-6BFE-4E4F-80AF-39421CD7DC31}" destId="{E3EAB4BF-85F9-4BA0-8D80-2A6D7463A079}" srcOrd="0" destOrd="0" presId="urn:microsoft.com/office/officeart/2005/8/layout/hProcess9"/>
    <dgm:cxn modelId="{E727F6C0-1EEC-4753-A3A1-77D56F9795A2}" srcId="{54B66B39-6FA5-4A22-A052-5F3B844338EC}" destId="{C48EAE60-6BFE-4E4F-80AF-39421CD7DC31}" srcOrd="1" destOrd="0" parTransId="{5AC5383D-A771-4FD4-902C-5DFDE31419F2}" sibTransId="{98B0D93A-3E4B-4E57-A3E6-87166534B5CA}"/>
    <dgm:cxn modelId="{A280C9E4-0096-461A-A9F8-F8BA24F06DBA}" type="presParOf" srcId="{C7E91E2A-D90B-444A-9AC0-30C9875F7166}" destId="{6FEA21AF-593C-43A7-B670-AB925C0AF622}" srcOrd="0" destOrd="0" presId="urn:microsoft.com/office/officeart/2005/8/layout/hProcess9"/>
    <dgm:cxn modelId="{2C56CDE1-89E2-4569-9905-D59121ABA843}" type="presParOf" srcId="{C7E91E2A-D90B-444A-9AC0-30C9875F7166}" destId="{8E8ACF3B-EF92-46B1-BA7F-05E1F8379B63}" srcOrd="1" destOrd="0" presId="urn:microsoft.com/office/officeart/2005/8/layout/hProcess9"/>
    <dgm:cxn modelId="{D9A3B938-4A89-4D33-B732-3FE6BE9899BD}" type="presParOf" srcId="{8E8ACF3B-EF92-46B1-BA7F-05E1F8379B63}" destId="{2A7D62DB-C3D6-43CA-B110-BA0E00AF78AA}" srcOrd="0" destOrd="0" presId="urn:microsoft.com/office/officeart/2005/8/layout/hProcess9"/>
    <dgm:cxn modelId="{9CE702F3-6307-4234-8FD2-3F3265936F27}" type="presParOf" srcId="{8E8ACF3B-EF92-46B1-BA7F-05E1F8379B63}" destId="{CA26EDA6-CD42-4280-A61B-3FEC717EF6C6}" srcOrd="1" destOrd="0" presId="urn:microsoft.com/office/officeart/2005/8/layout/hProcess9"/>
    <dgm:cxn modelId="{48756A5C-414C-4A53-893C-C044B5287026}" type="presParOf" srcId="{8E8ACF3B-EF92-46B1-BA7F-05E1F8379B63}" destId="{E3EAB4BF-85F9-4BA0-8D80-2A6D7463A079}" srcOrd="2" destOrd="0" presId="urn:microsoft.com/office/officeart/2005/8/layout/hProcess9"/>
    <dgm:cxn modelId="{22E40704-F979-4998-BF8B-3A70F290FC2B}" type="presParOf" srcId="{8E8ACF3B-EF92-46B1-BA7F-05E1F8379B63}" destId="{EC513534-C41B-47F4-9F64-2583DB7CABA1}" srcOrd="3" destOrd="0" presId="urn:microsoft.com/office/officeart/2005/8/layout/hProcess9"/>
    <dgm:cxn modelId="{B70C0F18-553A-46B7-98B5-24A8B4CB1F0A}" type="presParOf" srcId="{8E8ACF3B-EF92-46B1-BA7F-05E1F8379B63}" destId="{8FF5B07A-0ED8-4DAE-AAF9-B2E998985DF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A00699-A5C5-4C5F-8F66-8C77D8E19DE3}" type="doc">
      <dgm:prSet loTypeId="urn:microsoft.com/office/officeart/2005/8/layout/vList3#2" loCatId="list" qsTypeId="urn:microsoft.com/office/officeart/2005/8/quickstyle/3d1" qsCatId="3D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5F5C7131-9415-449D-86CC-31EF2000F252}">
      <dgm:prSet phldrT="[Текст]" custT="1"/>
      <dgm:spPr/>
      <dgm:t>
        <a:bodyPr/>
        <a:lstStyle/>
        <a:p>
          <a:r>
            <a:rPr lang="ru-RU" sz="2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– жилищное хозяйство – 0,1 млн. рублей</a:t>
          </a:r>
          <a:endParaRPr lang="ru-RU" sz="2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6C44E57-D97D-4822-9504-79B0630DFD71}" type="parTrans" cxnId="{F4DBC2AD-3A1F-4A5E-959D-CDC8D6CF83F2}">
      <dgm:prSet/>
      <dgm:spPr/>
      <dgm:t>
        <a:bodyPr/>
        <a:lstStyle/>
        <a:p>
          <a:endParaRPr lang="ru-RU" sz="2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3B7A5E1-6E78-4287-901D-B0372C5B61D9}" type="sibTrans" cxnId="{F4DBC2AD-3A1F-4A5E-959D-CDC8D6CF83F2}">
      <dgm:prSet/>
      <dgm:spPr/>
      <dgm:t>
        <a:bodyPr/>
        <a:lstStyle/>
        <a:p>
          <a:endParaRPr lang="ru-RU" sz="2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06631C-68FA-4A14-8D5A-47DBD62832A6}">
      <dgm:prSet phldrT="[Текст]" custT="1"/>
      <dgm:spPr/>
      <dgm:t>
        <a:bodyPr/>
        <a:lstStyle/>
        <a:p>
          <a:r>
            <a:rPr lang="ru-RU" sz="2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– коммунальное хозяйство – 150,4 млн. рублей</a:t>
          </a:r>
          <a:endParaRPr lang="ru-RU" sz="2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80ED66-D8CD-499D-9EA8-B42570701E62}" type="parTrans" cxnId="{19DF9532-EBA2-4A51-88B0-38364BD43B59}">
      <dgm:prSet/>
      <dgm:spPr/>
      <dgm:t>
        <a:bodyPr/>
        <a:lstStyle/>
        <a:p>
          <a:endParaRPr lang="ru-RU" sz="2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5BC662A-FB34-4306-9157-BB98D92AAB9C}" type="sibTrans" cxnId="{19DF9532-EBA2-4A51-88B0-38364BD43B59}">
      <dgm:prSet/>
      <dgm:spPr/>
      <dgm:t>
        <a:bodyPr/>
        <a:lstStyle/>
        <a:p>
          <a:endParaRPr lang="ru-RU" sz="2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E6C7413-2226-4BC3-BB62-3AAF8784F808}">
      <dgm:prSet custT="1"/>
      <dgm:spPr/>
      <dgm:t>
        <a:bodyPr/>
        <a:lstStyle/>
        <a:p>
          <a:r>
            <a:rPr lang="ru-RU" sz="2200" dirty="0" smtClean="0"/>
            <a:t>- Благоустройство – 28,8 млн. рублей</a:t>
          </a:r>
          <a:endParaRPr lang="ru-RU" sz="2200" dirty="0"/>
        </a:p>
      </dgm:t>
    </dgm:pt>
    <dgm:pt modelId="{64C281A7-095F-4B8A-86E6-D4BBDE3011C7}" type="parTrans" cxnId="{3B45DA71-39E3-4DE6-82CD-3B0979BAD794}">
      <dgm:prSet/>
      <dgm:spPr/>
      <dgm:t>
        <a:bodyPr/>
        <a:lstStyle/>
        <a:p>
          <a:endParaRPr lang="ru-RU"/>
        </a:p>
      </dgm:t>
    </dgm:pt>
    <dgm:pt modelId="{66926C93-1D7E-416B-A97D-CFA749BA89E8}" type="sibTrans" cxnId="{3B45DA71-39E3-4DE6-82CD-3B0979BAD794}">
      <dgm:prSet/>
      <dgm:spPr/>
      <dgm:t>
        <a:bodyPr/>
        <a:lstStyle/>
        <a:p>
          <a:endParaRPr lang="ru-RU"/>
        </a:p>
      </dgm:t>
    </dgm:pt>
    <dgm:pt modelId="{B20C0210-4115-4B51-8326-42237C77F75D}" type="pres">
      <dgm:prSet presAssocID="{9EA00699-A5C5-4C5F-8F66-8C77D8E19DE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00C5E2-97F6-4961-8EFB-56D418630F5F}" type="pres">
      <dgm:prSet presAssocID="{5F5C7131-9415-449D-86CC-31EF2000F252}" presName="composite" presStyleCnt="0"/>
      <dgm:spPr/>
    </dgm:pt>
    <dgm:pt modelId="{1A3802F1-1E2F-4F6B-B109-2CE24E519F54}" type="pres">
      <dgm:prSet presAssocID="{5F5C7131-9415-449D-86CC-31EF2000F252}" presName="imgShp" presStyleLbl="fgImgPlace1" presStyleIdx="0" presStyleCnt="3" custScaleX="219078" custScaleY="153226" custLinFactNeighborX="-18991" custLinFactNeighborY="-123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7C4D0CF-09A6-485C-812C-3DB8BBD1A259}" type="pres">
      <dgm:prSet presAssocID="{5F5C7131-9415-449D-86CC-31EF2000F252}" presName="txShp" presStyleLbl="node1" presStyleIdx="0" presStyleCnt="3" custScaleY="64141" custLinFactNeighborX="3996" custLinFactNeighborY="5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DA1044-73B0-4E7D-85A8-5C1FFB8E2F43}" type="pres">
      <dgm:prSet presAssocID="{13B7A5E1-6E78-4287-901D-B0372C5B61D9}" presName="spacing" presStyleCnt="0"/>
      <dgm:spPr/>
    </dgm:pt>
    <dgm:pt modelId="{4F530598-C13D-4A15-9F17-470BC002AF25}" type="pres">
      <dgm:prSet presAssocID="{4906631C-68FA-4A14-8D5A-47DBD62832A6}" presName="composite" presStyleCnt="0"/>
      <dgm:spPr/>
    </dgm:pt>
    <dgm:pt modelId="{5E140D9F-281D-4B65-944A-8236166A51E6}" type="pres">
      <dgm:prSet presAssocID="{4906631C-68FA-4A14-8D5A-47DBD62832A6}" presName="imgShp" presStyleLbl="fgImgPlace1" presStyleIdx="1" presStyleCnt="3" custScaleX="226339" custScaleY="128943" custLinFactNeighborX="-24477" custLinFactNeighborY="-2409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3320DE2-8B14-4BFE-A710-9917BA9A370A}" type="pres">
      <dgm:prSet presAssocID="{4906631C-68FA-4A14-8D5A-47DBD62832A6}" presName="txShp" presStyleLbl="node1" presStyleIdx="1" presStyleCnt="3" custScaleX="104472" custScaleY="69904" custLinFactNeighborX="2655" custLinFactNeighborY="-19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B59B33-17F4-4018-AAD4-134616B2C090}" type="pres">
      <dgm:prSet presAssocID="{95BC662A-FB34-4306-9157-BB98D92AAB9C}" presName="spacing" presStyleCnt="0"/>
      <dgm:spPr/>
    </dgm:pt>
    <dgm:pt modelId="{F6F325B2-06AD-4A1F-A4AC-941BEA03E48F}" type="pres">
      <dgm:prSet presAssocID="{CE6C7413-2226-4BC3-BB62-3AAF8784F808}" presName="composite" presStyleCnt="0"/>
      <dgm:spPr/>
    </dgm:pt>
    <dgm:pt modelId="{DD97A0EB-28CE-4C70-9D57-9A0F46F0F21D}" type="pres">
      <dgm:prSet presAssocID="{CE6C7413-2226-4BC3-BB62-3AAF8784F808}" presName="imgShp" presStyleLbl="fgImgPlace1" presStyleIdx="2" presStyleCnt="3" custScaleX="231872" custScaleY="125563" custLinFactNeighborX="-19013" custLinFactNeighborY="-4816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885D809-B082-43B5-AED3-F4FAABEFC93E}" type="pres">
      <dgm:prSet presAssocID="{CE6C7413-2226-4BC3-BB62-3AAF8784F808}" presName="txShp" presStyleLbl="node1" presStyleIdx="2" presStyleCnt="3" custFlipVert="1" custScaleX="106950" custScaleY="71317" custLinFactNeighborX="1180" custLinFactNeighborY="-427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CAACC2-8658-4642-831D-1553A3FBEF7D}" type="presOf" srcId="{5F5C7131-9415-449D-86CC-31EF2000F252}" destId="{B7C4D0CF-09A6-485C-812C-3DB8BBD1A259}" srcOrd="0" destOrd="0" presId="urn:microsoft.com/office/officeart/2005/8/layout/vList3#2"/>
    <dgm:cxn modelId="{3B45DA71-39E3-4DE6-82CD-3B0979BAD794}" srcId="{9EA00699-A5C5-4C5F-8F66-8C77D8E19DE3}" destId="{CE6C7413-2226-4BC3-BB62-3AAF8784F808}" srcOrd="2" destOrd="0" parTransId="{64C281A7-095F-4B8A-86E6-D4BBDE3011C7}" sibTransId="{66926C93-1D7E-416B-A97D-CFA749BA89E8}"/>
    <dgm:cxn modelId="{9A9BFF87-3770-4ABA-9646-701F9358728D}" type="presOf" srcId="{4906631C-68FA-4A14-8D5A-47DBD62832A6}" destId="{33320DE2-8B14-4BFE-A710-9917BA9A370A}" srcOrd="0" destOrd="0" presId="urn:microsoft.com/office/officeart/2005/8/layout/vList3#2"/>
    <dgm:cxn modelId="{19DF9532-EBA2-4A51-88B0-38364BD43B59}" srcId="{9EA00699-A5C5-4C5F-8F66-8C77D8E19DE3}" destId="{4906631C-68FA-4A14-8D5A-47DBD62832A6}" srcOrd="1" destOrd="0" parTransId="{8780ED66-D8CD-499D-9EA8-B42570701E62}" sibTransId="{95BC662A-FB34-4306-9157-BB98D92AAB9C}"/>
    <dgm:cxn modelId="{F4DBC2AD-3A1F-4A5E-959D-CDC8D6CF83F2}" srcId="{9EA00699-A5C5-4C5F-8F66-8C77D8E19DE3}" destId="{5F5C7131-9415-449D-86CC-31EF2000F252}" srcOrd="0" destOrd="0" parTransId="{06C44E57-D97D-4822-9504-79B0630DFD71}" sibTransId="{13B7A5E1-6E78-4287-901D-B0372C5B61D9}"/>
    <dgm:cxn modelId="{10955FA2-9075-4796-A556-F1DBF0FA7B0A}" type="presOf" srcId="{9EA00699-A5C5-4C5F-8F66-8C77D8E19DE3}" destId="{B20C0210-4115-4B51-8326-42237C77F75D}" srcOrd="0" destOrd="0" presId="urn:microsoft.com/office/officeart/2005/8/layout/vList3#2"/>
    <dgm:cxn modelId="{DD637BF4-220C-45F8-8DCC-08DF6679A0AF}" type="presOf" srcId="{CE6C7413-2226-4BC3-BB62-3AAF8784F808}" destId="{C885D809-B082-43B5-AED3-F4FAABEFC93E}" srcOrd="0" destOrd="0" presId="urn:microsoft.com/office/officeart/2005/8/layout/vList3#2"/>
    <dgm:cxn modelId="{5C9DAD9E-3370-4231-BDBB-54D4B815B228}" type="presParOf" srcId="{B20C0210-4115-4B51-8326-42237C77F75D}" destId="{4800C5E2-97F6-4961-8EFB-56D418630F5F}" srcOrd="0" destOrd="0" presId="urn:microsoft.com/office/officeart/2005/8/layout/vList3#2"/>
    <dgm:cxn modelId="{3D9815AE-728B-4895-9610-64237953B08E}" type="presParOf" srcId="{4800C5E2-97F6-4961-8EFB-56D418630F5F}" destId="{1A3802F1-1E2F-4F6B-B109-2CE24E519F54}" srcOrd="0" destOrd="0" presId="urn:microsoft.com/office/officeart/2005/8/layout/vList3#2"/>
    <dgm:cxn modelId="{8DF7324C-5162-40DD-BAB0-E9361C2C6062}" type="presParOf" srcId="{4800C5E2-97F6-4961-8EFB-56D418630F5F}" destId="{B7C4D0CF-09A6-485C-812C-3DB8BBD1A259}" srcOrd="1" destOrd="0" presId="urn:microsoft.com/office/officeart/2005/8/layout/vList3#2"/>
    <dgm:cxn modelId="{D7B39EB4-2B8A-4C68-8543-05BABC2E2425}" type="presParOf" srcId="{B20C0210-4115-4B51-8326-42237C77F75D}" destId="{E4DA1044-73B0-4E7D-85A8-5C1FFB8E2F43}" srcOrd="1" destOrd="0" presId="urn:microsoft.com/office/officeart/2005/8/layout/vList3#2"/>
    <dgm:cxn modelId="{711141A7-85E6-41DA-82C8-64894CD4E9D0}" type="presParOf" srcId="{B20C0210-4115-4B51-8326-42237C77F75D}" destId="{4F530598-C13D-4A15-9F17-470BC002AF25}" srcOrd="2" destOrd="0" presId="urn:microsoft.com/office/officeart/2005/8/layout/vList3#2"/>
    <dgm:cxn modelId="{7BF22F6A-41FF-48DA-8898-6567141CAC43}" type="presParOf" srcId="{4F530598-C13D-4A15-9F17-470BC002AF25}" destId="{5E140D9F-281D-4B65-944A-8236166A51E6}" srcOrd="0" destOrd="0" presId="urn:microsoft.com/office/officeart/2005/8/layout/vList3#2"/>
    <dgm:cxn modelId="{A6668846-40A9-4764-80B2-F7C5DD8B3D32}" type="presParOf" srcId="{4F530598-C13D-4A15-9F17-470BC002AF25}" destId="{33320DE2-8B14-4BFE-A710-9917BA9A370A}" srcOrd="1" destOrd="0" presId="urn:microsoft.com/office/officeart/2005/8/layout/vList3#2"/>
    <dgm:cxn modelId="{4C2B56D0-4556-479A-A1A5-CDC151D6D803}" type="presParOf" srcId="{B20C0210-4115-4B51-8326-42237C77F75D}" destId="{D3B59B33-17F4-4018-AAD4-134616B2C090}" srcOrd="3" destOrd="0" presId="urn:microsoft.com/office/officeart/2005/8/layout/vList3#2"/>
    <dgm:cxn modelId="{849C2E32-F6E1-4567-BDE3-3E1B233C65F5}" type="presParOf" srcId="{B20C0210-4115-4B51-8326-42237C77F75D}" destId="{F6F325B2-06AD-4A1F-A4AC-941BEA03E48F}" srcOrd="4" destOrd="0" presId="urn:microsoft.com/office/officeart/2005/8/layout/vList3#2"/>
    <dgm:cxn modelId="{9469181A-BEA6-4DC2-81C2-08A1ED6A9F81}" type="presParOf" srcId="{F6F325B2-06AD-4A1F-A4AC-941BEA03E48F}" destId="{DD97A0EB-28CE-4C70-9D57-9A0F46F0F21D}" srcOrd="0" destOrd="0" presId="urn:microsoft.com/office/officeart/2005/8/layout/vList3#2"/>
    <dgm:cxn modelId="{AA43FCD0-97FB-4C5E-8DD1-4768C66CF0B9}" type="presParOf" srcId="{F6F325B2-06AD-4A1F-A4AC-941BEA03E48F}" destId="{C885D809-B082-43B5-AED3-F4FAABEFC93E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572B81-8E98-48C7-A574-5E407E6FD5E6}">
      <dsp:nvSpPr>
        <dsp:cNvPr id="0" name=""/>
        <dsp:cNvSpPr/>
      </dsp:nvSpPr>
      <dsp:spPr>
        <a:xfrm>
          <a:off x="3653975" y="-123194"/>
          <a:ext cx="1747696" cy="113600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Количество участников бюджетного процесса</a:t>
          </a:r>
          <a:endParaRPr lang="ru-RU" sz="1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09430" y="-67739"/>
        <a:ext cx="1636786" cy="1025092"/>
      </dsp:txXfrm>
    </dsp:sp>
    <dsp:sp modelId="{114691A6-FBB1-4F01-9D0D-E9677EF08658}">
      <dsp:nvSpPr>
        <dsp:cNvPr id="0" name=""/>
        <dsp:cNvSpPr/>
      </dsp:nvSpPr>
      <dsp:spPr>
        <a:xfrm>
          <a:off x="2318216" y="444806"/>
          <a:ext cx="4419214" cy="4419214"/>
        </a:xfrm>
        <a:custGeom>
          <a:avLst/>
          <a:gdLst/>
          <a:ahLst/>
          <a:cxnLst/>
          <a:rect l="0" t="0" r="0" b="0"/>
          <a:pathLst>
            <a:path>
              <a:moveTo>
                <a:pt x="3088995" y="182530"/>
              </a:moveTo>
              <a:arcTo wR="2209607" hR="2209607" stAng="17607133" swAng="923263"/>
            </a:path>
          </a:pathLst>
        </a:custGeom>
        <a:noFill/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84F92B-4A71-41C4-85CC-E44E6E80D9D7}">
      <dsp:nvSpPr>
        <dsp:cNvPr id="0" name=""/>
        <dsp:cNvSpPr/>
      </dsp:nvSpPr>
      <dsp:spPr>
        <a:xfrm>
          <a:off x="5391814" y="937140"/>
          <a:ext cx="2099170" cy="122493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 казенных учреждений</a:t>
          </a:r>
          <a:endParaRPr lang="ru-RU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99230" y="1116528"/>
        <a:ext cx="1484338" cy="866163"/>
      </dsp:txXfrm>
    </dsp:sp>
    <dsp:sp modelId="{5C086E3E-0ED3-4AD6-9360-6E4BBC1BE125}">
      <dsp:nvSpPr>
        <dsp:cNvPr id="0" name=""/>
        <dsp:cNvSpPr/>
      </dsp:nvSpPr>
      <dsp:spPr>
        <a:xfrm>
          <a:off x="2318216" y="444806"/>
          <a:ext cx="4419214" cy="4419214"/>
        </a:xfrm>
        <a:custGeom>
          <a:avLst/>
          <a:gdLst/>
          <a:ahLst/>
          <a:cxnLst/>
          <a:rect l="0" t="0" r="0" b="0"/>
          <a:pathLst>
            <a:path>
              <a:moveTo>
                <a:pt x="4365838" y="1726877"/>
              </a:moveTo>
              <a:arcTo wR="2209607" hR="2209607" stAng="20842854" swAng="1514293"/>
            </a:path>
          </a:pathLst>
        </a:custGeom>
        <a:noFill/>
        <a:ln w="63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23EC4E-8DEB-4C21-B1C2-99D0D995582A}">
      <dsp:nvSpPr>
        <dsp:cNvPr id="0" name=""/>
        <dsp:cNvSpPr/>
      </dsp:nvSpPr>
      <dsp:spPr>
        <a:xfrm>
          <a:off x="5391814" y="3146747"/>
          <a:ext cx="2099170" cy="122493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 автономное учреждение</a:t>
          </a:r>
          <a:endParaRPr lang="ru-RU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99230" y="3326135"/>
        <a:ext cx="1484338" cy="866163"/>
      </dsp:txXfrm>
    </dsp:sp>
    <dsp:sp modelId="{0FCDE6CC-6CCF-4944-8948-6E8DFA61CAFF}">
      <dsp:nvSpPr>
        <dsp:cNvPr id="0" name=""/>
        <dsp:cNvSpPr/>
      </dsp:nvSpPr>
      <dsp:spPr>
        <a:xfrm>
          <a:off x="2318216" y="444806"/>
          <a:ext cx="4419214" cy="4419214"/>
        </a:xfrm>
        <a:custGeom>
          <a:avLst/>
          <a:gdLst/>
          <a:ahLst/>
          <a:cxnLst/>
          <a:rect l="0" t="0" r="0" b="0"/>
          <a:pathLst>
            <a:path>
              <a:moveTo>
                <a:pt x="3596097" y="3930074"/>
              </a:moveTo>
              <a:arcTo wR="2209607" hR="2209607" stAng="3068121" swAng="776760"/>
            </a:path>
          </a:pathLst>
        </a:custGeom>
        <a:noFill/>
        <a:ln w="63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721377-04F8-4B55-97EF-777F31CA0DD5}">
      <dsp:nvSpPr>
        <dsp:cNvPr id="0" name=""/>
        <dsp:cNvSpPr/>
      </dsp:nvSpPr>
      <dsp:spPr>
        <a:xfrm>
          <a:off x="3566590" y="4239219"/>
          <a:ext cx="1922465" cy="124960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29 бюджетных учреждений</a:t>
          </a:r>
          <a:endParaRPr lang="ru-RU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48128" y="4422219"/>
        <a:ext cx="1359389" cy="883602"/>
      </dsp:txXfrm>
    </dsp:sp>
    <dsp:sp modelId="{48047380-13FA-4479-8DEF-0FA08160F813}">
      <dsp:nvSpPr>
        <dsp:cNvPr id="0" name=""/>
        <dsp:cNvSpPr/>
      </dsp:nvSpPr>
      <dsp:spPr>
        <a:xfrm>
          <a:off x="2318216" y="444806"/>
          <a:ext cx="4419214" cy="4419214"/>
        </a:xfrm>
        <a:custGeom>
          <a:avLst/>
          <a:gdLst/>
          <a:ahLst/>
          <a:cxnLst/>
          <a:rect l="0" t="0" r="0" b="0"/>
          <a:pathLst>
            <a:path>
              <a:moveTo>
                <a:pt x="1243976" y="4197047"/>
              </a:moveTo>
              <a:arcTo wR="2209607" hR="2209607" stAng="6954814" swAng="746711"/>
            </a:path>
          </a:pathLst>
        </a:custGeom>
        <a:noFill/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97E72-EB16-40A7-9A66-A7A72C983F3D}">
      <dsp:nvSpPr>
        <dsp:cNvPr id="0" name=""/>
        <dsp:cNvSpPr/>
      </dsp:nvSpPr>
      <dsp:spPr>
        <a:xfrm>
          <a:off x="1653015" y="3134416"/>
          <a:ext cx="1922465" cy="124960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 получатель средств бюджета</a:t>
          </a:r>
          <a:endParaRPr lang="ru-RU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34553" y="3317416"/>
        <a:ext cx="1359389" cy="883602"/>
      </dsp:txXfrm>
    </dsp:sp>
    <dsp:sp modelId="{848BDBFF-B1A3-41D7-A4E6-020708A7CF5B}">
      <dsp:nvSpPr>
        <dsp:cNvPr id="0" name=""/>
        <dsp:cNvSpPr/>
      </dsp:nvSpPr>
      <dsp:spPr>
        <a:xfrm>
          <a:off x="2318216" y="444806"/>
          <a:ext cx="4419214" cy="4419214"/>
        </a:xfrm>
        <a:custGeom>
          <a:avLst/>
          <a:gdLst/>
          <a:ahLst/>
          <a:cxnLst/>
          <a:rect l="0" t="0" r="0" b="0"/>
          <a:pathLst>
            <a:path>
              <a:moveTo>
                <a:pt x="50701" y="2680233"/>
              </a:moveTo>
              <a:arcTo wR="2209607" hR="2209607" stAng="10062138" swAng="1475724"/>
            </a:path>
          </a:pathLst>
        </a:custGeom>
        <a:noFill/>
        <a:ln w="63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784CB9-3C54-41B8-8D7C-FA39C3A8283D}">
      <dsp:nvSpPr>
        <dsp:cNvPr id="0" name=""/>
        <dsp:cNvSpPr/>
      </dsp:nvSpPr>
      <dsp:spPr>
        <a:xfrm>
          <a:off x="1653015" y="924809"/>
          <a:ext cx="1922465" cy="124960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 главных распорядителей средств местного бюджета</a:t>
          </a:r>
          <a:endParaRPr lang="ru-RU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34553" y="1107809"/>
        <a:ext cx="1359389" cy="883602"/>
      </dsp:txXfrm>
    </dsp:sp>
    <dsp:sp modelId="{15187D52-0A4F-4603-AFCC-197077A1CACA}">
      <dsp:nvSpPr>
        <dsp:cNvPr id="0" name=""/>
        <dsp:cNvSpPr/>
      </dsp:nvSpPr>
      <dsp:spPr>
        <a:xfrm>
          <a:off x="2318216" y="444806"/>
          <a:ext cx="4419214" cy="4419214"/>
        </a:xfrm>
        <a:custGeom>
          <a:avLst/>
          <a:gdLst/>
          <a:ahLst/>
          <a:cxnLst/>
          <a:rect l="0" t="0" r="0" b="0"/>
          <a:pathLst>
            <a:path>
              <a:moveTo>
                <a:pt x="839109" y="476373"/>
              </a:moveTo>
              <a:arcTo wR="2209607" hR="2209607" stAng="13899958" swAng="893212"/>
            </a:path>
          </a:pathLst>
        </a:custGeom>
        <a:noFill/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EA21AF-593C-43A7-B670-AB925C0AF622}">
      <dsp:nvSpPr>
        <dsp:cNvPr id="0" name=""/>
        <dsp:cNvSpPr/>
      </dsp:nvSpPr>
      <dsp:spPr>
        <a:xfrm>
          <a:off x="540063" y="0"/>
          <a:ext cx="6995160" cy="1691828"/>
        </a:xfrm>
        <a:prstGeom prst="rightArrow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4">
                <a:tint val="40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A7D62DB-C3D6-43CA-B110-BA0E00AF78AA}">
      <dsp:nvSpPr>
        <dsp:cNvPr id="0" name=""/>
        <dsp:cNvSpPr/>
      </dsp:nvSpPr>
      <dsp:spPr>
        <a:xfrm>
          <a:off x="114406" y="369139"/>
          <a:ext cx="3131002" cy="95354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Здравоохранение</a:t>
          </a:r>
          <a:endParaRPr lang="ru-RU" sz="1400" kern="1200" dirty="0"/>
        </a:p>
      </dsp:txBody>
      <dsp:txXfrm>
        <a:off x="160954" y="415687"/>
        <a:ext cx="3037906" cy="860452"/>
      </dsp:txXfrm>
    </dsp:sp>
    <dsp:sp modelId="{E3EAB4BF-85F9-4BA0-8D80-2A6D7463A079}">
      <dsp:nvSpPr>
        <dsp:cNvPr id="0" name=""/>
        <dsp:cNvSpPr/>
      </dsp:nvSpPr>
      <dsp:spPr>
        <a:xfrm>
          <a:off x="3656888" y="329635"/>
          <a:ext cx="2648902" cy="1032556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43000"/>
                <a:satMod val="165000"/>
              </a:schemeClr>
            </a:gs>
            <a:gs pos="55000">
              <a:schemeClr val="accent4">
                <a:hueOff val="-2232385"/>
                <a:satOff val="13449"/>
                <a:lumOff val="1078"/>
                <a:alphaOff val="0"/>
                <a:tint val="83000"/>
                <a:satMod val="155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Развитие системы оказания первичной медико-санитарной помощи</a:t>
          </a:r>
          <a:endParaRPr lang="ru-RU" sz="1400" kern="1200" dirty="0"/>
        </a:p>
      </dsp:txBody>
      <dsp:txXfrm>
        <a:off x="3707293" y="380040"/>
        <a:ext cx="2548092" cy="931746"/>
      </dsp:txXfrm>
    </dsp:sp>
    <dsp:sp modelId="{8FF5B07A-0ED8-4DAE-AAF9-B2E998985DF2}">
      <dsp:nvSpPr>
        <dsp:cNvPr id="0" name=""/>
        <dsp:cNvSpPr/>
      </dsp:nvSpPr>
      <dsp:spPr>
        <a:xfrm>
          <a:off x="6717271" y="569147"/>
          <a:ext cx="1397922" cy="553532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43000"/>
                <a:satMod val="165000"/>
              </a:schemeClr>
            </a:gs>
            <a:gs pos="55000">
              <a:schemeClr val="accent4">
                <a:hueOff val="-4464770"/>
                <a:satOff val="26899"/>
                <a:lumOff val="2156"/>
                <a:alphaOff val="0"/>
                <a:tint val="83000"/>
                <a:satMod val="155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/>
          </a:r>
          <a:br>
            <a:rPr lang="ru-RU" sz="1100" kern="1200" dirty="0" smtClean="0"/>
          </a:br>
          <a:r>
            <a:rPr lang="ru-RU" sz="1600" kern="1200" dirty="0" smtClean="0"/>
            <a:t>1 194,0</a:t>
          </a:r>
          <a:endParaRPr lang="ru-RU" sz="1600" kern="1200" dirty="0"/>
        </a:p>
      </dsp:txBody>
      <dsp:txXfrm>
        <a:off x="6744292" y="596168"/>
        <a:ext cx="1343880" cy="4994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EA21AF-593C-43A7-B670-AB925C0AF622}">
      <dsp:nvSpPr>
        <dsp:cNvPr id="0" name=""/>
        <dsp:cNvSpPr/>
      </dsp:nvSpPr>
      <dsp:spPr>
        <a:xfrm>
          <a:off x="658431" y="0"/>
          <a:ext cx="7124700" cy="1728192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7D62DB-C3D6-43CA-B110-BA0E00AF78AA}">
      <dsp:nvSpPr>
        <dsp:cNvPr id="0" name=""/>
        <dsp:cNvSpPr/>
      </dsp:nvSpPr>
      <dsp:spPr>
        <a:xfrm>
          <a:off x="0" y="345638"/>
          <a:ext cx="3279422" cy="103691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Демография</a:t>
          </a:r>
          <a:endParaRPr lang="ru-RU" sz="1600" kern="1200" dirty="0"/>
        </a:p>
      </dsp:txBody>
      <dsp:txXfrm>
        <a:off x="50618" y="396256"/>
        <a:ext cx="3178186" cy="935679"/>
      </dsp:txXfrm>
    </dsp:sp>
    <dsp:sp modelId="{E3EAB4BF-85F9-4BA0-8D80-2A6D7463A079}">
      <dsp:nvSpPr>
        <dsp:cNvPr id="0" name=""/>
        <dsp:cNvSpPr/>
      </dsp:nvSpPr>
      <dsp:spPr>
        <a:xfrm>
          <a:off x="3304121" y="345638"/>
          <a:ext cx="2908334" cy="1035615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Финансовая поддержка семей при рождении детей</a:t>
          </a:r>
          <a:endParaRPr lang="ru-RU" sz="1400" kern="1200" dirty="0"/>
        </a:p>
      </dsp:txBody>
      <dsp:txXfrm>
        <a:off x="3354676" y="396193"/>
        <a:ext cx="2807224" cy="934505"/>
      </dsp:txXfrm>
    </dsp:sp>
    <dsp:sp modelId="{8FF5B07A-0ED8-4DAE-AAF9-B2E998985DF2}">
      <dsp:nvSpPr>
        <dsp:cNvPr id="0" name=""/>
        <dsp:cNvSpPr/>
      </dsp:nvSpPr>
      <dsp:spPr>
        <a:xfrm>
          <a:off x="6607429" y="518678"/>
          <a:ext cx="1640383" cy="608586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20 913,3</a:t>
          </a:r>
          <a:endParaRPr lang="ru-RU" sz="1600" b="1" kern="1200" dirty="0"/>
        </a:p>
      </dsp:txBody>
      <dsp:txXfrm>
        <a:off x="6637138" y="548387"/>
        <a:ext cx="1580965" cy="5491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EA21AF-593C-43A7-B670-AB925C0AF622}">
      <dsp:nvSpPr>
        <dsp:cNvPr id="0" name=""/>
        <dsp:cNvSpPr/>
      </dsp:nvSpPr>
      <dsp:spPr>
        <a:xfrm>
          <a:off x="670402" y="0"/>
          <a:ext cx="7254240" cy="1801465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7D62DB-C3D6-43CA-B110-BA0E00AF78AA}">
      <dsp:nvSpPr>
        <dsp:cNvPr id="0" name=""/>
        <dsp:cNvSpPr/>
      </dsp:nvSpPr>
      <dsp:spPr>
        <a:xfrm>
          <a:off x="0" y="360293"/>
          <a:ext cx="3339047" cy="108087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Жилье и городская среда</a:t>
          </a:r>
          <a:endParaRPr lang="ru-RU" sz="1600" kern="1200" dirty="0"/>
        </a:p>
      </dsp:txBody>
      <dsp:txXfrm>
        <a:off x="52764" y="413057"/>
        <a:ext cx="3233519" cy="975351"/>
      </dsp:txXfrm>
    </dsp:sp>
    <dsp:sp modelId="{E3EAB4BF-85F9-4BA0-8D80-2A6D7463A079}">
      <dsp:nvSpPr>
        <dsp:cNvPr id="0" name=""/>
        <dsp:cNvSpPr/>
      </dsp:nvSpPr>
      <dsp:spPr>
        <a:xfrm>
          <a:off x="3364196" y="360292"/>
          <a:ext cx="2961213" cy="1079524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Формирование комфортной городской среды</a:t>
          </a:r>
          <a:endParaRPr lang="ru-RU" sz="1400" kern="1200" dirty="0"/>
        </a:p>
      </dsp:txBody>
      <dsp:txXfrm>
        <a:off x="3416894" y="412990"/>
        <a:ext cx="2855817" cy="974128"/>
      </dsp:txXfrm>
    </dsp:sp>
    <dsp:sp modelId="{8FF5B07A-0ED8-4DAE-AAF9-B2E998985DF2}">
      <dsp:nvSpPr>
        <dsp:cNvPr id="0" name=""/>
        <dsp:cNvSpPr/>
      </dsp:nvSpPr>
      <dsp:spPr>
        <a:xfrm>
          <a:off x="6727565" y="540670"/>
          <a:ext cx="1670208" cy="634389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28 816,3</a:t>
          </a:r>
          <a:endParaRPr lang="ru-RU" sz="1600" b="1" kern="1200" dirty="0"/>
        </a:p>
      </dsp:txBody>
      <dsp:txXfrm>
        <a:off x="6758533" y="571638"/>
        <a:ext cx="1608272" cy="57245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4D0CF-09A6-485C-812C-3DB8BBD1A259}">
      <dsp:nvSpPr>
        <dsp:cNvPr id="0" name=""/>
        <dsp:cNvSpPr/>
      </dsp:nvSpPr>
      <dsp:spPr>
        <a:xfrm rot="10800000">
          <a:off x="2399084" y="375038"/>
          <a:ext cx="6665221" cy="531575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5460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– жилищное хозяйство – 0,1 млн. рублей</a:t>
          </a:r>
          <a:endParaRPr lang="ru-RU" sz="2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2531978" y="375038"/>
        <a:ext cx="6532327" cy="531575"/>
      </dsp:txXfrm>
    </dsp:sp>
    <dsp:sp modelId="{1A3802F1-1E2F-4F6B-B109-2CE24E519F54}">
      <dsp:nvSpPr>
        <dsp:cNvPr id="0" name=""/>
        <dsp:cNvSpPr/>
      </dsp:nvSpPr>
      <dsp:spPr>
        <a:xfrm>
          <a:off x="1067536" y="0"/>
          <a:ext cx="1815631" cy="126987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3320DE2-8B14-4BFE-A710-9917BA9A370A}">
      <dsp:nvSpPr>
        <dsp:cNvPr id="0" name=""/>
        <dsp:cNvSpPr/>
      </dsp:nvSpPr>
      <dsp:spPr>
        <a:xfrm rot="10800000">
          <a:off x="2101195" y="1589660"/>
          <a:ext cx="6963289" cy="579336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5460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– коммунальное хозяйство – 150,4 млн. рублей</a:t>
          </a:r>
          <a:endParaRPr lang="ru-RU" sz="2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2246029" y="1589660"/>
        <a:ext cx="6818455" cy="579336"/>
      </dsp:txXfrm>
    </dsp:sp>
    <dsp:sp modelId="{5E140D9F-281D-4B65-944A-8236166A51E6}">
      <dsp:nvSpPr>
        <dsp:cNvPr id="0" name=""/>
        <dsp:cNvSpPr/>
      </dsp:nvSpPr>
      <dsp:spPr>
        <a:xfrm>
          <a:off x="932509" y="1309261"/>
          <a:ext cx="1875807" cy="106862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885D809-B082-43B5-AED3-F4FAABEFC93E}">
      <dsp:nvSpPr>
        <dsp:cNvPr id="0" name=""/>
        <dsp:cNvSpPr/>
      </dsp:nvSpPr>
      <dsp:spPr>
        <a:xfrm rot="10800000" flipV="1">
          <a:off x="1890474" y="2686452"/>
          <a:ext cx="7128454" cy="591046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5460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- Благоустройство – 28,8 млн. рублей</a:t>
          </a:r>
          <a:endParaRPr lang="ru-RU" sz="2200" kern="1200" dirty="0"/>
        </a:p>
      </dsp:txBody>
      <dsp:txXfrm rot="10800000">
        <a:off x="2038235" y="2686452"/>
        <a:ext cx="6980693" cy="591046"/>
      </dsp:txXfrm>
    </dsp:sp>
    <dsp:sp modelId="{DD97A0EB-28CE-4C70-9D57-9A0F46F0F21D}">
      <dsp:nvSpPr>
        <dsp:cNvPr id="0" name=""/>
        <dsp:cNvSpPr/>
      </dsp:nvSpPr>
      <dsp:spPr>
        <a:xfrm>
          <a:off x="925037" y="2416417"/>
          <a:ext cx="1921663" cy="1040616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0.3577</cdr:x>
      <cdr:y>0.5346</cdr:y>
    </cdr:from>
    <cdr:to>
      <cdr:x>0.4542</cdr:x>
      <cdr:y>0.62085</cdr:y>
    </cdr:to>
    <cdr:sp macro="" textlink="">
      <cdr:nvSpPr>
        <cdr:cNvPr id="1025" name="Text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040845" y="2374153"/>
          <a:ext cx="820352" cy="38303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2004" rIns="36576" bIns="0" anchor="t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>
              <a:solidFill>
                <a:srgbClr val="000000"/>
              </a:solidFill>
              <a:latin typeface="Calibri"/>
              <a:cs typeface="Calibri"/>
            </a:rPr>
            <a:t>575572,3</a:t>
          </a:r>
        </a:p>
      </cdr:txBody>
    </cdr:sp>
  </cdr:relSizeAnchor>
  <cdr:relSizeAnchor xmlns:cdr="http://schemas.openxmlformats.org/drawingml/2006/chartDrawing">
    <cdr:from>
      <cdr:x>0.35719</cdr:x>
      <cdr:y>0.3321</cdr:y>
    </cdr:from>
    <cdr:to>
      <cdr:x>0.45119</cdr:x>
      <cdr:y>0.40535</cdr:y>
    </cdr:to>
    <cdr:sp macro="" textlink="">
      <cdr:nvSpPr>
        <cdr:cNvPr id="1065" name="Text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036486" y="1474862"/>
          <a:ext cx="799100" cy="32530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2004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>
              <a:solidFill>
                <a:srgbClr val="000000"/>
              </a:solidFill>
              <a:latin typeface="Calibri"/>
              <a:cs typeface="Calibri"/>
            </a:rPr>
            <a:t>108554,2</a:t>
          </a:r>
        </a:p>
      </cdr:txBody>
    </cdr:sp>
  </cdr:relSizeAnchor>
  <cdr:relSizeAnchor xmlns:cdr="http://schemas.openxmlformats.org/drawingml/2006/chartDrawing">
    <cdr:from>
      <cdr:x>0.16136</cdr:x>
      <cdr:y>0.34413</cdr:y>
    </cdr:from>
    <cdr:to>
      <cdr:x>0.28211</cdr:x>
      <cdr:y>0.42683</cdr:y>
    </cdr:to>
    <cdr:sp macro="" textlink="">
      <cdr:nvSpPr>
        <cdr:cNvPr id="1027" name="Text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71736" y="1528284"/>
          <a:ext cx="1026504" cy="36727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2004" rIns="36576" bIns="0" anchor="t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>
              <a:solidFill>
                <a:srgbClr val="000000"/>
              </a:solidFill>
              <a:latin typeface="Calibri"/>
              <a:cs typeface="Calibri"/>
            </a:rPr>
            <a:t>97650,2</a:t>
          </a:r>
          <a:endParaRPr lang="ru-RU" sz="1400" b="0" i="0" u="none" strike="noStrike" baseline="0">
            <a:solidFill>
              <a:srgbClr val="000000"/>
            </a:solidFill>
            <a:latin typeface="Calibri"/>
            <a:cs typeface="Calibri"/>
          </a:endParaRPr>
        </a:p>
        <a:p xmlns:a="http://schemas.openxmlformats.org/drawingml/2006/main">
          <a:pPr algn="ctr" rtl="0">
            <a:defRPr sz="1000"/>
          </a:pPr>
          <a:endParaRPr lang="ru-RU" sz="1400" b="0" i="0" u="none" strike="noStrike" baseline="0">
            <a:solidFill>
              <a:srgbClr val="000000"/>
            </a:solidFill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0.28633</cdr:x>
      <cdr:y>0.29122</cdr:y>
    </cdr:from>
    <cdr:to>
      <cdr:x>0.37133</cdr:x>
      <cdr:y>0.38572</cdr:y>
    </cdr:to>
    <cdr:sp macro="" textlink="">
      <cdr:nvSpPr>
        <cdr:cNvPr id="1067" name="Text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34081" y="1293322"/>
          <a:ext cx="722591" cy="4196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endParaRPr lang="ru-RU" sz="1200" b="0" i="1" u="none" strike="noStrike" baseline="0">
            <a:solidFill>
              <a:srgbClr val="000000"/>
            </a:solidFill>
            <a:latin typeface="Calibri"/>
            <a:cs typeface="Calibri"/>
          </a:endParaRPr>
        </a:p>
        <a:p xmlns:a="http://schemas.openxmlformats.org/drawingml/2006/main">
          <a:pPr algn="l" rtl="0">
            <a:defRPr sz="1000"/>
          </a:pPr>
          <a:r>
            <a:rPr lang="ru-RU" sz="1200" b="0" i="1" u="none" strike="noStrike" baseline="0">
              <a:solidFill>
                <a:srgbClr val="000000"/>
              </a:solidFill>
              <a:latin typeface="Calibri"/>
              <a:cs typeface="Calibri"/>
            </a:rPr>
            <a:t>111,2%</a:t>
          </a:r>
        </a:p>
      </cdr:txBody>
    </cdr:sp>
  </cdr:relSizeAnchor>
  <cdr:relSizeAnchor xmlns:cdr="http://schemas.openxmlformats.org/drawingml/2006/chartDrawing">
    <cdr:from>
      <cdr:x>0.32509</cdr:x>
      <cdr:y>0.08358</cdr:y>
    </cdr:from>
    <cdr:to>
      <cdr:x>0.45159</cdr:x>
      <cdr:y>0.13783</cdr:y>
    </cdr:to>
    <cdr:sp macro="" textlink="">
      <cdr:nvSpPr>
        <cdr:cNvPr id="1030" name="Text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63653" y="371193"/>
          <a:ext cx="1075384" cy="24092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2004" rIns="36576" bIns="0" anchor="t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>
              <a:solidFill>
                <a:srgbClr val="000000"/>
              </a:solidFill>
              <a:latin typeface="Calibri"/>
              <a:cs typeface="Calibri"/>
            </a:rPr>
            <a:t>684126,5</a:t>
          </a:r>
        </a:p>
      </cdr:txBody>
    </cdr:sp>
  </cdr:relSizeAnchor>
  <cdr:relSizeAnchor xmlns:cdr="http://schemas.openxmlformats.org/drawingml/2006/chartDrawing">
    <cdr:from>
      <cdr:x>0.17314</cdr:x>
      <cdr:y>0.18995</cdr:y>
    </cdr:from>
    <cdr:to>
      <cdr:x>0.29064</cdr:x>
      <cdr:y>0.25476</cdr:y>
    </cdr:to>
    <cdr:sp macro="" textlink="">
      <cdr:nvSpPr>
        <cdr:cNvPr id="1031" name="Text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71916" y="843571"/>
          <a:ext cx="998875" cy="28782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2004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1" i="0" u="none" strike="noStrike" baseline="0">
              <a:solidFill>
                <a:srgbClr val="000000"/>
              </a:solidFill>
              <a:latin typeface="Calibri"/>
              <a:cs typeface="Calibri"/>
            </a:rPr>
            <a:t>666359,3</a:t>
          </a:r>
        </a:p>
        <a:p xmlns:a="http://schemas.openxmlformats.org/drawingml/2006/main">
          <a:pPr algn="l" rtl="0">
            <a:defRPr sz="1000"/>
          </a:pPr>
          <a:endParaRPr lang="ru-RU" sz="1400" b="0" i="0" u="none" strike="noStrike" baseline="0">
            <a:solidFill>
              <a:srgbClr val="000000"/>
            </a:solidFill>
            <a:latin typeface="Calibri"/>
            <a:cs typeface="Calibri"/>
          </a:endParaRPr>
        </a:p>
        <a:p xmlns:a="http://schemas.openxmlformats.org/drawingml/2006/main">
          <a:pPr algn="l" rtl="0">
            <a:defRPr sz="1000"/>
          </a:pPr>
          <a:endParaRPr lang="ru-RU" sz="1400" b="0" i="0" u="none" strike="noStrike" baseline="0">
            <a:solidFill>
              <a:srgbClr val="000000"/>
            </a:solidFill>
            <a:latin typeface="Calibri"/>
            <a:cs typeface="Calibri"/>
          </a:endParaRPr>
        </a:p>
        <a:p xmlns:a="http://schemas.openxmlformats.org/drawingml/2006/main">
          <a:pPr algn="l" rtl="0">
            <a:defRPr sz="1000"/>
          </a:pPr>
          <a:endParaRPr lang="ru-RU" sz="1400" b="0" i="0" u="none" strike="noStrike" baseline="0">
            <a:solidFill>
              <a:srgbClr val="000000"/>
            </a:solidFill>
            <a:latin typeface="Calibri"/>
            <a:cs typeface="Calibri"/>
          </a:endParaRPr>
        </a:p>
        <a:p xmlns:a="http://schemas.openxmlformats.org/drawingml/2006/main">
          <a:pPr algn="l" rtl="0">
            <a:defRPr sz="1000"/>
          </a:pPr>
          <a:endParaRPr lang="ru-RU" sz="1400" b="0" i="0" u="none" strike="noStrike" baseline="0">
            <a:solidFill>
              <a:srgbClr val="000000"/>
            </a:solidFill>
            <a:latin typeface="Calibri"/>
            <a:cs typeface="Calibri"/>
          </a:endParaRPr>
        </a:p>
        <a:p xmlns:a="http://schemas.openxmlformats.org/drawingml/2006/main">
          <a:pPr algn="l" rtl="0">
            <a:defRPr sz="1000"/>
          </a:pPr>
          <a:endParaRPr lang="ru-RU" sz="1400" b="0" i="0" u="none" strike="noStrike" baseline="0">
            <a:solidFill>
              <a:srgbClr val="000000"/>
            </a:solidFill>
            <a:latin typeface="Calibri"/>
            <a:cs typeface="Calibri"/>
          </a:endParaRPr>
        </a:p>
        <a:p xmlns:a="http://schemas.openxmlformats.org/drawingml/2006/main">
          <a:pPr algn="l" rtl="0">
            <a:defRPr sz="1000"/>
          </a:pPr>
          <a:endParaRPr lang="ru-RU" sz="1400" b="0" i="0" u="none" strike="noStrike" baseline="0">
            <a:solidFill>
              <a:srgbClr val="000000"/>
            </a:solidFill>
            <a:latin typeface="Calibri"/>
            <a:cs typeface="Calibri"/>
          </a:endParaRPr>
        </a:p>
        <a:p xmlns:a="http://schemas.openxmlformats.org/drawingml/2006/main">
          <a:pPr algn="l" rtl="0">
            <a:defRPr sz="1000"/>
          </a:pPr>
          <a:r>
            <a:rPr lang="ru-RU" sz="1400" b="0" i="0" u="none" strike="noStrike" baseline="0">
              <a:solidFill>
                <a:srgbClr val="000000"/>
              </a:solidFill>
              <a:latin typeface="Calibri"/>
              <a:cs typeface="Calibri"/>
            </a:rPr>
            <a:t>948571,1</a:t>
          </a:r>
        </a:p>
      </cdr:txBody>
    </cdr:sp>
  </cdr:relSizeAnchor>
  <cdr:relSizeAnchor xmlns:cdr="http://schemas.openxmlformats.org/drawingml/2006/chartDrawing">
    <cdr:from>
      <cdr:x>0.2495</cdr:x>
      <cdr:y>0.55228</cdr:y>
    </cdr:from>
    <cdr:to>
      <cdr:x>0.39356</cdr:x>
      <cdr:y>0.64868</cdr:y>
    </cdr:to>
    <cdr:sp macro="" textlink="">
      <cdr:nvSpPr>
        <cdr:cNvPr id="1033" name="Text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120991" y="2452688"/>
          <a:ext cx="1224665" cy="42810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7432" rIns="27432" bIns="0" anchor="t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200" b="0" i="1" u="none" strike="noStrike" baseline="0">
              <a:solidFill>
                <a:srgbClr val="000000"/>
              </a:solidFill>
              <a:latin typeface="Calibri"/>
              <a:cs typeface="Calibri"/>
            </a:rPr>
            <a:t>101,2 %</a:t>
          </a:r>
        </a:p>
      </cdr:txBody>
    </cdr:sp>
  </cdr:relSizeAnchor>
  <cdr:relSizeAnchor xmlns:cdr="http://schemas.openxmlformats.org/drawingml/2006/chartDrawing">
    <cdr:from>
      <cdr:x>0.18575</cdr:x>
      <cdr:y>0.59675</cdr:y>
    </cdr:from>
    <cdr:to>
      <cdr:x>0.315</cdr:x>
      <cdr:y>0.65525</cdr:y>
    </cdr:to>
    <cdr:sp macro="" textlink="">
      <cdr:nvSpPr>
        <cdr:cNvPr id="1034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063895" y="2727729"/>
          <a:ext cx="1095684" cy="27593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0" i="0" u="none" strike="noStrike" baseline="0">
              <a:solidFill>
                <a:srgbClr val="000000"/>
              </a:solidFill>
              <a:latin typeface="Calibri"/>
              <a:cs typeface="Calibri"/>
            </a:rPr>
            <a:t>   </a:t>
          </a:r>
          <a:r>
            <a:rPr lang="ru-RU" sz="1400" b="1" i="0" u="none" strike="noStrike" baseline="0">
              <a:solidFill>
                <a:srgbClr val="000000"/>
              </a:solidFill>
              <a:latin typeface="Calibri"/>
              <a:cs typeface="Calibri"/>
            </a:rPr>
            <a:t>568709,1</a:t>
          </a:r>
          <a:endParaRPr lang="ru-RU" sz="1400" b="0" i="0" u="none" strike="noStrike" baseline="0">
            <a:solidFill>
              <a:srgbClr val="000000"/>
            </a:solidFill>
            <a:latin typeface="Calibri"/>
            <a:cs typeface="Calibri"/>
          </a:endParaRPr>
        </a:p>
        <a:p xmlns:a="http://schemas.openxmlformats.org/drawingml/2006/main">
          <a:pPr algn="l" rtl="0">
            <a:defRPr sz="1000"/>
          </a:pPr>
          <a:endParaRPr lang="ru-RU" sz="1400" b="0" i="0" u="none" strike="noStrike" baseline="0">
            <a:solidFill>
              <a:srgbClr val="000000"/>
            </a:solidFill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0.59425</cdr:x>
      <cdr:y>0.14325</cdr:y>
    </cdr:from>
    <cdr:to>
      <cdr:x>0.686</cdr:x>
      <cdr:y>0.20125</cdr:y>
    </cdr:to>
    <cdr:sp macro="" textlink="">
      <cdr:nvSpPr>
        <cdr:cNvPr id="1035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816882" y="1065136"/>
          <a:ext cx="782026" cy="26657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1" i="0" u="none" strike="noStrike" baseline="0">
              <a:solidFill>
                <a:srgbClr val="000000"/>
              </a:solidFill>
              <a:latin typeface="Calibri"/>
              <a:cs typeface="Calibri"/>
            </a:rPr>
            <a:t>118064,8</a:t>
          </a:r>
        </a:p>
      </cdr:txBody>
    </cdr:sp>
  </cdr:relSizeAnchor>
  <cdr:relSizeAnchor xmlns:cdr="http://schemas.openxmlformats.org/drawingml/2006/chartDrawing">
    <cdr:from>
      <cdr:x>0.531</cdr:x>
      <cdr:y>0.03129</cdr:y>
    </cdr:from>
    <cdr:to>
      <cdr:x>0.649</cdr:x>
      <cdr:y>0.0955</cdr:y>
    </cdr:to>
    <cdr:sp macro="" textlink="">
      <cdr:nvSpPr>
        <cdr:cNvPr id="1036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496362" y="141862"/>
          <a:ext cx="999192" cy="2911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1" i="0" u="none" strike="noStrike" baseline="0">
              <a:solidFill>
                <a:srgbClr val="000000"/>
              </a:solidFill>
              <a:latin typeface="Calibri"/>
              <a:cs typeface="Calibri"/>
            </a:rPr>
            <a:t>1029906,6</a:t>
          </a:r>
          <a:endParaRPr lang="ru-RU" sz="1400" b="0" i="0" u="none" strike="noStrike" baseline="0">
            <a:solidFill>
              <a:srgbClr val="000000"/>
            </a:solidFill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0.50795</cdr:x>
      <cdr:y>0.3735</cdr:y>
    </cdr:from>
    <cdr:to>
      <cdr:x>0.61695</cdr:x>
      <cdr:y>0.432</cdr:y>
    </cdr:to>
    <cdr:sp macro="" textlink="">
      <cdr:nvSpPr>
        <cdr:cNvPr id="1037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318081" y="1658742"/>
          <a:ext cx="926616" cy="25980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1" i="0" u="none" strike="noStrike" baseline="0">
              <a:solidFill>
                <a:srgbClr val="000000"/>
              </a:solidFill>
              <a:latin typeface="Calibri"/>
              <a:cs typeface="Calibri"/>
            </a:rPr>
            <a:t>911841,8</a:t>
          </a:r>
        </a:p>
      </cdr:txBody>
    </cdr:sp>
  </cdr:relSizeAnchor>
  <cdr:relSizeAnchor xmlns:cdr="http://schemas.openxmlformats.org/drawingml/2006/chartDrawing">
    <cdr:from>
      <cdr:x>0.45116</cdr:x>
      <cdr:y>0.23592</cdr:y>
    </cdr:from>
    <cdr:to>
      <cdr:x>0.55882</cdr:x>
      <cdr:y>0.35941</cdr:y>
    </cdr:to>
    <cdr:cxnSp macro="">
      <cdr:nvCxnSpPr>
        <cdr:cNvPr id="1042" name="AutoShape 18"/>
        <cdr:cNvCxnSpPr>
          <a:cxnSpLocks xmlns:a="http://schemas.openxmlformats.org/drawingml/2006/main" noChangeShapeType="1"/>
        </cdr:cNvCxnSpPr>
      </cdr:nvCxnSpPr>
      <cdr:spPr bwMode="auto">
        <a:xfrm xmlns:a="http://schemas.openxmlformats.org/drawingml/2006/main" flipV="1">
          <a:off x="3835307" y="1047750"/>
          <a:ext cx="915287" cy="548419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round/>
          <a:headEnd/>
          <a:tailEnd type="triangle" w="med" len="med"/>
        </a:ln>
        <a:extLst xmlns:a="http://schemas.openxmlformats.org/drawingml/2006/main">
          <a:ext uri="{909E8E84-426E-40DD-AFC4-6F175D3DCCD1}">
            <a14:hiddenFill xmlns:a14="http://schemas.microsoft.com/office/drawing/2010/main">
              <a:noFill/>
            </a14:hiddenFill>
          </a:ext>
        </a:extLst>
      </cdr:spPr>
    </cdr:cxnSp>
  </cdr:relSizeAnchor>
  <cdr:relSizeAnchor xmlns:cdr="http://schemas.openxmlformats.org/drawingml/2006/chartDrawing">
    <cdr:from>
      <cdr:x>0.43845</cdr:x>
      <cdr:y>0.4933</cdr:y>
    </cdr:from>
    <cdr:to>
      <cdr:x>0.52941</cdr:x>
      <cdr:y>0.63356</cdr:y>
    </cdr:to>
    <cdr:cxnSp macro="">
      <cdr:nvCxnSpPr>
        <cdr:cNvPr id="1076" name="AutoShape 19"/>
        <cdr:cNvCxnSpPr>
          <a:cxnSpLocks xmlns:a="http://schemas.openxmlformats.org/drawingml/2006/main" noChangeShapeType="1"/>
        </cdr:cNvCxnSpPr>
      </cdr:nvCxnSpPr>
      <cdr:spPr bwMode="auto">
        <a:xfrm xmlns:a="http://schemas.openxmlformats.org/drawingml/2006/main" flipV="1">
          <a:off x="3727305" y="2190750"/>
          <a:ext cx="773258" cy="622898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round/>
          <a:headEnd/>
          <a:tailEnd type="triangle" w="med" len="med"/>
        </a:ln>
        <a:extLst xmlns:a="http://schemas.openxmlformats.org/drawingml/2006/main">
          <a:ext uri="{909E8E84-426E-40DD-AFC4-6F175D3DCCD1}">
            <a14:hiddenFill xmlns:a14="http://schemas.microsoft.com/office/drawing/2010/main">
              <a:noFill/>
            </a14:hiddenFill>
          </a:ext>
        </a:extLst>
      </cdr:spPr>
    </cdr:cxnSp>
  </cdr:relSizeAnchor>
  <cdr:relSizeAnchor xmlns:cdr="http://schemas.openxmlformats.org/drawingml/2006/chartDrawing">
    <cdr:from>
      <cdr:x>0.29442</cdr:x>
      <cdr:y>0.6342</cdr:y>
    </cdr:from>
    <cdr:to>
      <cdr:x>0.36238</cdr:x>
      <cdr:y>0.66142</cdr:y>
    </cdr:to>
    <cdr:cxnSp macro="">
      <cdr:nvCxnSpPr>
        <cdr:cNvPr id="1077" name="AutoShape 20"/>
        <cdr:cNvCxnSpPr>
          <a:cxnSpLocks xmlns:a="http://schemas.openxmlformats.org/drawingml/2006/main" noChangeShapeType="1"/>
        </cdr:cNvCxnSpPr>
      </cdr:nvCxnSpPr>
      <cdr:spPr bwMode="auto">
        <a:xfrm xmlns:a="http://schemas.openxmlformats.org/drawingml/2006/main" flipV="1">
          <a:off x="2502878" y="2816509"/>
          <a:ext cx="577733" cy="120885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round/>
          <a:headEnd/>
          <a:tailEnd type="triangle" w="med" len="med"/>
        </a:ln>
        <a:extLst xmlns:a="http://schemas.openxmlformats.org/drawingml/2006/main">
          <a:ext uri="{909E8E84-426E-40DD-AFC4-6F175D3DCCD1}">
            <a14:hiddenFill xmlns:a14="http://schemas.microsoft.com/office/drawing/2010/main">
              <a:noFill/>
            </a14:hiddenFill>
          </a:ext>
        </a:extLst>
      </cdr:spPr>
    </cdr:cxnSp>
  </cdr:relSizeAnchor>
  <cdr:relSizeAnchor xmlns:cdr="http://schemas.openxmlformats.org/drawingml/2006/chartDrawing">
    <cdr:from>
      <cdr:x>0.28539</cdr:x>
      <cdr:y>0.40133</cdr:y>
    </cdr:from>
    <cdr:to>
      <cdr:x>0.36557</cdr:x>
      <cdr:y>0.44603</cdr:y>
    </cdr:to>
    <cdr:cxnSp macro="">
      <cdr:nvCxnSpPr>
        <cdr:cNvPr id="1045" name="AutoShape 21"/>
        <cdr:cNvCxnSpPr>
          <a:cxnSpLocks xmlns:a="http://schemas.openxmlformats.org/drawingml/2006/main" noChangeShapeType="1"/>
        </cdr:cNvCxnSpPr>
      </cdr:nvCxnSpPr>
      <cdr:spPr bwMode="auto">
        <a:xfrm xmlns:a="http://schemas.openxmlformats.org/drawingml/2006/main" flipV="1">
          <a:off x="2426104" y="1782300"/>
          <a:ext cx="681615" cy="198514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round/>
          <a:headEnd/>
          <a:tailEnd type="triangle" w="med" len="med"/>
        </a:ln>
        <a:extLst xmlns:a="http://schemas.openxmlformats.org/drawingml/2006/main">
          <a:ext uri="{909E8E84-426E-40DD-AFC4-6F175D3DCCD1}">
            <a14:hiddenFill xmlns:a14="http://schemas.microsoft.com/office/drawing/2010/main">
              <a:noFill/>
            </a14:hiddenFill>
          </a:ext>
        </a:extLst>
      </cdr:spPr>
    </cdr:cxnSp>
  </cdr:relSizeAnchor>
  <cdr:relSizeAnchor xmlns:cdr="http://schemas.openxmlformats.org/drawingml/2006/chartDrawing">
    <cdr:from>
      <cdr:x>0.43668</cdr:x>
      <cdr:y>0.46943</cdr:y>
    </cdr:from>
    <cdr:to>
      <cdr:x>0.52659</cdr:x>
      <cdr:y>0.5657</cdr:y>
    </cdr:to>
    <cdr:sp macro="" textlink="">
      <cdr:nvSpPr>
        <cdr:cNvPr id="1079" name="Text Box 2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 rot="391214" flipV="1">
          <a:off x="3712203" y="2084736"/>
          <a:ext cx="764365" cy="42754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0" i="1" u="none" strike="noStrike" baseline="0">
              <a:solidFill>
                <a:srgbClr val="000000"/>
              </a:solidFill>
              <a:latin typeface="Calibri"/>
              <a:cs typeface="Calibri"/>
            </a:rPr>
            <a:t>  158,4%</a:t>
          </a:r>
        </a:p>
      </cdr:txBody>
    </cdr:sp>
  </cdr:relSizeAnchor>
  <cdr:relSizeAnchor xmlns:cdr="http://schemas.openxmlformats.org/drawingml/2006/chartDrawing">
    <cdr:from>
      <cdr:x>0.44527</cdr:x>
      <cdr:y>0.25565</cdr:y>
    </cdr:from>
    <cdr:to>
      <cdr:x>0.50577</cdr:x>
      <cdr:y>0.31822</cdr:y>
    </cdr:to>
    <cdr:sp macro="" textlink="">
      <cdr:nvSpPr>
        <cdr:cNvPr id="1048" name="Text Box 2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785292" y="1135330"/>
          <a:ext cx="514314" cy="27787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0" i="1" u="none" strike="noStrike" baseline="0">
              <a:solidFill>
                <a:srgbClr val="000000"/>
              </a:solidFill>
              <a:latin typeface="Calibri"/>
              <a:cs typeface="Calibri"/>
            </a:rPr>
            <a:t>108,8%</a:t>
          </a:r>
        </a:p>
      </cdr:txBody>
    </cdr:sp>
  </cdr:relSizeAnchor>
  <cdr:relSizeAnchor xmlns:cdr="http://schemas.openxmlformats.org/drawingml/2006/chartDrawing">
    <cdr:from>
      <cdr:x>0.82704</cdr:x>
      <cdr:y>0.0435</cdr:y>
    </cdr:from>
    <cdr:to>
      <cdr:x>0.964</cdr:x>
      <cdr:y>0.16255</cdr:y>
    </cdr:to>
    <cdr:sp macro="" textlink="">
      <cdr:nvSpPr>
        <cdr:cNvPr id="1049" name="Text Box 2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755865" y="157655"/>
          <a:ext cx="953189" cy="43146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6576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800" b="0" i="0" u="none" strike="noStrike" baseline="0" dirty="0" err="1">
              <a:solidFill>
                <a:srgbClr val="000000"/>
              </a:solidFill>
              <a:latin typeface="Calibri"/>
              <a:cs typeface="Calibri"/>
            </a:rPr>
            <a:t>тыс.руб</a:t>
          </a:r>
          <a:endParaRPr lang="ru-RU" sz="1800" b="0" i="0" u="none" strike="noStrike" baseline="0" dirty="0">
            <a:solidFill>
              <a:srgbClr val="000000"/>
            </a:solidFill>
            <a:latin typeface="Calibri"/>
            <a:cs typeface="Calibri"/>
          </a:endParaRPr>
        </a:p>
        <a:p xmlns:a="http://schemas.openxmlformats.org/drawingml/2006/main">
          <a:pPr algn="l" rtl="0">
            <a:defRPr sz="1000"/>
          </a:pPr>
          <a:endParaRPr lang="ru-RU" sz="1800" b="0" i="0" u="none" strike="noStrike" baseline="0" dirty="0">
            <a:solidFill>
              <a:srgbClr val="000000"/>
            </a:solidFill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0.72275</cdr:x>
      <cdr:y>0.14325</cdr:y>
    </cdr:from>
    <cdr:to>
      <cdr:x>0.7255</cdr:x>
      <cdr:y>0.20825</cdr:y>
    </cdr:to>
    <cdr:sp macro="" textlink="">
      <cdr:nvSpPr>
        <cdr:cNvPr id="1050" name="Text Box 2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124813" y="648903"/>
          <a:ext cx="19074" cy="30515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</cdr:y>
    </cdr:from>
    <cdr:to>
      <cdr:x>0.1035</cdr:x>
      <cdr:y>0.157</cdr:y>
    </cdr:to>
    <cdr:sp macro="" textlink="">
      <cdr:nvSpPr>
        <cdr:cNvPr id="1056" name="Text Box 3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0" y="0"/>
          <a:ext cx="877395" cy="71320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0.23863</cdr:x>
      <cdr:y>0.09513</cdr:y>
    </cdr:from>
    <cdr:to>
      <cdr:x>0.31813</cdr:x>
      <cdr:y>0.15363</cdr:y>
    </cdr:to>
    <cdr:sp macro="" textlink="">
      <cdr:nvSpPr>
        <cdr:cNvPr id="1058" name="Text Box 3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028617" y="422470"/>
          <a:ext cx="675835" cy="25980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75" b="1" i="1" u="none" strike="noStrike" baseline="0">
              <a:solidFill>
                <a:srgbClr val="000000"/>
              </a:solidFill>
              <a:latin typeface="Calibri"/>
              <a:cs typeface="Calibri"/>
            </a:rPr>
            <a:t>102,7%</a:t>
          </a:r>
        </a:p>
      </cdr:txBody>
    </cdr:sp>
  </cdr:relSizeAnchor>
  <cdr:relSizeAnchor xmlns:cdr="http://schemas.openxmlformats.org/drawingml/2006/chartDrawing">
    <cdr:from>
      <cdr:x>0.26621</cdr:x>
      <cdr:y>0.14392</cdr:y>
    </cdr:from>
    <cdr:to>
      <cdr:x>0.33562</cdr:x>
      <cdr:y>0.17521</cdr:y>
    </cdr:to>
    <cdr:sp macro="" textlink="">
      <cdr:nvSpPr>
        <cdr:cNvPr id="1085" name="Line 3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2263110" y="639160"/>
          <a:ext cx="590059" cy="13896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round/>
          <a:headEnd/>
          <a:tailEnd type="triangle" w="med" len="med"/>
        </a:ln>
        <a:extLst xmlns:a="http://schemas.openxmlformats.org/drawingml/2006/main">
          <a:ext uri="{909E8E84-426E-40DD-AFC4-6F175D3DCCD1}">
            <a14:hiddenFill xmlns:a14="http://schemas.microsoft.com/office/drawing/2010/main">
              <a:noFill/>
            </a14:hiddenFill>
          </a:ext>
        </a:ex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0.44241</cdr:x>
      <cdr:y>0.09996</cdr:y>
    </cdr:from>
    <cdr:to>
      <cdr:x>0.52266</cdr:x>
      <cdr:y>0.12471</cdr:y>
    </cdr:to>
    <cdr:sp macro="" textlink="">
      <cdr:nvSpPr>
        <cdr:cNvPr id="1086" name="Line 38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3746206" y="453212"/>
          <a:ext cx="679535" cy="112214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round/>
          <a:headEnd/>
          <a:tailEnd type="triangle" w="med" len="med"/>
        </a:ln>
        <a:extLst xmlns:a="http://schemas.openxmlformats.org/drawingml/2006/main">
          <a:ext uri="{909E8E84-426E-40DD-AFC4-6F175D3DCCD1}">
            <a14:hiddenFill xmlns:a14="http://schemas.microsoft.com/office/drawing/2010/main">
              <a:noFill/>
            </a14:hiddenFill>
          </a:ext>
        </a:ex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0.46311</cdr:x>
      <cdr:y>0.05587</cdr:y>
    </cdr:from>
    <cdr:to>
      <cdr:x>0.52653</cdr:x>
      <cdr:y>0.1305</cdr:y>
    </cdr:to>
    <cdr:sp macro="" textlink="">
      <cdr:nvSpPr>
        <cdr:cNvPr id="1063" name="Text Box 3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21464" y="253324"/>
          <a:ext cx="537048" cy="3383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75" b="0" i="0" u="none" strike="noStrike" baseline="0">
              <a:solidFill>
                <a:srgbClr val="000000"/>
              </a:solidFill>
              <a:latin typeface="Calibri"/>
              <a:cs typeface="Calibri"/>
            </a:rPr>
            <a:t>150,5%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0.00818</cdr:x>
      <cdr:y>0.01778</cdr:y>
    </cdr:from>
    <cdr:to>
      <cdr:x>0.11129</cdr:x>
      <cdr:y>0.22182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1438" y="7143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0.20777</cdr:x>
      <cdr:y>0.53287</cdr:y>
    </cdr:from>
    <cdr:to>
      <cdr:x>0.32063</cdr:x>
      <cdr:y>0.58822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785988" y="2714659"/>
          <a:ext cx="914391" cy="285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0.519</cdr:x>
      <cdr:y>0.459</cdr:y>
    </cdr:from>
    <cdr:to>
      <cdr:x>0.6255</cdr:x>
      <cdr:y>0.565</cdr:y>
    </cdr:to>
    <cdr:sp macro="" textlink="">
      <cdr:nvSpPr>
        <cdr:cNvPr id="1088" name="Text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197010" y="2011109"/>
          <a:ext cx="861236" cy="46443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6576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800" b="0" i="0" u="none" strike="noStrike" baseline="0">
              <a:solidFill>
                <a:srgbClr val="000000"/>
              </a:solidFill>
              <a:latin typeface="Calibri"/>
              <a:cs typeface="Calibri"/>
            </a:rPr>
            <a:t>111,2%</a:t>
          </a:r>
        </a:p>
      </cdr:txBody>
    </cdr:sp>
  </cdr:relSizeAnchor>
  <cdr:relSizeAnchor xmlns:cdr="http://schemas.openxmlformats.org/drawingml/2006/chartDrawing">
    <cdr:from>
      <cdr:x>0.8053</cdr:x>
      <cdr:y>0.40864</cdr:y>
    </cdr:from>
    <cdr:to>
      <cdr:x>0.91741</cdr:x>
      <cdr:y>0.60517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6643734" y="185738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0.20852</cdr:x>
      <cdr:y>0.20249</cdr:y>
    </cdr:from>
    <cdr:to>
      <cdr:x>0.32113</cdr:x>
      <cdr:y>0.27156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785988" y="1000133"/>
          <a:ext cx="914391" cy="3571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0.50641</cdr:x>
      <cdr:y>0.13392</cdr:y>
    </cdr:from>
    <cdr:to>
      <cdr:x>0.61877</cdr:x>
      <cdr:y>0.18878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4214872" y="642942"/>
          <a:ext cx="914391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0.79662</cdr:x>
      <cdr:y>0.0157</cdr:y>
    </cdr:from>
    <cdr:to>
      <cdr:x>0.90898</cdr:x>
      <cdr:y>0.10598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6572296" y="71438"/>
          <a:ext cx="914391" cy="4447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0" i="0" u="none" strike="noStrike" baseline="0">
              <a:solidFill>
                <a:srgbClr val="000000"/>
              </a:solidFill>
              <a:latin typeface="Calibri"/>
              <a:cs typeface="Calibri"/>
            </a:rPr>
            <a:t>тыс.руб.</a:t>
          </a:r>
        </a:p>
      </cdr:txBody>
    </cdr:sp>
  </cdr:relSizeAnchor>
  <cdr:relSizeAnchor xmlns:cdr="http://schemas.openxmlformats.org/drawingml/2006/chartDrawing">
    <cdr:from>
      <cdr:x>0.34841</cdr:x>
      <cdr:y>0.3678</cdr:y>
    </cdr:from>
    <cdr:to>
      <cdr:x>0.46052</cdr:x>
      <cdr:y>0.54424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2928958" y="185738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0.65573</cdr:x>
      <cdr:y>0.17506</cdr:y>
    </cdr:from>
    <cdr:to>
      <cdr:x>0.76834</cdr:x>
      <cdr:y>0.351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5429288" y="8572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0.6112</cdr:x>
      <cdr:y>0.184</cdr:y>
    </cdr:from>
    <cdr:to>
      <cdr:x>0.73245</cdr:x>
      <cdr:y>0.25717</cdr:y>
    </cdr:to>
    <cdr:sp macro="" textlink="">
      <cdr:nvSpPr>
        <cdr:cNvPr id="1095" name="TextBox 1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00837" y="815249"/>
          <a:ext cx="992064" cy="32419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6576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550" b="1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  108554.2</a:t>
          </a:r>
        </a:p>
      </cdr:txBody>
    </cdr:sp>
  </cdr:relSizeAnchor>
  <cdr:relSizeAnchor xmlns:cdr="http://schemas.openxmlformats.org/drawingml/2006/chartDrawing">
    <cdr:from>
      <cdr:x>0.1887</cdr:x>
      <cdr:y>0.42572</cdr:y>
    </cdr:from>
    <cdr:to>
      <cdr:x>0.30048</cdr:x>
      <cdr:y>0.53172</cdr:y>
    </cdr:to>
    <cdr:sp macro="" textlink="">
      <cdr:nvSpPr>
        <cdr:cNvPr id="1040" name="Text Box 1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43979" y="1886250"/>
          <a:ext cx="914581" cy="46965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525" b="1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60761.0</a:t>
          </a:r>
        </a:p>
      </cdr:txBody>
    </cdr:sp>
  </cdr:relSizeAnchor>
  <cdr:relSizeAnchor xmlns:cdr="http://schemas.openxmlformats.org/drawingml/2006/chartDrawing">
    <cdr:from>
      <cdr:x>0.40504</cdr:x>
      <cdr:y>0.24819</cdr:y>
    </cdr:from>
    <cdr:to>
      <cdr:x>0.51515</cdr:x>
      <cdr:y>0.35908</cdr:y>
    </cdr:to>
    <cdr:sp macro="" textlink="">
      <cdr:nvSpPr>
        <cdr:cNvPr id="1041" name="Text Box 1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314067" y="1099658"/>
          <a:ext cx="900899" cy="4913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525" b="1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97650.2</a:t>
          </a:r>
        </a:p>
      </cdr:txBody>
    </cdr:sp>
  </cdr:relSizeAnchor>
  <cdr:relSizeAnchor xmlns:cdr="http://schemas.openxmlformats.org/drawingml/2006/chartDrawing">
    <cdr:from>
      <cdr:x>0.84255</cdr:x>
      <cdr:y>0.12855</cdr:y>
    </cdr:from>
    <cdr:to>
      <cdr:x>0.94569</cdr:x>
      <cdr:y>0.19285</cdr:y>
    </cdr:to>
    <cdr:sp macro="" textlink="">
      <cdr:nvSpPr>
        <cdr:cNvPr id="1043" name="Text Box 1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893749" y="569590"/>
          <a:ext cx="843889" cy="28489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525" b="1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118064.8</a:t>
          </a:r>
        </a:p>
      </cdr:txBody>
    </cdr:sp>
  </cdr:relSizeAnchor>
  <cdr:relSizeAnchor xmlns:cdr="http://schemas.openxmlformats.org/drawingml/2006/chartDrawing">
    <cdr:from>
      <cdr:x>0.2895</cdr:x>
      <cdr:y>0.54375</cdr:y>
    </cdr:from>
    <cdr:to>
      <cdr:x>0.40475</cdr:x>
      <cdr:y>0.62175</cdr:y>
    </cdr:to>
    <cdr:cxnSp macro="">
      <cdr:nvCxnSpPr>
        <cdr:cNvPr id="1099" name="AutoShape 20"/>
        <cdr:cNvCxnSpPr>
          <a:cxnSpLocks xmlns:a="http://schemas.openxmlformats.org/drawingml/2006/main" noChangeShapeType="1"/>
          <a:endCxn xmlns:a="http://schemas.openxmlformats.org/drawingml/2006/main" id="14" idx="2"/>
        </cdr:cNvCxnSpPr>
      </cdr:nvCxnSpPr>
      <cdr:spPr bwMode="auto">
        <a:xfrm xmlns:a="http://schemas.openxmlformats.org/drawingml/2006/main" flipV="1">
          <a:off x="2341107" y="2382441"/>
          <a:ext cx="931995" cy="341757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round/>
          <a:headEnd/>
          <a:tailEnd type="triangle" w="med" len="med"/>
        </a:ln>
        <a:extLst xmlns:a="http://schemas.openxmlformats.org/drawingml/2006/main">
          <a:ext uri="{909E8E84-426E-40DD-AFC4-6F175D3DCCD1}">
            <a14:hiddenFill xmlns:a14="http://schemas.microsoft.com/office/drawing/2010/main">
              <a:noFill/>
            </a14:hiddenFill>
          </a:ext>
        </a:extLst>
      </cdr:spPr>
    </cdr:cxnSp>
  </cdr:relSizeAnchor>
  <cdr:relSizeAnchor xmlns:cdr="http://schemas.openxmlformats.org/drawingml/2006/chartDrawing">
    <cdr:from>
      <cdr:x>0.506</cdr:x>
      <cdr:y>0.512</cdr:y>
    </cdr:from>
    <cdr:to>
      <cdr:x>0.6255</cdr:x>
      <cdr:y>0.59825</cdr:y>
    </cdr:to>
    <cdr:cxnSp macro="">
      <cdr:nvCxnSpPr>
        <cdr:cNvPr id="1100" name="AutoShape 21"/>
        <cdr:cNvCxnSpPr>
          <a:cxnSpLocks xmlns:a="http://schemas.openxmlformats.org/drawingml/2006/main" noChangeShapeType="1"/>
          <a:endCxn xmlns:a="http://schemas.openxmlformats.org/drawingml/2006/main" id="1088" idx="3"/>
        </cdr:cNvCxnSpPr>
      </cdr:nvCxnSpPr>
      <cdr:spPr bwMode="auto">
        <a:xfrm xmlns:a="http://schemas.openxmlformats.org/drawingml/2006/main" flipV="1">
          <a:off x="4091883" y="2243328"/>
          <a:ext cx="966363" cy="377904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round/>
          <a:headEnd/>
          <a:tailEnd type="triangle" w="med" len="med"/>
        </a:ln>
        <a:extLst xmlns:a="http://schemas.openxmlformats.org/drawingml/2006/main">
          <a:ext uri="{909E8E84-426E-40DD-AFC4-6F175D3DCCD1}">
            <a14:hiddenFill xmlns:a14="http://schemas.microsoft.com/office/drawing/2010/main">
              <a:noFill/>
            </a14:hiddenFill>
          </a:ext>
        </a:extLst>
      </cdr:spPr>
    </cdr:cxnSp>
  </cdr:relSizeAnchor>
  <cdr:relSizeAnchor xmlns:cdr="http://schemas.openxmlformats.org/drawingml/2006/chartDrawing">
    <cdr:from>
      <cdr:x>0.72425</cdr:x>
      <cdr:y>0.501</cdr:y>
    </cdr:from>
    <cdr:to>
      <cdr:x>0.835</cdr:x>
      <cdr:y>0.571</cdr:y>
    </cdr:to>
    <cdr:cxnSp macro="">
      <cdr:nvCxnSpPr>
        <cdr:cNvPr id="1046" name="AutoShape 22"/>
        <cdr:cNvCxnSpPr>
          <a:cxnSpLocks xmlns:a="http://schemas.openxmlformats.org/drawingml/2006/main" noChangeShapeType="1"/>
          <a:endCxn xmlns:a="http://schemas.openxmlformats.org/drawingml/2006/main" id="1103" idx="3"/>
        </cdr:cNvCxnSpPr>
      </cdr:nvCxnSpPr>
      <cdr:spPr bwMode="auto">
        <a:xfrm xmlns:a="http://schemas.openxmlformats.org/drawingml/2006/main" flipV="1">
          <a:off x="5725087" y="1555594"/>
          <a:ext cx="1176333" cy="343243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round/>
          <a:headEnd/>
          <a:tailEnd type="triangle" w="med" len="med"/>
        </a:ln>
        <a:extLst xmlns:a="http://schemas.openxmlformats.org/drawingml/2006/main">
          <a:ext uri="{909E8E84-426E-40DD-AFC4-6F175D3DCCD1}">
            <a14:hiddenFill xmlns:a14="http://schemas.microsoft.com/office/drawing/2010/main">
              <a:noFill/>
            </a14:hiddenFill>
          </a:ext>
        </a:extLst>
      </cdr:spPr>
    </cdr:cxnSp>
  </cdr:relSizeAnchor>
  <cdr:relSizeAnchor xmlns:cdr="http://schemas.openxmlformats.org/drawingml/2006/chartDrawing">
    <cdr:from>
      <cdr:x>0.28425</cdr:x>
      <cdr:y>0.51425</cdr:y>
    </cdr:from>
    <cdr:to>
      <cdr:x>0.38825</cdr:x>
      <cdr:y>0.58925</cdr:y>
    </cdr:to>
    <cdr:sp macro="" textlink="">
      <cdr:nvSpPr>
        <cdr:cNvPr id="1102" name="Text Box 2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298652" y="2253186"/>
          <a:ext cx="841019" cy="32861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6576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775" b="0" i="0" u="none" strike="noStrike" baseline="0">
              <a:solidFill>
                <a:srgbClr val="000000"/>
              </a:solidFill>
              <a:latin typeface="Calibri"/>
              <a:cs typeface="Calibri"/>
            </a:rPr>
            <a:t>160,7%</a:t>
          </a:r>
        </a:p>
      </cdr:txBody>
    </cdr:sp>
  </cdr:relSizeAnchor>
  <cdr:relSizeAnchor xmlns:cdr="http://schemas.openxmlformats.org/drawingml/2006/chartDrawing">
    <cdr:from>
      <cdr:x>0.72425</cdr:x>
      <cdr:y>0.45825</cdr:y>
    </cdr:from>
    <cdr:to>
      <cdr:x>0.835</cdr:x>
      <cdr:y>0.54375</cdr:y>
    </cdr:to>
    <cdr:sp macro="" textlink="">
      <cdr:nvSpPr>
        <cdr:cNvPr id="1103" name="Text Box 2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856811" y="2007822"/>
          <a:ext cx="895604" cy="37461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6576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775" b="0" i="0" u="none" strike="noStrike" baseline="0">
              <a:solidFill>
                <a:srgbClr val="000000"/>
              </a:solidFill>
              <a:latin typeface="Calibri"/>
              <a:cs typeface="Calibri"/>
            </a:rPr>
            <a:t>108,8%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0.00061</cdr:x>
      <cdr:y>0.00992</cdr:y>
    </cdr:from>
    <cdr:to>
      <cdr:x>0.24673</cdr:x>
      <cdr:y>0.27302</cdr:y>
    </cdr:to>
    <cdr:sp macro="" textlink="">
      <cdr:nvSpPr>
        <cdr:cNvPr id="22" name="TextBox 21"/>
        <cdr:cNvSpPr txBox="1"/>
      </cdr:nvSpPr>
      <cdr:spPr>
        <a:xfrm xmlns:a="http://schemas.openxmlformats.org/drawingml/2006/main">
          <a:off x="5670" y="68677"/>
          <a:ext cx="2320790" cy="14603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0.57546</cdr:x>
      <cdr:y>0.00069</cdr:y>
    </cdr:from>
    <cdr:to>
      <cdr:x>0.89102</cdr:x>
      <cdr:y>0.12377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5336343" y="9344"/>
          <a:ext cx="2887404" cy="6902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0.75244</cdr:x>
      <cdr:y>0.39489</cdr:y>
    </cdr:from>
    <cdr:to>
      <cdr:x>0.99325</cdr:x>
      <cdr:y>0.59861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6951582" y="2208451"/>
          <a:ext cx="2278396" cy="11361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0.04829</cdr:x>
      <cdr:y>0.5034</cdr:y>
    </cdr:from>
    <cdr:to>
      <cdr:x>0.28696</cdr:x>
      <cdr:y>0.63189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474540" y="2815354"/>
          <a:ext cx="2214376" cy="7132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0.12441</cdr:x>
      <cdr:y>0.64286</cdr:y>
    </cdr:from>
    <cdr:to>
      <cdr:x>0.36276</cdr:x>
      <cdr:y>0.84218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936104" y="3240360"/>
          <a:ext cx="1793424" cy="10046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0.21329</cdr:x>
      <cdr:y>0.54788</cdr:y>
    </cdr:from>
    <cdr:to>
      <cdr:x>0.30928</cdr:x>
      <cdr:y>0.61449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67481" y="2176138"/>
          <a:ext cx="795445" cy="26456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0.19468</cdr:x>
      <cdr:y>0.31273</cdr:y>
    </cdr:from>
    <cdr:to>
      <cdr:x>0.33282</cdr:x>
      <cdr:y>0.37934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613264" y="1242140"/>
          <a:ext cx="1144732" cy="26456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0.15153</cdr:x>
      <cdr:y>0.60991</cdr:y>
    </cdr:from>
    <cdr:to>
      <cdr:x>0.39564</cdr:x>
      <cdr:y>0.7128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209054" y="2436916"/>
          <a:ext cx="1947689" cy="41110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noAutofit/>
        </a:bodyPr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ru-RU" sz="1400" b="0" i="0" strike="noStrike" dirty="0">
              <a:solidFill>
                <a:srgbClr val="000000"/>
              </a:solidFill>
              <a:latin typeface="Times New Roman"/>
              <a:cs typeface="Times New Roman"/>
            </a:rPr>
            <a:t>Всего </a:t>
          </a:r>
          <a:r>
            <a:rPr lang="ru-RU" sz="1400" b="0" i="0" strike="noStrike" dirty="0" smtClean="0">
              <a:solidFill>
                <a:srgbClr val="000000"/>
              </a:solidFill>
              <a:latin typeface="Times New Roman"/>
              <a:cs typeface="Times New Roman"/>
            </a:rPr>
            <a:t>46910,7</a:t>
          </a:r>
          <a:endParaRPr lang="ru-RU" sz="1400" b="0" i="0" strike="noStrike" dirty="0">
            <a:solidFill>
              <a:srgbClr val="000000"/>
            </a:solidFill>
            <a:latin typeface="Times New Roman"/>
            <a:cs typeface="Times New Roman"/>
          </a:endParaRPr>
        </a:p>
      </cdr:txBody>
    </cdr:sp>
  </cdr:relSizeAnchor>
  <cdr:relSizeAnchor xmlns:cdr="http://schemas.openxmlformats.org/drawingml/2006/chartDrawing">
    <cdr:from>
      <cdr:x>0.21329</cdr:x>
      <cdr:y>0.64192</cdr:y>
    </cdr:from>
    <cdr:to>
      <cdr:x>0.26562</cdr:x>
      <cdr:y>0.70853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767481" y="2549658"/>
          <a:ext cx="433646" cy="26456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0.38483</cdr:x>
      <cdr:y>0.0649</cdr:y>
    </cdr:from>
    <cdr:to>
      <cdr:x>0.57921</cdr:x>
      <cdr:y>0.2804</cdr:y>
    </cdr:to>
    <cdr:sp macro="" textlink="">
      <cdr:nvSpPr>
        <cdr:cNvPr id="1029" name="Text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389415" y="259319"/>
          <a:ext cx="1711955" cy="8610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1">
            <a:defRPr sz="1000"/>
          </a:pPr>
          <a:endParaRPr lang="ru-RU" sz="1400" b="0" i="0" strike="noStrike" dirty="0">
            <a:solidFill>
              <a:srgbClr val="000000"/>
            </a:solidFill>
            <a:latin typeface="Times New Roman"/>
            <a:cs typeface="Times New Roman"/>
          </a:endParaRPr>
        </a:p>
        <a:p xmlns:a="http://schemas.openxmlformats.org/drawingml/2006/main">
          <a:pPr algn="l" rtl="1">
            <a:lnSpc>
              <a:spcPts val="1500"/>
            </a:lnSpc>
            <a:defRPr sz="1000"/>
          </a:pPr>
          <a:r>
            <a:rPr lang="ru-RU" sz="1400" b="0" i="0" strike="noStrike" dirty="0">
              <a:solidFill>
                <a:srgbClr val="000000"/>
              </a:solidFill>
              <a:latin typeface="Times New Roman"/>
              <a:cs typeface="Times New Roman"/>
            </a:rPr>
            <a:t>Всего 226139,9 </a:t>
          </a:r>
        </a:p>
        <a:p xmlns:a="http://schemas.openxmlformats.org/drawingml/2006/main">
          <a:pPr algn="l" rtl="1">
            <a:lnSpc>
              <a:spcPts val="1500"/>
            </a:lnSpc>
            <a:defRPr sz="1000"/>
          </a:pPr>
          <a:r>
            <a:rPr lang="ru-RU" sz="1400" b="0" i="0" strike="noStrike" dirty="0" err="1">
              <a:solidFill>
                <a:srgbClr val="000000"/>
              </a:solidFill>
              <a:latin typeface="Times New Roman"/>
              <a:cs typeface="Times New Roman"/>
            </a:rPr>
            <a:t>тыс.руб</a:t>
          </a:r>
          <a:endParaRPr lang="ru-RU" sz="1400" b="0" i="0" strike="noStrike" dirty="0">
            <a:solidFill>
              <a:srgbClr val="000000"/>
            </a:solidFill>
            <a:latin typeface="Times New Roman"/>
            <a:cs typeface="Times New Roman"/>
          </a:endParaRPr>
        </a:p>
      </cdr:txBody>
    </cdr:sp>
  </cdr:relSizeAnchor>
  <cdr:relSizeAnchor xmlns:cdr="http://schemas.openxmlformats.org/drawingml/2006/chartDrawing">
    <cdr:from>
      <cdr:x>0.56349</cdr:x>
      <cdr:y>0.64336</cdr:y>
    </cdr:from>
    <cdr:to>
      <cdr:x>0.65923</cdr:x>
      <cdr:y>0.71116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669501" y="2555378"/>
          <a:ext cx="793373" cy="26930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ru-RU" sz="1200" b="0" i="0" strike="noStrike">
              <a:solidFill>
                <a:srgbClr val="000000"/>
              </a:solidFill>
              <a:latin typeface="Times New Roman"/>
              <a:cs typeface="Times New Roman"/>
            </a:rPr>
            <a:t>.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0.43077</cdr:x>
      <cdr:y>0.32131</cdr:y>
    </cdr:from>
    <cdr:to>
      <cdr:x>0.65964</cdr:x>
      <cdr:y>0.69223</cdr:y>
    </cdr:to>
    <cdr:sp macro="" textlink="">
      <cdr:nvSpPr>
        <cdr:cNvPr id="1025" name="Стрелка вправо с вырезом 1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 rot="-1360803">
          <a:off x="3454821" y="1411371"/>
          <a:ext cx="1835549" cy="1629308"/>
        </a:xfrm>
        <a:prstGeom xmlns:a="http://schemas.openxmlformats.org/drawingml/2006/main" prst="notchedRightArrow">
          <a:avLst>
            <a:gd name="adj1" fmla="val 53025"/>
            <a:gd name="adj2" fmla="val 39170"/>
          </a:avLst>
        </a:prstGeom>
        <a:solidFill xmlns:a="http://schemas.openxmlformats.org/drawingml/2006/main">
          <a:srgbClr val="C0504D"/>
        </a:solidFill>
        <a:ln xmlns:a="http://schemas.openxmlformats.org/drawingml/2006/main" w="25400" algn="ctr">
          <a:solidFill>
            <a:srgbClr val="8C3836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45720" tIns="50292" rIns="0" bIns="0" anchor="t" upright="1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ru-RU" sz="2400" b="0" i="0" strike="noStrike" dirty="0">
              <a:solidFill>
                <a:srgbClr val="FFFFFF"/>
              </a:solidFill>
              <a:latin typeface="Calibri"/>
            </a:rPr>
            <a:t>  </a:t>
          </a:r>
          <a:r>
            <a:rPr lang="ru-RU" sz="2400" b="0" i="0" strike="noStrike" dirty="0" smtClean="0">
              <a:solidFill>
                <a:srgbClr val="FFFFFF"/>
              </a:solidFill>
              <a:latin typeface="Calibri"/>
            </a:rPr>
            <a:t>154.5%</a:t>
          </a:r>
          <a:endParaRPr lang="ru-RU" sz="2400" b="0" i="0" strike="noStrike" dirty="0">
            <a:solidFill>
              <a:srgbClr val="FFFFFF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0.3125</cdr:x>
      <cdr:y>0.18792</cdr:y>
    </cdr:from>
    <cdr:to>
      <cdr:x>0.48407</cdr:x>
      <cdr:y>0.30731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503996" y="824845"/>
          <a:ext cx="1374742" cy="524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ru-RU" sz="2400" b="0" i="0" strike="noStrike" dirty="0" smtClean="0">
              <a:solidFill>
                <a:srgbClr val="000000"/>
              </a:solidFill>
              <a:latin typeface="Calibri"/>
            </a:rPr>
            <a:t>673237,6</a:t>
          </a:r>
          <a:endParaRPr lang="ru-RU" sz="2400" b="0" i="0" strike="noStrike" dirty="0">
            <a:solidFill>
              <a:srgbClr val="000000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0.62424</cdr:x>
      <cdr:y>0</cdr:y>
    </cdr:from>
    <cdr:to>
      <cdr:x>0.82549</cdr:x>
      <cdr:y>0.10825</cdr:y>
    </cdr:to>
    <cdr:sp macro="" textlink="">
      <cdr:nvSpPr>
        <cdr:cNvPr id="1027" name="Text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06439" y="-1436688"/>
          <a:ext cx="1614035" cy="4755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54864" tIns="54864" rIns="0" bIns="0" anchor="t" upright="1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ru-RU" sz="2400" b="0" i="0" strike="noStrike" dirty="0" smtClean="0">
              <a:solidFill>
                <a:srgbClr val="000000"/>
              </a:solidFill>
              <a:latin typeface="Calibri"/>
            </a:rPr>
            <a:t>1039816,0</a:t>
          </a:r>
        </a:p>
        <a:p xmlns:a="http://schemas.openxmlformats.org/drawingml/2006/main">
          <a:pPr algn="l" rtl="1">
            <a:defRPr sz="1000"/>
          </a:pPr>
          <a:endParaRPr lang="ru-RU" sz="2400" b="0" i="0" strike="noStrike" dirty="0">
            <a:solidFill>
              <a:srgbClr val="000000"/>
            </a:solidFill>
            <a:latin typeface="Calibri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0.00868</cdr:x>
      <cdr:y>0.01553</cdr:y>
    </cdr:from>
    <cdr:to>
      <cdr:x>0.11729</cdr:x>
      <cdr:y>0.21732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1438" y="7143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Тыс. руб.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0.63365</cdr:x>
      <cdr:y>0.31706</cdr:y>
    </cdr:from>
    <cdr:to>
      <cdr:x>0.79057</cdr:x>
      <cdr:y>0.49439</cdr:y>
    </cdr:to>
    <cdr:sp macro="" textlink="">
      <cdr:nvSpPr>
        <cdr:cNvPr id="4" name="Прямая со стрелкой 3"/>
        <cdr:cNvSpPr/>
      </cdr:nvSpPr>
      <cdr:spPr>
        <a:xfrm xmlns:a="http://schemas.openxmlformats.org/drawingml/2006/main" flipV="1">
          <a:off x="5081894" y="1687666"/>
          <a:ext cx="1258529" cy="943896"/>
        </a:xfrm>
        <a:prstGeom xmlns:a="http://schemas.openxmlformats.org/drawingml/2006/main" prst="straightConnector1">
          <a:avLst/>
        </a:prstGeom>
        <a:ln xmlns:a="http://schemas.openxmlformats.org/drawingml/2006/main">
          <a:prstDash val="lgDash"/>
          <a:tailEnd type="arrow"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0.34432</cdr:x>
      <cdr:y>0.49069</cdr:y>
    </cdr:from>
    <cdr:to>
      <cdr:x>0.50615</cdr:x>
      <cdr:y>0.58859</cdr:y>
    </cdr:to>
    <cdr:sp macro="" textlink="">
      <cdr:nvSpPr>
        <cdr:cNvPr id="5" name="Прямая со стрелкой 4"/>
        <cdr:cNvSpPr/>
      </cdr:nvSpPr>
      <cdr:spPr>
        <a:xfrm xmlns:a="http://schemas.openxmlformats.org/drawingml/2006/main" flipV="1">
          <a:off x="2761481" y="2611898"/>
          <a:ext cx="1297858" cy="521110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ysClr val="windowText" lastClr="000000"/>
          </a:solidFill>
          <a:prstDash val="lgDash"/>
          <a:tailEnd type="arrow"/>
        </a:ln>
        <a:effectLst xmlns:a="http://schemas.openxmlformats.org/drawingml/2006/main"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0.34699</cdr:x>
      <cdr:y>0.30598</cdr:y>
    </cdr:from>
    <cdr:to>
      <cdr:x>0.50737</cdr:x>
      <cdr:y>0.33789</cdr:y>
    </cdr:to>
    <cdr:sp macro="" textlink="">
      <cdr:nvSpPr>
        <cdr:cNvPr id="6" name="Прямая со стрелкой 5"/>
        <cdr:cNvSpPr/>
      </cdr:nvSpPr>
      <cdr:spPr>
        <a:xfrm xmlns:a="http://schemas.openxmlformats.org/drawingml/2006/main" flipV="1">
          <a:off x="2782877" y="1628674"/>
          <a:ext cx="1286295" cy="169878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ysClr val="windowText" lastClr="000000"/>
          </a:solidFill>
          <a:prstDash val="sysDash"/>
          <a:tailEnd type="arrow"/>
        </a:ln>
        <a:effectLst xmlns:a="http://schemas.openxmlformats.org/drawingml/2006/main"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0.62545</cdr:x>
      <cdr:y>0.06769</cdr:y>
    </cdr:from>
    <cdr:to>
      <cdr:x>0.80038</cdr:x>
      <cdr:y>0.2952</cdr:y>
    </cdr:to>
    <cdr:sp macro="" textlink="">
      <cdr:nvSpPr>
        <cdr:cNvPr id="7" name="Прямая со стрелкой 6"/>
        <cdr:cNvSpPr/>
      </cdr:nvSpPr>
      <cdr:spPr>
        <a:xfrm xmlns:a="http://schemas.openxmlformats.org/drawingml/2006/main" flipV="1">
          <a:off x="5016140" y="360311"/>
          <a:ext cx="1402941" cy="1211006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ysClr val="windowText" lastClr="000000"/>
          </a:solidFill>
          <a:prstDash val="sysDash"/>
          <a:tailEnd type="arrow"/>
        </a:ln>
        <a:effectLst xmlns:a="http://schemas.openxmlformats.org/drawingml/2006/main"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0.22565</cdr:x>
      <cdr:y>0.57626</cdr:y>
    </cdr:from>
    <cdr:to>
      <cdr:x>0.32833</cdr:x>
      <cdr:y>0.7057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809739" y="3067382"/>
          <a:ext cx="823499" cy="6889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ru-RU" sz="1400" b="1" i="0" strike="noStrike" dirty="0" smtClean="0">
              <a:solidFill>
                <a:srgbClr val="000000"/>
              </a:solidFill>
              <a:latin typeface="Calibri"/>
            </a:rPr>
            <a:t>646567,2</a:t>
          </a:r>
          <a:endParaRPr lang="ru-RU" sz="1400" b="1" i="0" strike="noStrike" dirty="0">
            <a:solidFill>
              <a:srgbClr val="000000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0.51025</cdr:x>
      <cdr:y>0.46875</cdr:y>
    </cdr:from>
    <cdr:to>
      <cdr:x>0.63225</cdr:x>
      <cdr:y>0.658</cdr:y>
    </cdr:to>
    <cdr:sp macro="" textlink="">
      <cdr:nvSpPr>
        <cdr:cNvPr id="1031" name="Text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114286" y="2543987"/>
          <a:ext cx="972431" cy="102384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ru-RU" sz="1400" b="1" i="0" strike="noStrike" dirty="0" smtClean="0">
              <a:solidFill>
                <a:srgbClr val="000000"/>
              </a:solidFill>
              <a:latin typeface="Calibri"/>
            </a:rPr>
            <a:t>673237,6</a:t>
          </a:r>
          <a:endParaRPr lang="ru-RU" sz="1400" b="1" i="0" strike="noStrike" dirty="0">
            <a:solidFill>
              <a:srgbClr val="000000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0.80262</cdr:x>
      <cdr:y>0.25492</cdr:y>
    </cdr:from>
    <cdr:to>
      <cdr:x>0.91448</cdr:x>
      <cdr:y>0.38682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6437070" y="1356888"/>
          <a:ext cx="897123" cy="7020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ru-RU" sz="1400" b="1" dirty="0" smtClean="0">
              <a:solidFill>
                <a:srgbClr val="000000"/>
              </a:solidFill>
              <a:latin typeface="Calibri"/>
            </a:rPr>
            <a:t>1039816,0</a:t>
          </a:r>
          <a:endParaRPr lang="ru-RU" sz="1400" b="1" i="0" strike="noStrike" dirty="0">
            <a:solidFill>
              <a:srgbClr val="000000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0.22503</cdr:x>
      <cdr:y>0.26543</cdr:y>
    </cdr:from>
    <cdr:to>
      <cdr:x>0.34678</cdr:x>
      <cdr:y>0.33025</cdr:y>
    </cdr:to>
    <cdr:sp macro="" textlink="">
      <cdr:nvSpPr>
        <cdr:cNvPr id="1033" name="Text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04782" y="1412870"/>
          <a:ext cx="976441" cy="34502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ru-RU" sz="1400" b="1" i="0" strike="noStrike" dirty="0" smtClean="0">
              <a:solidFill>
                <a:srgbClr val="000000"/>
              </a:solidFill>
              <a:latin typeface="Calibri"/>
            </a:rPr>
            <a:t>117633,5</a:t>
          </a:r>
          <a:endParaRPr lang="ru-RU" sz="1400" b="1" i="0" strike="noStrike" dirty="0">
            <a:solidFill>
              <a:srgbClr val="000000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0.51384</cdr:x>
      <cdr:y>0.27474</cdr:y>
    </cdr:from>
    <cdr:to>
      <cdr:x>0.61984</cdr:x>
      <cdr:y>0.33956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4121006" y="1462399"/>
          <a:ext cx="850125" cy="3450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ru-RU" sz="1400" b="1" i="0" strike="noStrike" dirty="0" smtClean="0">
              <a:solidFill>
                <a:srgbClr val="000000"/>
              </a:solidFill>
              <a:latin typeface="Calibri"/>
            </a:rPr>
            <a:t>75786,0</a:t>
          </a:r>
          <a:endParaRPr lang="ru-RU" sz="1400" b="1" i="0" strike="noStrike" dirty="0">
            <a:solidFill>
              <a:srgbClr val="000000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0.80244</cdr:x>
      <cdr:y>0.03011</cdr:y>
    </cdr:from>
    <cdr:to>
      <cdr:x>0.91706</cdr:x>
      <cdr:y>0.09529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6435623" y="160291"/>
          <a:ext cx="919258" cy="3469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ru-RU" sz="1400" b="1" i="0" strike="noStrike" dirty="0" smtClean="0">
              <a:solidFill>
                <a:srgbClr val="000000"/>
              </a:solidFill>
              <a:latin typeface="Calibri"/>
            </a:rPr>
            <a:t>164537,2</a:t>
          </a:r>
          <a:endParaRPr lang="ru-RU" sz="1400" b="1" i="0" strike="noStrike" dirty="0">
            <a:solidFill>
              <a:srgbClr val="000000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0.364</cdr:x>
      <cdr:y>0.45007</cdr:y>
    </cdr:from>
    <cdr:to>
      <cdr:x>0.4745</cdr:x>
      <cdr:y>0.55362</cdr:y>
    </cdr:to>
    <cdr:sp macro="" textlink="">
      <cdr:nvSpPr>
        <cdr:cNvPr id="1036" name="Text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 rot="-501696">
          <a:off x="2919295" y="2395690"/>
          <a:ext cx="886216" cy="5511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ru-RU" sz="1200" b="1" i="0" strike="noStrike" dirty="0">
              <a:solidFill>
                <a:srgbClr val="000000"/>
              </a:solidFill>
              <a:latin typeface="Calibri"/>
            </a:rPr>
            <a:t>   </a:t>
          </a:r>
        </a:p>
        <a:p xmlns:a="http://schemas.openxmlformats.org/drawingml/2006/main">
          <a:pPr algn="l" rtl="1">
            <a:defRPr sz="1000"/>
          </a:pPr>
          <a:r>
            <a:rPr lang="ru-RU" sz="1200" b="1" i="0" strike="noStrike" dirty="0">
              <a:solidFill>
                <a:srgbClr val="000000"/>
              </a:solidFill>
              <a:latin typeface="Calibri"/>
            </a:rPr>
            <a:t>      </a:t>
          </a:r>
          <a:r>
            <a:rPr lang="ru-RU" sz="1200" b="1" i="0" strike="noStrike" dirty="0" smtClean="0">
              <a:solidFill>
                <a:srgbClr val="000000"/>
              </a:solidFill>
              <a:latin typeface="Calibri"/>
            </a:rPr>
            <a:t>104.1%</a:t>
          </a:r>
          <a:endParaRPr lang="ru-RU" sz="1200" b="1" i="0" strike="noStrike" dirty="0">
            <a:solidFill>
              <a:srgbClr val="000000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0.3602</cdr:x>
      <cdr:y>0.24901</cdr:y>
    </cdr:from>
    <cdr:to>
      <cdr:x>0.45672</cdr:x>
      <cdr:y>0.36998</cdr:y>
    </cdr:to>
    <cdr:sp macro="" textlink="">
      <cdr:nvSpPr>
        <cdr:cNvPr id="1037" name="Text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 rot="20290854">
          <a:off x="2888841" y="1325426"/>
          <a:ext cx="774082" cy="6439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ru-RU" sz="1200" b="1" i="0" strike="noStrike" dirty="0">
              <a:solidFill>
                <a:srgbClr val="000000"/>
              </a:solidFill>
              <a:latin typeface="Calibri"/>
            </a:rPr>
            <a:t>  </a:t>
          </a:r>
        </a:p>
        <a:p xmlns:a="http://schemas.openxmlformats.org/drawingml/2006/main">
          <a:pPr algn="l" rtl="1">
            <a:defRPr sz="1000"/>
          </a:pPr>
          <a:r>
            <a:rPr lang="ru-RU" sz="1200" b="1" i="0" strike="noStrike" dirty="0">
              <a:solidFill>
                <a:srgbClr val="000000"/>
              </a:solidFill>
              <a:latin typeface="Calibri"/>
            </a:rPr>
            <a:t>   </a:t>
          </a:r>
          <a:r>
            <a:rPr lang="ru-RU" sz="1200" b="1" dirty="0" smtClean="0">
              <a:solidFill>
                <a:srgbClr val="000000"/>
              </a:solidFill>
              <a:latin typeface="Calibri"/>
            </a:rPr>
            <a:t>64.4</a:t>
          </a:r>
          <a:r>
            <a:rPr lang="ru-RU" sz="1200" b="1" i="0" strike="noStrike" dirty="0" smtClean="0">
              <a:solidFill>
                <a:srgbClr val="000000"/>
              </a:solidFill>
              <a:latin typeface="Calibri"/>
            </a:rPr>
            <a:t>%</a:t>
          </a:r>
          <a:endParaRPr lang="ru-RU" sz="1200" b="1" i="0" strike="noStrike" dirty="0">
            <a:solidFill>
              <a:srgbClr val="000000"/>
            </a:solidFill>
            <a:latin typeface="Calibri"/>
          </a:endParaRPr>
        </a:p>
        <a:p xmlns:a="http://schemas.openxmlformats.org/drawingml/2006/main">
          <a:pPr algn="l" rtl="1">
            <a:defRPr sz="1000"/>
          </a:pPr>
          <a:endParaRPr lang="ru-RU" sz="1200" b="1" i="0" strike="noStrike" dirty="0">
            <a:solidFill>
              <a:srgbClr val="000000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0.63211</cdr:x>
      <cdr:y>0.10824</cdr:y>
    </cdr:from>
    <cdr:to>
      <cdr:x>0.74361</cdr:x>
      <cdr:y>0.20124</cdr:y>
    </cdr:to>
    <cdr:sp macro="" textlink="">
      <cdr:nvSpPr>
        <cdr:cNvPr id="1038" name="Text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 rot="19289089">
          <a:off x="5069556" y="576144"/>
          <a:ext cx="894235" cy="49502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ru-RU" sz="1200" b="1" i="0" strike="noStrike" dirty="0">
              <a:solidFill>
                <a:srgbClr val="000000"/>
              </a:solidFill>
              <a:latin typeface="Calibri"/>
            </a:rPr>
            <a:t>         </a:t>
          </a:r>
        </a:p>
        <a:p xmlns:a="http://schemas.openxmlformats.org/drawingml/2006/main">
          <a:pPr algn="l" rtl="1">
            <a:defRPr sz="1000"/>
          </a:pPr>
          <a:r>
            <a:rPr lang="ru-RU" sz="1200" b="1" i="0" strike="noStrike" dirty="0">
              <a:solidFill>
                <a:srgbClr val="000000"/>
              </a:solidFill>
              <a:latin typeface="Calibri"/>
            </a:rPr>
            <a:t>      </a:t>
          </a:r>
          <a:r>
            <a:rPr lang="ru-RU" sz="1200" b="1" i="0" strike="noStrike" dirty="0" smtClean="0">
              <a:solidFill>
                <a:srgbClr val="000000"/>
              </a:solidFill>
              <a:latin typeface="Calibri"/>
            </a:rPr>
            <a:t>217,1%</a:t>
          </a:r>
          <a:endParaRPr lang="ru-RU" sz="1200" b="1" i="0" strike="noStrike" dirty="0">
            <a:solidFill>
              <a:srgbClr val="000000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0.6378</cdr:x>
      <cdr:y>0.31875</cdr:y>
    </cdr:from>
    <cdr:to>
      <cdr:x>0.74905</cdr:x>
      <cdr:y>0.45514</cdr:y>
    </cdr:to>
    <cdr:sp macro="" textlink="">
      <cdr:nvSpPr>
        <cdr:cNvPr id="1039" name="TextBox 1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 rot="386655">
          <a:off x="5115194" y="1696695"/>
          <a:ext cx="892231" cy="7259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ru-RU" sz="1200" b="1" i="0" strike="noStrike" dirty="0">
              <a:solidFill>
                <a:srgbClr val="000000"/>
              </a:solidFill>
              <a:latin typeface="Calibri"/>
            </a:rPr>
            <a:t>         </a:t>
          </a:r>
        </a:p>
        <a:p xmlns:a="http://schemas.openxmlformats.org/drawingml/2006/main">
          <a:pPr algn="l" rtl="1">
            <a:defRPr sz="1000"/>
          </a:pPr>
          <a:r>
            <a:rPr lang="ru-RU" sz="1200" b="1" i="0" strike="noStrike" dirty="0">
              <a:solidFill>
                <a:srgbClr val="000000"/>
              </a:solidFill>
              <a:latin typeface="Calibri"/>
            </a:rPr>
            <a:t>  </a:t>
          </a:r>
          <a:r>
            <a:rPr lang="ru-RU" sz="1200" b="1" i="0" strike="noStrike" dirty="0" smtClean="0">
              <a:solidFill>
                <a:srgbClr val="000000"/>
              </a:solidFill>
              <a:latin typeface="Calibri"/>
            </a:rPr>
            <a:t>154,5%</a:t>
          </a:r>
          <a:endParaRPr lang="ru-RU" sz="1200" b="1" i="0" strike="noStrike" dirty="0">
            <a:solidFill>
              <a:srgbClr val="000000"/>
            </a:solidFill>
            <a:latin typeface="Calibri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0.41451</cdr:x>
      <cdr:y>0.38759</cdr:y>
    </cdr:from>
    <cdr:to>
      <cdr:x>0.67548</cdr:x>
      <cdr:y>0.64582</cdr:y>
    </cdr:to>
    <cdr:sp macro="" textlink="">
      <cdr:nvSpPr>
        <cdr:cNvPr id="1025" name="Стрелка вправо с вырезом 1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 rot="-773725">
          <a:off x="3429647" y="1641002"/>
          <a:ext cx="2159329" cy="1093319"/>
        </a:xfrm>
        <a:prstGeom xmlns:a="http://schemas.openxmlformats.org/drawingml/2006/main" prst="notchedRightArrow">
          <a:avLst>
            <a:gd name="adj1" fmla="val 64620"/>
            <a:gd name="adj2" fmla="val 45800"/>
          </a:avLst>
        </a:prstGeom>
        <a:solidFill xmlns:a="http://schemas.openxmlformats.org/drawingml/2006/main">
          <a:srgbClr val="C0504D"/>
        </a:solidFill>
        <a:ln xmlns:a="http://schemas.openxmlformats.org/drawingml/2006/main" w="25400" algn="ctr">
          <a:solidFill>
            <a:srgbClr val="8C3836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36576" rIns="0" bIns="0" anchor="t" upright="1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ru-RU" sz="1800" b="0" i="0" strike="noStrike" dirty="0">
              <a:solidFill>
                <a:srgbClr val="FFFFFF"/>
              </a:solidFill>
              <a:latin typeface="Calibri"/>
            </a:rPr>
            <a:t>        </a:t>
          </a:r>
          <a:endParaRPr lang="ru-RU" sz="1800" b="0" i="0" strike="noStrike" dirty="0" smtClean="0">
            <a:solidFill>
              <a:srgbClr val="FFFFFF"/>
            </a:solidFill>
            <a:latin typeface="Calibri"/>
          </a:endParaRPr>
        </a:p>
        <a:p xmlns:a="http://schemas.openxmlformats.org/drawingml/2006/main">
          <a:pPr algn="l" rtl="1">
            <a:defRPr sz="1000"/>
          </a:pPr>
          <a:r>
            <a:rPr lang="ru-RU" sz="1800" dirty="0">
              <a:solidFill>
                <a:srgbClr val="FFFFFF"/>
              </a:solidFill>
              <a:latin typeface="Calibri"/>
            </a:rPr>
            <a:t> </a:t>
          </a:r>
          <a:r>
            <a:rPr lang="ru-RU" sz="1800" dirty="0" smtClean="0">
              <a:solidFill>
                <a:srgbClr val="FFFFFF"/>
              </a:solidFill>
              <a:latin typeface="Calibri"/>
            </a:rPr>
            <a:t>     </a:t>
          </a:r>
          <a:r>
            <a:rPr lang="ru-RU" sz="1800" b="0" i="0" strike="noStrike" dirty="0" smtClean="0">
              <a:solidFill>
                <a:srgbClr val="FFFFFF"/>
              </a:solidFill>
              <a:latin typeface="Calibri"/>
            </a:rPr>
            <a:t> 158,1%</a:t>
          </a:r>
          <a:endParaRPr lang="ru-RU" sz="1800" b="0" i="0" strike="noStrike" dirty="0">
            <a:solidFill>
              <a:srgbClr val="FFFFFF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0.28994</cdr:x>
      <cdr:y>0.20837</cdr:y>
    </cdr:from>
    <cdr:to>
      <cdr:x>0.47245</cdr:x>
      <cdr:y>0.38387</cdr:y>
    </cdr:to>
    <cdr:sp macro="" textlink="">
      <cdr:nvSpPr>
        <cdr:cNvPr id="1026" name="Text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399019" y="882200"/>
          <a:ext cx="1510015" cy="74304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32004" rIns="36576" bIns="0" anchor="t" upright="1"/>
        <a:lstStyle xmlns:a="http://schemas.openxmlformats.org/drawingml/2006/main"/>
        <a:p xmlns:a="http://schemas.openxmlformats.org/drawingml/2006/main">
          <a:pPr algn="ctr" rtl="1">
            <a:lnSpc>
              <a:spcPts val="1500"/>
            </a:lnSpc>
            <a:defRPr sz="1000"/>
          </a:pPr>
          <a:r>
            <a:rPr lang="ru-RU" sz="1400" b="1" i="0" strike="noStrike" dirty="0">
              <a:solidFill>
                <a:srgbClr val="000000"/>
              </a:solidFill>
              <a:latin typeface="Calibri"/>
            </a:rPr>
            <a:t>Всего расходов</a:t>
          </a:r>
        </a:p>
        <a:p xmlns:a="http://schemas.openxmlformats.org/drawingml/2006/main">
          <a:pPr algn="ctr" rtl="1">
            <a:lnSpc>
              <a:spcPts val="1500"/>
            </a:lnSpc>
            <a:defRPr sz="1000"/>
          </a:pPr>
          <a:r>
            <a:rPr lang="ru-RU" sz="1400" b="1" i="0" strike="noStrike" dirty="0" smtClean="0">
              <a:solidFill>
                <a:srgbClr val="000000"/>
              </a:solidFill>
              <a:latin typeface="Calibri"/>
            </a:rPr>
            <a:t>673237,6</a:t>
          </a:r>
          <a:endParaRPr lang="ru-RU" sz="1400" b="1" i="0" strike="noStrike" dirty="0">
            <a:solidFill>
              <a:srgbClr val="000000"/>
            </a:solidFill>
            <a:latin typeface="Calibri"/>
          </a:endParaRPr>
        </a:p>
        <a:p xmlns:a="http://schemas.openxmlformats.org/drawingml/2006/main">
          <a:pPr algn="ctr" rtl="1">
            <a:lnSpc>
              <a:spcPts val="1400"/>
            </a:lnSpc>
            <a:defRPr sz="1000"/>
          </a:pPr>
          <a:endParaRPr lang="ru-RU" sz="1400" b="1" i="0" strike="noStrike" dirty="0">
            <a:solidFill>
              <a:srgbClr val="000000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0.61963</cdr:x>
      <cdr:y>0.03735</cdr:y>
    </cdr:from>
    <cdr:to>
      <cdr:x>0.82113</cdr:x>
      <cdr:y>0.15785</cdr:y>
    </cdr:to>
    <cdr:sp macro="" textlink="">
      <cdr:nvSpPr>
        <cdr:cNvPr id="1027" name="Text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26849" y="158145"/>
          <a:ext cx="1667221" cy="51018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ru-RU" sz="1400" b="1" i="0" strike="noStrike" dirty="0">
              <a:solidFill>
                <a:srgbClr val="000000"/>
              </a:solidFill>
              <a:latin typeface="Calibri"/>
            </a:rPr>
            <a:t>     Всего расходов</a:t>
          </a:r>
        </a:p>
        <a:p xmlns:a="http://schemas.openxmlformats.org/drawingml/2006/main">
          <a:pPr algn="l" rtl="1">
            <a:defRPr sz="1000"/>
          </a:pPr>
          <a:r>
            <a:rPr lang="ru-RU" sz="1400" b="1" i="0" strike="noStrike" dirty="0">
              <a:solidFill>
                <a:srgbClr val="000000"/>
              </a:solidFill>
              <a:latin typeface="Calibri"/>
            </a:rPr>
            <a:t>         </a:t>
          </a:r>
          <a:r>
            <a:rPr lang="ru-RU" sz="1400" b="1" i="0" strike="noStrike" dirty="0" smtClean="0">
              <a:solidFill>
                <a:srgbClr val="000000"/>
              </a:solidFill>
              <a:latin typeface="Calibri"/>
            </a:rPr>
            <a:t>1039816,0</a:t>
          </a:r>
          <a:endParaRPr lang="ru-RU" sz="1400" b="1" i="0" strike="noStrike" dirty="0">
            <a:solidFill>
              <a:srgbClr val="000000"/>
            </a:solidFill>
            <a:latin typeface="Calibri"/>
          </a:endParaRPr>
        </a:p>
        <a:p xmlns:a="http://schemas.openxmlformats.org/drawingml/2006/main">
          <a:pPr algn="l" rtl="1">
            <a:defRPr sz="1000"/>
          </a:pPr>
          <a:endParaRPr lang="ru-RU" sz="1200" b="0" i="0" strike="noStrike" dirty="0">
            <a:solidFill>
              <a:srgbClr val="000000"/>
            </a:solidFill>
            <a:latin typeface="Calibri"/>
          </a:endParaRPr>
        </a:p>
        <a:p xmlns:a="http://schemas.openxmlformats.org/drawingml/2006/main">
          <a:pPr algn="l" rtl="1">
            <a:defRPr sz="1000"/>
          </a:pPr>
          <a:endParaRPr lang="ru-RU" sz="1200" b="0" i="0" strike="noStrike" dirty="0">
            <a:solidFill>
              <a:srgbClr val="000000"/>
            </a:solidFill>
            <a:latin typeface="Calibri"/>
          </a:endParaRPr>
        </a:p>
        <a:p xmlns:a="http://schemas.openxmlformats.org/drawingml/2006/main">
          <a:pPr algn="l" rtl="1">
            <a:defRPr sz="1000"/>
          </a:pPr>
          <a:endParaRPr lang="ru-RU" sz="1200" b="0" i="0" strike="noStrike" dirty="0">
            <a:solidFill>
              <a:srgbClr val="000000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0.04861</cdr:x>
      <cdr:y>0.02525</cdr:y>
    </cdr:from>
    <cdr:to>
      <cdr:x>0.15972</cdr:x>
      <cdr:y>0.22729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00024" y="11428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0.05729</cdr:x>
      <cdr:y>0.08839</cdr:y>
    </cdr:from>
    <cdr:to>
      <cdr:x>0.1684</cdr:x>
      <cdr:y>0.29042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471462" y="40004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200" dirty="0" smtClean="0"/>
            <a:t>Тыс.руб</a:t>
          </a:r>
          <a:r>
            <a:rPr lang="ru-RU" sz="1100" dirty="0" smtClean="0"/>
            <a:t>.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0.30903</cdr:x>
      <cdr:y>0.41985</cdr:y>
    </cdr:from>
    <cdr:to>
      <cdr:x>0.42014</cdr:x>
      <cdr:y>0.60926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43193" y="1900238"/>
          <a:ext cx="914391" cy="8572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l" rtl="1">
            <a:defRPr sz="1000"/>
          </a:pPr>
          <a:endParaRPr lang="ru-RU" sz="1400" b="1" i="0" strike="noStrike" dirty="0">
            <a:solidFill>
              <a:srgbClr val="000000"/>
            </a:solidFill>
            <a:latin typeface="Calibri"/>
          </a:endParaRPr>
        </a:p>
        <a:p xmlns:a="http://schemas.openxmlformats.org/drawingml/2006/main">
          <a:pPr algn="l" rtl="1">
            <a:lnSpc>
              <a:spcPts val="1600"/>
            </a:lnSpc>
            <a:defRPr sz="1000"/>
          </a:pPr>
          <a:r>
            <a:rPr lang="ru-RU" sz="1400" b="1" i="0" strike="noStrike" dirty="0" smtClean="0">
              <a:solidFill>
                <a:srgbClr val="000000"/>
              </a:solidFill>
              <a:latin typeface="Calibri"/>
            </a:rPr>
            <a:t>631844,1</a:t>
          </a:r>
          <a:endParaRPr lang="ru-RU" sz="1400" b="1" i="0" strike="noStrike" dirty="0">
            <a:solidFill>
              <a:srgbClr val="000000"/>
            </a:solidFill>
            <a:latin typeface="Calibri"/>
          </a:endParaRPr>
        </a:p>
        <a:p xmlns:a="http://schemas.openxmlformats.org/drawingml/2006/main">
          <a:pPr algn="l" rtl="1">
            <a:defRPr sz="1000"/>
          </a:pPr>
          <a:r>
            <a:rPr lang="ru-RU" sz="1400" b="1" i="0" strike="noStrike" dirty="0" smtClean="0">
              <a:solidFill>
                <a:srgbClr val="000000"/>
              </a:solidFill>
              <a:latin typeface="Calibri"/>
            </a:rPr>
            <a:t>93.9%</a:t>
          </a:r>
          <a:endParaRPr lang="ru-RU" sz="1400" b="1" i="0" strike="noStrike" dirty="0">
            <a:solidFill>
              <a:srgbClr val="000000"/>
            </a:solidFill>
            <a:latin typeface="Calibri"/>
          </a:endParaRPr>
        </a:p>
        <a:p xmlns:a="http://schemas.openxmlformats.org/drawingml/2006/main">
          <a:pPr algn="l" rtl="1">
            <a:lnSpc>
              <a:spcPts val="1600"/>
            </a:lnSpc>
            <a:defRPr sz="1000"/>
          </a:pPr>
          <a:endParaRPr lang="ru-RU" sz="1400" b="1" i="0" strike="noStrike" dirty="0">
            <a:solidFill>
              <a:srgbClr val="000000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0.64757</cdr:x>
      <cdr:y>0.51456</cdr:y>
    </cdr:from>
    <cdr:to>
      <cdr:x>0.75868</cdr:x>
      <cdr:y>0.62505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5329242" y="2328866"/>
          <a:ext cx="914391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 rtl="1">
            <a:defRPr sz="1000"/>
          </a:pPr>
          <a:r>
            <a:rPr lang="ru-RU" sz="1400" b="1" i="0" strike="noStrike" dirty="0" smtClean="0">
              <a:solidFill>
                <a:srgbClr val="000000"/>
              </a:solidFill>
              <a:latin typeface="Calibri"/>
            </a:rPr>
            <a:t>998863,8</a:t>
          </a:r>
          <a:endParaRPr lang="ru-RU" sz="1400" b="1" i="0" strike="noStrike" dirty="0">
            <a:solidFill>
              <a:srgbClr val="000000"/>
            </a:solidFill>
            <a:latin typeface="Calibri"/>
          </a:endParaRPr>
        </a:p>
        <a:p xmlns:a="http://schemas.openxmlformats.org/drawingml/2006/main">
          <a:pPr algn="ctr" rtl="1">
            <a:defRPr sz="1000"/>
          </a:pPr>
          <a:r>
            <a:rPr lang="ru-RU" sz="1400" b="1" i="0" strike="noStrike" dirty="0" smtClean="0">
              <a:solidFill>
                <a:srgbClr val="000000"/>
              </a:solidFill>
              <a:latin typeface="Calibri"/>
            </a:rPr>
            <a:t>96.1%</a:t>
          </a:r>
          <a:endParaRPr lang="ru-RU" sz="1400" b="1" i="0" strike="noStrike" dirty="0">
            <a:solidFill>
              <a:srgbClr val="000000"/>
            </a:solidFill>
            <a:latin typeface="Calibri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0.22657</cdr:x>
      <cdr:y>0.51095</cdr:y>
    </cdr:from>
    <cdr:to>
      <cdr:x>0.33063</cdr:x>
      <cdr:y>0.58656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1952355" y="2547784"/>
          <a:ext cx="896679" cy="377017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3">
          <a:schemeClr val="lt1"/>
        </a:lnRef>
        <a:fillRef xmlns:a="http://schemas.openxmlformats.org/drawingml/2006/main" idx="1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 lIns="0" tIns="0" rIns="0" bIns="0" rtlCol="0" anchor="ctr">
          <a:spAutoFit/>
        </a:bodyPr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95,0%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cdr:txBody>
    </cdr:sp>
  </cdr:relSizeAnchor>
  <cdr:relSizeAnchor xmlns:cdr="http://schemas.openxmlformats.org/drawingml/2006/chartDrawing">
    <cdr:from>
      <cdr:x>0.46892</cdr:x>
      <cdr:y>0.49432</cdr:y>
    </cdr:from>
    <cdr:to>
      <cdr:x>0.57407</cdr:x>
      <cdr:y>0.56993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4040624" y="2464866"/>
          <a:ext cx="906073" cy="377017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3">
          <a:schemeClr val="lt1"/>
        </a:lnRef>
        <a:fillRef xmlns:a="http://schemas.openxmlformats.org/drawingml/2006/main" idx="1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 lIns="0" tIns="0" rIns="0" bIns="0" rtlCol="0" anchor="ctr">
          <a:spAutoFit/>
        </a:bodyPr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93,9%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C88D37-2215-4FDD-A625-C0CDF81896ED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5629"/>
            <a:ext cx="5438775" cy="4467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539F094-A0D8-4A83-8844-4E7A31FE88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817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39F094-A0D8-4A83-8844-4E7A31FE888A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343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 txBox="1">
            <a:spLocks noGrp="1"/>
          </p:cNvSpPr>
          <p:nvPr/>
        </p:nvSpPr>
        <p:spPr bwMode="auto">
          <a:xfrm>
            <a:off x="3849688" y="9429671"/>
            <a:ext cx="2946400" cy="49696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DA06D48-C0D6-4E11-B47E-7A411514D4D2}" type="slidenum">
              <a:rPr lang="ru-RU" sz="1200">
                <a:latin typeface="+mn-lt"/>
              </a:rPr>
              <a:pPr algn="r">
                <a:defRPr/>
              </a:pPr>
              <a:t>14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3251" name="Номер слайда 3"/>
          <p:cNvSpPr txBox="1">
            <a:spLocks noGrp="1"/>
          </p:cNvSpPr>
          <p:nvPr/>
        </p:nvSpPr>
        <p:spPr bwMode="auto">
          <a:xfrm>
            <a:off x="3849688" y="9429671"/>
            <a:ext cx="2946400" cy="49696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B4BF771-8BB6-4326-BE73-71CC65A56778}" type="slidenum">
              <a:rPr lang="ru-RU" sz="1200">
                <a:latin typeface="+mn-lt"/>
              </a:rPr>
              <a:pPr algn="r">
                <a:defRPr/>
              </a:pPr>
              <a:t>16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69A7CC2-7C7B-4B49-9554-C26E76B80B55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2F68A9-3FB1-4874-8F73-E42A9244FB37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F6768A-C3A2-40ED-A0E4-3287144474AB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16C70-0106-4D9A-BCB5-897358F933E4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E011921-0FFD-44EA-ADB7-431049098C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1A73C-5D65-4424-BD25-8E840A99853A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1526A-A9F5-4A9B-895D-C7FA38CDA7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07C5D-CD0C-4EAD-A6DD-8D4DC94842EA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39904-5915-4D77-8C87-36E33F7797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0146" y="3486150"/>
            <a:ext cx="3429030" cy="1609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0"/>
          </p:nvPr>
        </p:nvSpPr>
        <p:spPr>
          <a:xfrm>
            <a:off x="1381126" y="590550"/>
            <a:ext cx="6772274" cy="2828925"/>
          </a:xfrm>
        </p:spPr>
        <p:txBody>
          <a:bodyPr anchor="ctr">
            <a:normAutofit/>
          </a:bodyPr>
          <a:lstStyle>
            <a:lvl1pPr marL="0" indent="0">
              <a:buNone/>
              <a:tabLst/>
              <a:defRPr sz="28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0146" y="3486150"/>
            <a:ext cx="3429030" cy="1609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0"/>
          </p:nvPr>
        </p:nvSpPr>
        <p:spPr>
          <a:xfrm>
            <a:off x="1381126" y="590550"/>
            <a:ext cx="6772274" cy="2828925"/>
          </a:xfrm>
        </p:spPr>
        <p:txBody>
          <a:bodyPr anchor="ctr">
            <a:normAutofit/>
          </a:bodyPr>
          <a:lstStyle>
            <a:lvl1pPr marL="0" indent="0">
              <a:buNone/>
              <a:tabLst/>
              <a:defRPr sz="28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9A8D2F7-5EA0-406A-87D6-B0633166F98F}" type="datetime1">
              <a:rPr lang="ru-RU"/>
              <a:pPr>
                <a:defRPr/>
              </a:pPr>
              <a:t>29.05.2020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5427FAF9-AB10-4E62-B5F3-C039FC56BA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1354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9B519CA-1709-4034-B6B7-179F4EEADC05}" type="datetime1">
              <a:rPr lang="ru-RU"/>
              <a:pPr>
                <a:defRPr/>
              </a:pPr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503F9-2F16-444B-A4C6-0FCCFF252B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002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A9A2E4-8B9B-40FB-9DCD-E537C59C1F6D}" type="datetime1">
              <a:rPr lang="ru-RU"/>
              <a:pPr>
                <a:defRPr/>
              </a:pPr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334C7-AF37-420F-A903-3291A08F92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785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8E03A5-2629-4889-91A8-919E0A20A0F9}" type="datetime1">
              <a:rPr lang="ru-RU"/>
              <a:pPr>
                <a:defRPr/>
              </a:pPr>
              <a:t>29.05.2020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BB9BE-0CD3-4251-B3AC-2FDC57830F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79946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4E767B01-74CE-4B70-B9FC-8038655FB123}" type="datetime1">
              <a:rPr lang="ru-RU"/>
              <a:pPr>
                <a:defRPr/>
              </a:pPr>
              <a:t>29.05.2020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E96047F-85AF-4265-88FF-03B88723DE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6371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E2BA6F9-AD76-4D41-9147-7409027AB81C}" type="datetime1">
              <a:rPr lang="ru-RU"/>
              <a:pPr>
                <a:defRPr/>
              </a:pPr>
              <a:t>29.05.2020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AAAA1-7753-48B2-92E0-89C8CBD0AA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413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0F354-3795-4CC8-BFAC-D82EA0400E3F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C2EB1-CA25-44EB-AD87-47E2649183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C51FF9A-0541-4C2C-9F55-F037C4ACC8F9}" type="datetime1">
              <a:rPr lang="ru-RU"/>
              <a:pPr>
                <a:defRPr/>
              </a:pPr>
              <a:t>29.05.2020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06256-2F15-4D20-9107-6AE0A59489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4952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2416F5-DA6A-4703-A855-4F76833DA811}" type="datetime1">
              <a:rPr lang="ru-RU"/>
              <a:pPr>
                <a:defRPr/>
              </a:pPr>
              <a:t>29.05.2020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1C26E-8D53-499B-91A3-CA39E1CD75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84397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BC65A7-B420-4008-9E9E-CA539E08D29D}" type="datetime1">
              <a:rPr lang="ru-RU"/>
              <a:pPr>
                <a:defRPr/>
              </a:pPr>
              <a:t>29.05.2020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2EE17-710A-4C95-987F-8E13396BCC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74380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E190A4-C85B-4501-BA04-852C9D34F6BB}" type="datetime1">
              <a:rPr lang="ru-RU"/>
              <a:pPr>
                <a:defRPr/>
              </a:pPr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EE02F-A0B3-4FC4-B6EB-CBB5C2F006C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92867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B25420A-B1CE-4C7C-96FA-E3BD2F59275E}" type="datetime1">
              <a:rPr lang="ru-RU"/>
              <a:pPr>
                <a:defRPr/>
              </a:pPr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E64BE-6515-45A2-88FC-257F09BE1E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69837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3D3AD20A-ABA4-47B7-865F-5EE595EAFA6D}" type="datetime1">
              <a:rPr lang="ru-RU">
                <a:solidFill>
                  <a:srgbClr val="C0504D"/>
                </a:solidFill>
              </a:rPr>
              <a:pPr>
                <a:defRPr/>
              </a:pPr>
              <a:t>29.05.2020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69DD6-D66C-41E8-9386-E60F4853A8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889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9BAE1-32C7-4DB4-AE8B-E1675AF06876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4E5B0-ED83-4D76-A82B-0E63376E912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2E938-0152-440B-A0B3-E4680483F78F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C13D9-6CB1-43BE-8DC5-4750CC3AE5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B018AB5-83FD-4272-A92D-953086626D24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DF2B8E6-C6C8-406C-B3CB-7399F2FE4D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55195-9FDE-45FA-AC43-074750598704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BDF5C-80EA-4936-B9D5-7013D53727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F94A0-B0D7-4C4B-B7D5-BA46FEBDA365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20F15-D776-4EA7-A28B-22B4F1A567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1ACCA-4431-48A9-8656-EC85C75F0F04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0B687-FB46-4C3E-8D2D-73A7890B30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33D6-08AC-486F-8973-BD91B56076C3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DD18F-1A8E-4BD3-A8BF-EB0092D228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79C43477-EFA7-4A10-9BA1-8551F7EA7A0F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8A073C5-F1F4-40A6-B8CA-77A09013C5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0" r:id="rId2"/>
    <p:sldLayoutId id="2147483811" r:id="rId3"/>
    <p:sldLayoutId id="2147483812" r:id="rId4"/>
    <p:sldLayoutId id="2147483819" r:id="rId5"/>
    <p:sldLayoutId id="2147483820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21" r:id="rId12"/>
    <p:sldLayoutId id="2147483822" r:id="rId13"/>
  </p:sldLayoutIdLst>
  <p:transition spd="slow">
    <p:wip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247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248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 smtClean="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fld id="{D65C69FB-7B49-4F22-BAA3-655E81C4C1DD}" type="datetime1">
              <a:rPr lang="ru-RU"/>
              <a:pPr>
                <a:defRPr/>
              </a:pPr>
              <a:t>29.05.2020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 dirty="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B49CB91-45BF-4482-9690-993F8D2263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3512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5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chart" Target="../charts/chart3.xml"/><Relationship Id="rId7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33350" y="3148013"/>
            <a:ext cx="6858000" cy="2941637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300" endPos="45500" dir="5400000" sy="-100000" algn="bl" rotWithShape="0"/>
              </a:effectLst>
              <a:latin typeface="+mn-lt"/>
              <a:ea typeface="+mj-ea"/>
              <a:cs typeface="Arial" pitchFamily="34" charset="0"/>
            </a:endParaRPr>
          </a:p>
        </p:txBody>
      </p:sp>
      <p:sp>
        <p:nvSpPr>
          <p:cNvPr id="16386" name="Прямоугольник 11"/>
          <p:cNvSpPr>
            <a:spLocks noChangeArrowheads="1"/>
          </p:cNvSpPr>
          <p:nvPr/>
        </p:nvSpPr>
        <p:spPr bwMode="auto">
          <a:xfrm>
            <a:off x="0" y="88900"/>
            <a:ext cx="9144000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600" b="1">
                <a:solidFill>
                  <a:schemeClr val="bg1"/>
                </a:solidFill>
                <a:latin typeface="Calibri" pitchFamily="34" charset="0"/>
              </a:rPr>
              <a:t>Финансовый отдел администрации Боковского района</a:t>
            </a:r>
          </a:p>
          <a:p>
            <a:pPr algn="r"/>
            <a:endParaRPr lang="ru-RU" sz="1600" b="1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endParaRPr lang="ru-RU" sz="1600" b="1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endParaRPr lang="ru-RU" sz="1600" b="1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endParaRPr lang="ru-RU" sz="1600" b="1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3200" b="1">
                <a:solidFill>
                  <a:srgbClr val="CC0066"/>
                </a:solidFill>
                <a:latin typeface="Calibri" pitchFamily="34" charset="0"/>
              </a:rPr>
              <a:t>~ </a:t>
            </a:r>
            <a:r>
              <a:rPr lang="ru-RU" sz="3200" b="1">
                <a:solidFill>
                  <a:srgbClr val="CC0066"/>
                </a:solidFill>
                <a:latin typeface="Calibri" pitchFamily="34" charset="0"/>
              </a:rPr>
              <a:t>БЮДЖЕТ ДЛЯ ГРАЖДАН</a:t>
            </a:r>
            <a:r>
              <a:rPr lang="en-US" sz="3200" b="1">
                <a:solidFill>
                  <a:srgbClr val="CC0066"/>
                </a:solidFill>
                <a:latin typeface="Calibri" pitchFamily="34" charset="0"/>
              </a:rPr>
              <a:t>~</a:t>
            </a:r>
            <a:endParaRPr lang="ru-RU" sz="3200" b="1">
              <a:solidFill>
                <a:srgbClr val="CC0066"/>
              </a:solidFill>
              <a:latin typeface="Calibri" pitchFamily="34" charset="0"/>
            </a:endParaRPr>
          </a:p>
          <a:p>
            <a:pPr algn="r"/>
            <a:endParaRPr lang="ru-RU" sz="3200" b="1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endParaRPr lang="ru-RU" sz="1600" b="1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endParaRPr lang="ru-RU" sz="1600" b="1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endParaRPr lang="ru-RU" sz="16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534988" y="2184400"/>
            <a:ext cx="4808537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chemeClr val="accent2"/>
              </a:solidFill>
            </a:endParaRPr>
          </a:p>
          <a:p>
            <a:r>
              <a:rPr lang="ru-RU" sz="2400">
                <a:solidFill>
                  <a:schemeClr val="accent2"/>
                </a:solidFill>
              </a:rPr>
              <a:t> </a:t>
            </a:r>
            <a:r>
              <a:rPr lang="ru-RU" sz="3200">
                <a:solidFill>
                  <a:schemeClr val="bg1"/>
                </a:solidFill>
              </a:rPr>
              <a:t>Исполнение бюджета</a:t>
            </a:r>
          </a:p>
          <a:p>
            <a:r>
              <a:rPr lang="ru-RU" sz="3200">
                <a:solidFill>
                  <a:schemeClr val="bg1"/>
                </a:solidFill>
              </a:rPr>
              <a:t> Боковского района</a:t>
            </a:r>
          </a:p>
        </p:txBody>
      </p:sp>
      <p:sp>
        <p:nvSpPr>
          <p:cNvPr id="16388" name="Rectangle 7"/>
          <p:cNvSpPr>
            <a:spLocks noChangeArrowheads="1"/>
          </p:cNvSpPr>
          <p:nvPr/>
        </p:nvSpPr>
        <p:spPr bwMode="auto">
          <a:xfrm rot="10800000" flipV="1">
            <a:off x="673100" y="4049713"/>
            <a:ext cx="27130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000099"/>
                </a:solidFill>
              </a:rPr>
              <a:t>за </a:t>
            </a:r>
            <a:r>
              <a:rPr lang="ru-RU" sz="3200" dirty="0" smtClean="0">
                <a:solidFill>
                  <a:srgbClr val="000099"/>
                </a:solidFill>
              </a:rPr>
              <a:t>2019 </a:t>
            </a:r>
            <a:r>
              <a:rPr lang="ru-RU" sz="3200" dirty="0">
                <a:solidFill>
                  <a:srgbClr val="000099"/>
                </a:solidFill>
              </a:rPr>
              <a:t>год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4" name="Заголовок 1"/>
          <p:cNvSpPr>
            <a:spLocks noGrp="1"/>
          </p:cNvSpPr>
          <p:nvPr>
            <p:ph type="title"/>
          </p:nvPr>
        </p:nvSpPr>
        <p:spPr>
          <a:xfrm>
            <a:off x="0" y="801688"/>
            <a:ext cx="9144000" cy="971550"/>
          </a:xfrm>
        </p:spPr>
        <p:txBody>
          <a:bodyPr/>
          <a:lstStyle/>
          <a:p>
            <a:pPr algn="ctr" eaLnBrk="1" hangingPunct="1"/>
            <a:r>
              <a:rPr lang="ru-RU" sz="2800" b="1" dirty="0" smtClean="0"/>
              <a:t>Безвозмездные поступления в 2019 году составили 911,8 млн. рублей</a:t>
            </a:r>
          </a:p>
        </p:txBody>
      </p:sp>
      <p:graphicFrame>
        <p:nvGraphicFramePr>
          <p:cNvPr id="2" name="Object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8266854"/>
              </p:ext>
            </p:extLst>
          </p:nvPr>
        </p:nvGraphicFramePr>
        <p:xfrm>
          <a:off x="538163" y="1698625"/>
          <a:ext cx="8066087" cy="470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68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73D3AB4-96D1-4EB2-82C5-795C1BC897D7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1143000"/>
            <a:ext cx="8229600" cy="1011238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17375E"/>
                </a:solidFill>
              </a:rPr>
              <a:t>Динамика доходов, муниципального дорожного фонда</a:t>
            </a:r>
            <a:br>
              <a:rPr lang="ru-RU" sz="2000" b="1" smtClean="0">
                <a:solidFill>
                  <a:srgbClr val="17375E"/>
                </a:solidFill>
              </a:rPr>
            </a:br>
            <a:r>
              <a:rPr lang="ru-RU" sz="2000" b="1" smtClean="0">
                <a:solidFill>
                  <a:srgbClr val="17375E"/>
                </a:solidFill>
              </a:rPr>
              <a:t>      Боковского района</a:t>
            </a:r>
          </a:p>
        </p:txBody>
      </p:sp>
      <p:graphicFrame>
        <p:nvGraphicFramePr>
          <p:cNvPr id="2" name="Object 1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15065145"/>
              </p:ext>
            </p:extLst>
          </p:nvPr>
        </p:nvGraphicFramePr>
        <p:xfrm>
          <a:off x="1220788" y="2957513"/>
          <a:ext cx="6442075" cy="2908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07988" y="717550"/>
            <a:ext cx="8340725" cy="126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Источники формирования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доходов муниципального дорожного фонда </a:t>
            </a:r>
          </a:p>
          <a:p>
            <a:pPr algn="ctr">
              <a:defRPr/>
            </a:pPr>
            <a:r>
              <a:rPr lang="ru-RU" sz="2400" b="1" dirty="0" err="1">
                <a:solidFill>
                  <a:schemeClr val="bg1"/>
                </a:solidFill>
              </a:rPr>
              <a:t>Боковского</a:t>
            </a:r>
            <a:r>
              <a:rPr lang="ru-RU" sz="2400" b="1" dirty="0">
                <a:solidFill>
                  <a:schemeClr val="bg1"/>
                </a:solidFill>
              </a:rPr>
              <a:t> района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71625" y="2106613"/>
            <a:ext cx="6715125" cy="5492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entury" pitchFamily="18" charset="0"/>
              </a:rPr>
              <a:t>1.Доходы от уплаты акцизов на нефтепродукты;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entury" pitchFamily="18" charset="0"/>
              </a:rPr>
              <a:t>                2.Субсидии областного бюджета.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Заголовок 1"/>
          <p:cNvSpPr>
            <a:spLocks noGrp="1"/>
          </p:cNvSpPr>
          <p:nvPr>
            <p:ph type="title"/>
          </p:nvPr>
        </p:nvSpPr>
        <p:spPr>
          <a:xfrm>
            <a:off x="0" y="647700"/>
            <a:ext cx="9144000" cy="1252538"/>
          </a:xfrm>
        </p:spPr>
        <p:txBody>
          <a:bodyPr/>
          <a:lstStyle/>
          <a:p>
            <a:pPr algn="ctr" eaLnBrk="1" hangingPunct="1"/>
            <a:r>
              <a:rPr lang="ru-RU" sz="2800" b="1" dirty="0" smtClean="0"/>
              <a:t>Динамика расходов бюджета </a:t>
            </a:r>
            <a:r>
              <a:rPr lang="ru-RU" sz="2800" b="1" dirty="0" err="1" smtClean="0"/>
              <a:t>Боковского</a:t>
            </a:r>
            <a:r>
              <a:rPr lang="ru-RU" sz="2800" b="1" dirty="0" smtClean="0"/>
              <a:t> района за период 2017-2019 годов </a:t>
            </a:r>
            <a:br>
              <a:rPr lang="ru-RU" sz="2800" b="1" dirty="0" smtClean="0"/>
            </a:br>
            <a:r>
              <a:rPr lang="ru-RU" sz="2800" b="1" dirty="0" smtClean="0"/>
              <a:t>(млн. рублей)</a:t>
            </a:r>
          </a:p>
        </p:txBody>
      </p:sp>
      <p:graphicFrame>
        <p:nvGraphicFramePr>
          <p:cNvPr id="2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8442914"/>
              </p:ext>
            </p:extLst>
          </p:nvPr>
        </p:nvGraphicFramePr>
        <p:xfrm>
          <a:off x="60325" y="1689100"/>
          <a:ext cx="9023350" cy="5073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475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9BA570A-86C9-4CA3-B606-144FC2D146B5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9" name="TextBox 8"/>
          <p:cNvSpPr txBox="1"/>
          <p:nvPr/>
        </p:nvSpPr>
        <p:spPr>
          <a:xfrm>
            <a:off x="1966042" y="3029495"/>
            <a:ext cx="1376363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latin typeface="+mn-lt"/>
              </a:rPr>
              <a:t>646,6</a:t>
            </a:r>
          </a:p>
          <a:p>
            <a:pPr algn="ctr">
              <a:defRPr/>
            </a:pPr>
            <a:endParaRPr lang="ru-RU" sz="2200" b="1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37036" y="2814388"/>
            <a:ext cx="1444625" cy="430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latin typeface="+mn-lt"/>
              </a:rPr>
              <a:t>673,2</a:t>
            </a:r>
            <a:endParaRPr lang="ru-RU" sz="2200" b="1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50013" y="2066925"/>
            <a:ext cx="1487487" cy="430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latin typeface="+mn-lt"/>
              </a:rPr>
              <a:t>1039,8</a:t>
            </a:r>
            <a:endParaRPr lang="ru-RU" sz="2200" b="1" dirty="0">
              <a:latin typeface="+mn-lt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0" name="Заголовок 1"/>
          <p:cNvSpPr>
            <a:spLocks noGrp="1"/>
          </p:cNvSpPr>
          <p:nvPr>
            <p:ph type="title"/>
          </p:nvPr>
        </p:nvSpPr>
        <p:spPr>
          <a:xfrm>
            <a:off x="0" y="657225"/>
            <a:ext cx="9144000" cy="752475"/>
          </a:xfrm>
        </p:spPr>
        <p:txBody>
          <a:bodyPr/>
          <a:lstStyle/>
          <a:p>
            <a:pPr algn="ctr" eaLnBrk="1" hangingPunct="1"/>
            <a:r>
              <a:rPr lang="ru-RU" sz="2800" b="1" dirty="0" smtClean="0"/>
              <a:t>Структура расходов бюджета </a:t>
            </a:r>
            <a:r>
              <a:rPr lang="ru-RU" sz="2800" b="1" dirty="0" err="1" smtClean="0"/>
              <a:t>Боковского</a:t>
            </a:r>
            <a:r>
              <a:rPr lang="ru-RU" sz="2800" b="1" dirty="0" smtClean="0"/>
              <a:t> района</a:t>
            </a:r>
            <a:br>
              <a:rPr lang="ru-RU" sz="2800" b="1" dirty="0" smtClean="0"/>
            </a:br>
            <a:r>
              <a:rPr lang="ru-RU" sz="2800" b="1" dirty="0" smtClean="0"/>
              <a:t> в 2019 году (млн. рублей)</a:t>
            </a:r>
          </a:p>
        </p:txBody>
      </p:sp>
      <p:graphicFrame>
        <p:nvGraphicFramePr>
          <p:cNvPr id="2" name="Object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4830819"/>
              </p:ext>
            </p:extLst>
          </p:nvPr>
        </p:nvGraphicFramePr>
        <p:xfrm>
          <a:off x="53975" y="1517650"/>
          <a:ext cx="9036050" cy="520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541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95E285C-4F91-4ACB-8621-82335725A2EF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9" y="383457"/>
            <a:ext cx="8001056" cy="123886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</a:rPr>
              <a:t>Динамика расходов </a:t>
            </a:r>
            <a:br>
              <a:rPr lang="ru-RU" sz="28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</a:rPr>
            </a:br>
            <a:r>
              <a:rPr lang="ru-RU" sz="28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</a:rPr>
              <a:t>бюджета </a:t>
            </a:r>
            <a:r>
              <a:rPr lang="ru-RU" sz="2800" b="1" dirty="0" err="1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</a:rPr>
              <a:t>Боковского</a:t>
            </a:r>
            <a:r>
              <a:rPr lang="ru-RU" sz="28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</a:rPr>
              <a:t> района в 201</a:t>
            </a:r>
            <a:r>
              <a:rPr lang="en-US" sz="28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</a:rPr>
              <a:t>8</a:t>
            </a:r>
            <a:r>
              <a:rPr lang="ru-RU" sz="28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</a:rPr>
              <a:t>-201</a:t>
            </a:r>
            <a:r>
              <a:rPr lang="en-US" sz="28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</a:rPr>
              <a:t>9</a:t>
            </a:r>
            <a:r>
              <a:rPr lang="ru-RU" sz="2800" b="1" dirty="0" err="1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</a:rPr>
              <a:t>г.г</a:t>
            </a:r>
            <a:r>
              <a:rPr lang="ru-RU" sz="28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</a:rPr>
              <a:t>.</a:t>
            </a:r>
            <a:br>
              <a:rPr lang="ru-RU" sz="28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</a:rPr>
            </a:br>
            <a:r>
              <a:rPr lang="ru-RU" sz="1400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</a:rPr>
              <a:t>								</a:t>
            </a:r>
            <a:r>
              <a:rPr lang="ru-RU" sz="1400" dirty="0" err="1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тыс.руб</a:t>
            </a:r>
            <a:endParaRPr lang="ru-RU" sz="1400" dirty="0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3" name="Object 1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06576654"/>
              </p:ext>
            </p:extLst>
          </p:nvPr>
        </p:nvGraphicFramePr>
        <p:xfrm>
          <a:off x="512763" y="1436688"/>
          <a:ext cx="8020050" cy="439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641350"/>
            <a:ext cx="8229600" cy="850900"/>
          </a:xfrm>
        </p:spPr>
        <p:txBody>
          <a:bodyPr/>
          <a:lstStyle/>
          <a:p>
            <a:pPr algn="ctr" eaLnBrk="1" hangingPunct="1"/>
            <a:r>
              <a:rPr lang="ru-RU" sz="2400" b="1" i="1" smtClean="0"/>
              <a:t>Динамика расходов консолидированного бюджета</a:t>
            </a:r>
            <a:br>
              <a:rPr lang="ru-RU" sz="2400" b="1" i="1" smtClean="0"/>
            </a:br>
            <a:r>
              <a:rPr lang="ru-RU" sz="2400" b="1" i="1" smtClean="0"/>
              <a:t> Боковского района</a:t>
            </a:r>
          </a:p>
        </p:txBody>
      </p:sp>
      <p:graphicFrame>
        <p:nvGraphicFramePr>
          <p:cNvPr id="2" name="Object 1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93082413"/>
              </p:ext>
            </p:extLst>
          </p:nvPr>
        </p:nvGraphicFramePr>
        <p:xfrm>
          <a:off x="719138" y="1212850"/>
          <a:ext cx="8020050" cy="5322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274638"/>
            <a:ext cx="8429684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</a:rPr>
              <a:t>Динамика расходов бюджета </a:t>
            </a:r>
            <a:r>
              <a:rPr lang="ru-RU" sz="2400" dirty="0" err="1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</a:rPr>
              <a:t>Боковского</a:t>
            </a:r>
            <a:r>
              <a:rPr lang="ru-RU" sz="2400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</a:rPr>
              <a:t> района на реализацию муниципальных  программ</a:t>
            </a:r>
            <a:endParaRPr lang="ru-RU" sz="2400" dirty="0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3" name="Object 1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22991523"/>
              </p:ext>
            </p:extLst>
          </p:nvPr>
        </p:nvGraphicFramePr>
        <p:xfrm>
          <a:off x="503238" y="1624013"/>
          <a:ext cx="8274050" cy="4233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1139780"/>
              </p:ext>
            </p:extLst>
          </p:nvPr>
        </p:nvGraphicFramePr>
        <p:xfrm>
          <a:off x="263525" y="1751013"/>
          <a:ext cx="8616950" cy="4986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2946" name="Заголовок 1"/>
          <p:cNvSpPr>
            <a:spLocks noGrp="1"/>
          </p:cNvSpPr>
          <p:nvPr>
            <p:ph type="title"/>
          </p:nvPr>
        </p:nvSpPr>
        <p:spPr>
          <a:xfrm>
            <a:off x="0" y="719138"/>
            <a:ext cx="9144000" cy="1181100"/>
          </a:xfrm>
        </p:spPr>
        <p:txBody>
          <a:bodyPr/>
          <a:lstStyle/>
          <a:p>
            <a:pPr algn="ctr" eaLnBrk="1" hangingPunct="1"/>
            <a:r>
              <a:rPr lang="ru-RU" sz="2800" b="1" dirty="0" smtClean="0"/>
              <a:t>Бюджетные ассигнования на реализацию муниципальных программ в бюджете </a:t>
            </a:r>
            <a:r>
              <a:rPr lang="ru-RU" sz="2800" b="1" dirty="0" err="1" smtClean="0"/>
              <a:t>Боковского</a:t>
            </a:r>
            <a:r>
              <a:rPr lang="ru-RU" sz="2800" b="1" dirty="0" smtClean="0"/>
              <a:t> района за 2017-2019 годы (млн. рублей)</a:t>
            </a:r>
          </a:p>
        </p:txBody>
      </p:sp>
      <p:sp>
        <p:nvSpPr>
          <p:cNvPr id="8294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34736BC-DF75-4BE4-94FC-6B0D17E989D6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8" name="TextBox 1"/>
          <p:cNvSpPr txBox="1"/>
          <p:nvPr/>
        </p:nvSpPr>
        <p:spPr>
          <a:xfrm>
            <a:off x="6538913" y="4114647"/>
            <a:ext cx="895350" cy="3683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anchor="ctr">
            <a:sp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96,1%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075240" cy="648072"/>
          </a:xfrm>
          <a:solidFill>
            <a:schemeClr val="tx2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800" dirty="0" smtClean="0"/>
              <a:t>Расходы на реализацию национальных проектов </a:t>
            </a:r>
            <a:r>
              <a:rPr lang="ru-RU" sz="1800" dirty="0" smtClean="0"/>
              <a:t>за 2019 год (тыс. руб.)</a:t>
            </a:r>
            <a:endParaRPr lang="ru-RU" sz="1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1826480"/>
              </p:ext>
            </p:extLst>
          </p:nvPr>
        </p:nvGraphicFramePr>
        <p:xfrm>
          <a:off x="457200" y="1809181"/>
          <a:ext cx="8229600" cy="1691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503F9-2F16-444B-A4C6-0FCCFF252B25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4371539"/>
              </p:ext>
            </p:extLst>
          </p:nvPr>
        </p:nvGraphicFramePr>
        <p:xfrm>
          <a:off x="381000" y="3284985"/>
          <a:ext cx="8382000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Box 6"/>
          <p:cNvSpPr txBox="1"/>
          <p:nvPr/>
        </p:nvSpPr>
        <p:spPr>
          <a:xfrm flipH="1">
            <a:off x="827584" y="206084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827584" y="1541332"/>
            <a:ext cx="1773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79646">
                    <a:lumMod val="50000"/>
                  </a:srgbClr>
                </a:solidFill>
              </a:rPr>
              <a:t>Национальный проект</a:t>
            </a:r>
            <a:endParaRPr lang="ru-RU" sz="1600" b="1" dirty="0">
              <a:solidFill>
                <a:srgbClr val="F79646">
                  <a:lumMod val="50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2601495" y="2015129"/>
            <a:ext cx="458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42784" y="1504826"/>
            <a:ext cx="2109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79646">
                    <a:lumMod val="50000"/>
                  </a:srgbClr>
                </a:solidFill>
              </a:rPr>
              <a:t>Региональный</a:t>
            </a:r>
          </a:p>
          <a:p>
            <a:pPr algn="ctr"/>
            <a:r>
              <a:rPr lang="ru-RU" sz="1000" b="1" dirty="0" smtClean="0">
                <a:solidFill>
                  <a:srgbClr val="4F81BD"/>
                </a:solidFill>
              </a:rPr>
              <a:t> </a:t>
            </a:r>
            <a:r>
              <a:rPr lang="ru-RU" sz="1600" b="1" dirty="0" smtClean="0">
                <a:solidFill>
                  <a:srgbClr val="F79646">
                    <a:lumMod val="50000"/>
                  </a:srgbClr>
                </a:solidFill>
              </a:rPr>
              <a:t>проект</a:t>
            </a:r>
            <a:endParaRPr lang="ru-RU" sz="1600" b="1" dirty="0">
              <a:solidFill>
                <a:srgbClr val="F79646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05368" y="1845852"/>
            <a:ext cx="1199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79646">
                    <a:lumMod val="50000"/>
                  </a:srgbClr>
                </a:solidFill>
              </a:rPr>
              <a:t>2019</a:t>
            </a:r>
            <a:r>
              <a:rPr lang="ru-RU" sz="1000" b="1" dirty="0" smtClean="0">
                <a:solidFill>
                  <a:srgbClr val="F79646">
                    <a:lumMod val="50000"/>
                  </a:srgbClr>
                </a:solidFill>
              </a:rPr>
              <a:t> </a:t>
            </a:r>
            <a:r>
              <a:rPr lang="ru-RU" sz="1600" b="1" dirty="0" smtClean="0">
                <a:solidFill>
                  <a:srgbClr val="F79646">
                    <a:lumMod val="50000"/>
                  </a:srgbClr>
                </a:solidFill>
              </a:rPr>
              <a:t>год</a:t>
            </a:r>
            <a:endParaRPr lang="ru-RU" sz="1600" b="1" dirty="0">
              <a:solidFill>
                <a:srgbClr val="F79646">
                  <a:lumMod val="50000"/>
                </a:srgb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76256" y="2163053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1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2269719"/>
              </p:ext>
            </p:extLst>
          </p:nvPr>
        </p:nvGraphicFramePr>
        <p:xfrm>
          <a:off x="381000" y="4976813"/>
          <a:ext cx="8534400" cy="18014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77883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4504"/>
            <a:ext cx="7272808" cy="1077218"/>
          </a:xfrm>
          <a:prstGeom prst="rect">
            <a:avLst/>
          </a:prstGeom>
          <a:effectLst>
            <a:glow rad="101600">
              <a:schemeClr val="tx1">
                <a:alpha val="6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по разделу «Образование»</a:t>
            </a:r>
          </a:p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(млн.рублей)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Object 11"/>
          <p:cNvGraphicFramePr>
            <a:graphicFrameLocks/>
          </p:cNvGraphicFramePr>
          <p:nvPr/>
        </p:nvGraphicFramePr>
        <p:xfrm>
          <a:off x="1619250" y="1989138"/>
          <a:ext cx="5856288" cy="3687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323528" y="1052736"/>
            <a:ext cx="1944216" cy="1080120"/>
          </a:xfrm>
          <a:prstGeom prst="roundRect">
            <a:avLst>
              <a:gd name="adj" fmla="val 34489"/>
            </a:avLst>
          </a:prstGeom>
          <a:blipFill>
            <a:blip r:embed="rId3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2204864"/>
            <a:ext cx="1296144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74,0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950" y="692150"/>
            <a:ext cx="273526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Дошкольное образование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3284984"/>
            <a:ext cx="2088232" cy="1152128"/>
          </a:xfrm>
          <a:prstGeom prst="roundRect">
            <a:avLst>
              <a:gd name="adj" fmla="val 37576"/>
            </a:avLst>
          </a:prstGeom>
          <a:blipFill>
            <a:blip r:embed="rId4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7950" y="2924175"/>
            <a:ext cx="2160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Общее образование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1560" y="4509120"/>
            <a:ext cx="1296144" cy="5760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199,9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32488" y="692150"/>
            <a:ext cx="3211512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Дополнительное образование</a:t>
            </a:r>
            <a:endParaRPr lang="ru-RU" dirty="0"/>
          </a:p>
        </p:txBody>
      </p:sp>
      <p:pic>
        <p:nvPicPr>
          <p:cNvPr id="13" name="Рисунок 12" descr="kruzhki_gri(5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1052737"/>
            <a:ext cx="1907704" cy="1080120"/>
          </a:xfrm>
          <a:prstGeom prst="roundRect">
            <a:avLst>
              <a:gd name="adj" fmla="val 32638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Скругленный прямоугольник 13"/>
          <p:cNvSpPr/>
          <p:nvPr/>
        </p:nvSpPr>
        <p:spPr>
          <a:xfrm>
            <a:off x="7092280" y="2204864"/>
            <a:ext cx="1296144" cy="57606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50,5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91250" y="5445125"/>
            <a:ext cx="295275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Профессиональная подготовка, переподготовка и повышение квалификации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64088" y="5733256"/>
            <a:ext cx="1296144" cy="57606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0,08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876256" y="3212976"/>
            <a:ext cx="1800200" cy="1213164"/>
          </a:xfrm>
          <a:prstGeom prst="roundRect">
            <a:avLst>
              <a:gd name="adj" fmla="val 34988"/>
            </a:avLst>
          </a:prstGeom>
          <a:blipFill>
            <a:blip r:embed="rId6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46850" y="2852738"/>
            <a:ext cx="2597150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Молодежная политика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164288" y="4509120"/>
            <a:ext cx="1296144" cy="57606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5,1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3" name="Picture 6" descr="http://cs.sunschool8.ru/-/btLPzFT9pzMfN3yp3MvkgA/sv/image/57/85/c0/156688/596/Forum_sch30_1.png?150300298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5373688"/>
            <a:ext cx="2016125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0" y="5157788"/>
            <a:ext cx="3313113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Другие вопросы в области образования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411760" y="5733256"/>
            <a:ext cx="1296144" cy="57606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8,3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627313" y="1196975"/>
            <a:ext cx="4006850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Израсходовано всего:</a:t>
            </a:r>
          </a:p>
          <a:p>
            <a:pPr algn="ctr">
              <a:defRPr/>
            </a:pP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337,9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9" name="Номер слайда 2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34824F7-1738-4B18-A6B1-F4C797F06A27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авнобедренный треугольник 12"/>
          <p:cNvSpPr/>
          <p:nvPr/>
        </p:nvSpPr>
        <p:spPr>
          <a:xfrm>
            <a:off x="746125" y="2166938"/>
            <a:ext cx="7651750" cy="4691062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7A3EAD6-A0BA-44F2-9AAE-D61516B92C80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222497" y="665815"/>
            <a:ext cx="8699006" cy="9676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Боковского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 за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осуществлялось на основе: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91188" y="5140180"/>
            <a:ext cx="5469411" cy="63919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«Майских» </a:t>
            </a: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Указов Президента РФ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31976" y="5948047"/>
            <a:ext cx="6072327" cy="80042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Основных направлений бюджетной и налоговой политики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Боковского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923930" y="3719757"/>
            <a:ext cx="5023995" cy="12606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Положений послания Президента РФ Федеральному собранию РФ, определяющих бюджетную политику в РФ</a:t>
            </a:r>
          </a:p>
        </p:txBody>
      </p:sp>
      <p:pic>
        <p:nvPicPr>
          <p:cNvPr id="174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1563688"/>
            <a:ext cx="3995738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25938" y="1563688"/>
            <a:ext cx="4621212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734B23F-77F6-49C0-B2DC-B38186DC3EC1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4" name="TextBox 3"/>
          <p:cNvSpPr txBox="1"/>
          <p:nvPr/>
        </p:nvSpPr>
        <p:spPr>
          <a:xfrm>
            <a:off x="668338" y="639763"/>
            <a:ext cx="7640637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Укрепление материально-технической базы</a:t>
            </a:r>
          </a:p>
          <a:p>
            <a:pPr algn="ctr">
              <a:defRPr/>
            </a:pP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 образовательных учреждений</a:t>
            </a:r>
          </a:p>
        </p:txBody>
      </p:sp>
      <p:sp>
        <p:nvSpPr>
          <p:cNvPr id="5" name="Пятиугольник 4"/>
          <p:cNvSpPr/>
          <p:nvPr/>
        </p:nvSpPr>
        <p:spPr>
          <a:xfrm>
            <a:off x="688975" y="1641475"/>
            <a:ext cx="5868988" cy="10064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Капитальный ремонт муниципальных образовательных учреждений 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32,6 </a:t>
            </a: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млн.руб. </a:t>
            </a:r>
          </a:p>
        </p:txBody>
      </p:sp>
      <p:sp>
        <p:nvSpPr>
          <p:cNvPr id="6" name="Пятиугольник 5"/>
          <p:cNvSpPr/>
          <p:nvPr/>
        </p:nvSpPr>
        <p:spPr>
          <a:xfrm>
            <a:off x="698500" y="2782888"/>
            <a:ext cx="5761038" cy="102235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Приобретение школьных автобусов 2,8 млн.руб.</a:t>
            </a:r>
          </a:p>
        </p:txBody>
      </p:sp>
      <p:sp>
        <p:nvSpPr>
          <p:cNvPr id="7" name="Пятиугольник 6"/>
          <p:cNvSpPr/>
          <p:nvPr/>
        </p:nvSpPr>
        <p:spPr>
          <a:xfrm>
            <a:off x="717550" y="3952875"/>
            <a:ext cx="5692775" cy="1346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Оснащение образовательных учреждений после капитального ремонта 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14,6 </a:t>
            </a: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млн.руб.</a:t>
            </a:r>
          </a:p>
        </p:txBody>
      </p:sp>
      <p:pic>
        <p:nvPicPr>
          <p:cNvPr id="86022" name="Picture 2" descr="https://im0-tub-ru.yandex.net/i?id=22eb98b2386a1393dc26ad89f34c45f9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24650" y="1327150"/>
            <a:ext cx="222250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3" name="Picture 4" descr="https://im0-tub-ru.yandex.net/i?id=acae131bf955a05c3a75ef4a3e2ec502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4638" y="2909888"/>
            <a:ext cx="2343150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4" name="Picture 6" descr="https://im0-tub-ru.yandex.net/i?id=ad5d232770c481cdd42461f1c090f7bd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80175" y="4602163"/>
            <a:ext cx="24574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840097"/>
              </p:ext>
            </p:extLst>
          </p:nvPr>
        </p:nvGraphicFramePr>
        <p:xfrm>
          <a:off x="6215685" y="1760550"/>
          <a:ext cx="2739162" cy="4040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9162"/>
              </a:tblGrid>
              <a:tr h="5991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2019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год</a:t>
                      </a:r>
                      <a:endParaRPr lang="ru-RU" sz="16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717755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 smtClean="0">
                          <a:latin typeface="+mn-lt"/>
                        </a:rPr>
                        <a:t>29601,7</a:t>
                      </a:r>
                      <a:endParaRPr lang="ru-RU" sz="1600" b="1" i="0" dirty="0">
                        <a:latin typeface="+mn-lt"/>
                      </a:endParaRPr>
                    </a:p>
                  </a:txBody>
                  <a:tcPr anchor="ctr"/>
                </a:tc>
              </a:tr>
              <a:tr h="707922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 smtClean="0">
                          <a:latin typeface="+mn-lt"/>
                        </a:rPr>
                        <a:t>98,0</a:t>
                      </a:r>
                      <a:endParaRPr lang="ru-RU" sz="1600" b="1" i="0" dirty="0">
                        <a:latin typeface="+mn-lt"/>
                      </a:endParaRPr>
                    </a:p>
                  </a:txBody>
                  <a:tcPr anchor="ctr"/>
                </a:tc>
              </a:tr>
              <a:tr h="639097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 smtClean="0">
                          <a:latin typeface="+mn-lt"/>
                        </a:rPr>
                        <a:t>14836,4</a:t>
                      </a:r>
                      <a:endParaRPr lang="ru-RU" sz="1600" b="1" i="0" dirty="0">
                        <a:latin typeface="+mn-lt"/>
                      </a:endParaRPr>
                    </a:p>
                  </a:txBody>
                  <a:tcPr anchor="ctr"/>
                </a:tc>
              </a:tr>
              <a:tr h="688258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 smtClean="0">
                          <a:latin typeface="+mn-lt"/>
                        </a:rPr>
                        <a:t>1340,9</a:t>
                      </a:r>
                      <a:endParaRPr lang="ru-RU" sz="1600" b="1" i="0" dirty="0">
                        <a:latin typeface="+mn-lt"/>
                      </a:endParaRPr>
                    </a:p>
                  </a:txBody>
                  <a:tcPr anchor="ctr"/>
                </a:tc>
              </a:tr>
              <a:tr h="688258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 smtClean="0">
                          <a:latin typeface="+mn-lt"/>
                        </a:rPr>
                        <a:t>63,6</a:t>
                      </a:r>
                      <a:endParaRPr lang="ru-RU" sz="1600" b="1" i="0" dirty="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87076" name="Группа 34"/>
          <p:cNvGrpSpPr>
            <a:grpSpLocks/>
          </p:cNvGrpSpPr>
          <p:nvPr/>
        </p:nvGrpSpPr>
        <p:grpSpPr bwMode="auto">
          <a:xfrm>
            <a:off x="4392408" y="1656838"/>
            <a:ext cx="2598327" cy="4160838"/>
            <a:chOff x="4634145" y="1339781"/>
            <a:chExt cx="2308193" cy="3384619"/>
          </a:xfrm>
        </p:grpSpPr>
        <p:sp>
          <p:nvSpPr>
            <p:cNvPr id="67" name="Прямоугольник 66"/>
            <p:cNvSpPr/>
            <p:nvPr/>
          </p:nvSpPr>
          <p:spPr>
            <a:xfrm>
              <a:off x="4634145" y="1367882"/>
              <a:ext cx="1584303" cy="5495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ru-RU" sz="800" b="1" dirty="0"/>
            </a:p>
          </p:txBody>
        </p:sp>
        <p:grpSp>
          <p:nvGrpSpPr>
            <p:cNvPr id="87098" name="Группа 33"/>
            <p:cNvGrpSpPr>
              <a:grpSpLocks/>
            </p:cNvGrpSpPr>
            <p:nvPr/>
          </p:nvGrpSpPr>
          <p:grpSpPr bwMode="auto">
            <a:xfrm>
              <a:off x="4643438" y="1339781"/>
              <a:ext cx="2298900" cy="3384619"/>
              <a:chOff x="4643438" y="1339781"/>
              <a:chExt cx="2298900" cy="3384619"/>
            </a:xfrm>
          </p:grpSpPr>
          <p:sp>
            <p:nvSpPr>
              <p:cNvPr id="32" name="Пятиугольник 31"/>
              <p:cNvSpPr/>
              <p:nvPr/>
            </p:nvSpPr>
            <p:spPr>
              <a:xfrm>
                <a:off x="4643670" y="1915853"/>
                <a:ext cx="2298668" cy="576073"/>
              </a:xfrm>
              <a:prstGeom prst="homePlate">
                <a:avLst>
                  <a:gd name="adj" fmla="val 21891"/>
                </a:avLst>
              </a:prstGeom>
              <a:solidFill>
                <a:schemeClr val="tx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266700" algn="r">
                  <a:defRPr/>
                </a:pPr>
                <a:r>
                  <a:rPr lang="ru-RU" sz="1000" b="1" dirty="0"/>
                  <a:t>Обеспечение деятельности </a:t>
                </a:r>
                <a:r>
                  <a:rPr lang="ru-RU" sz="1000" b="1" dirty="0" err="1"/>
                  <a:t>мун</a:t>
                </a:r>
                <a:r>
                  <a:rPr lang="ru-RU" sz="1000" b="1" dirty="0"/>
                  <a:t>. учреждений здравоохранения</a:t>
                </a:r>
              </a:p>
            </p:txBody>
          </p:sp>
          <p:sp>
            <p:nvSpPr>
              <p:cNvPr id="55" name="Пятиугольник 54"/>
              <p:cNvSpPr/>
              <p:nvPr/>
            </p:nvSpPr>
            <p:spPr>
              <a:xfrm>
                <a:off x="4643670" y="2491925"/>
                <a:ext cx="2298668" cy="576072"/>
              </a:xfrm>
              <a:prstGeom prst="homePlate">
                <a:avLst>
                  <a:gd name="adj" fmla="val 21891"/>
                </a:avLst>
              </a:prstGeom>
              <a:solidFill>
                <a:schemeClr val="tx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361950" algn="r">
                  <a:defRPr/>
                </a:pPr>
                <a:r>
                  <a:rPr lang="ru-RU" sz="1000" b="1" dirty="0"/>
                  <a:t>Обеспечение медицинскими кадрами</a:t>
                </a:r>
              </a:p>
            </p:txBody>
          </p:sp>
          <p:sp>
            <p:nvSpPr>
              <p:cNvPr id="56" name="Пятиугольник 55"/>
              <p:cNvSpPr/>
              <p:nvPr/>
            </p:nvSpPr>
            <p:spPr>
              <a:xfrm>
                <a:off x="4643670" y="3067997"/>
                <a:ext cx="2298668" cy="505819"/>
              </a:xfrm>
              <a:prstGeom prst="homePlate">
                <a:avLst>
                  <a:gd name="adj" fmla="val 21891"/>
                </a:avLst>
              </a:prstGeom>
              <a:solidFill>
                <a:schemeClr val="tx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361950" algn="r">
                  <a:defRPr/>
                </a:pPr>
                <a:r>
                  <a:rPr lang="ru-RU" sz="1000" b="1" dirty="0"/>
                  <a:t>Расходы на проведение капитального ремонта муниципальных учреждений здравоохранения</a:t>
                </a:r>
              </a:p>
            </p:txBody>
          </p:sp>
          <p:sp>
            <p:nvSpPr>
              <p:cNvPr id="57" name="Пятиугольник 56"/>
              <p:cNvSpPr/>
              <p:nvPr/>
            </p:nvSpPr>
            <p:spPr>
              <a:xfrm>
                <a:off x="4643670" y="3573816"/>
                <a:ext cx="2298668" cy="576073"/>
              </a:xfrm>
              <a:prstGeom prst="homePlate">
                <a:avLst>
                  <a:gd name="adj" fmla="val 21891"/>
                </a:avLst>
              </a:prstGeom>
              <a:solidFill>
                <a:schemeClr val="tx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85725" algn="r">
                  <a:defRPr/>
                </a:pPr>
                <a:r>
                  <a:rPr lang="ru-RU" sz="1000" b="1" dirty="0"/>
                  <a:t>Мероприятия по профилактике инфекционных заболеваний</a:t>
                </a:r>
              </a:p>
            </p:txBody>
          </p:sp>
          <p:sp>
            <p:nvSpPr>
              <p:cNvPr id="58" name="Пятиугольник 57"/>
              <p:cNvSpPr/>
              <p:nvPr/>
            </p:nvSpPr>
            <p:spPr>
              <a:xfrm>
                <a:off x="4643670" y="4149889"/>
                <a:ext cx="2298668" cy="574511"/>
              </a:xfrm>
              <a:prstGeom prst="homePlate">
                <a:avLst>
                  <a:gd name="adj" fmla="val 21891"/>
                </a:avLst>
              </a:prstGeom>
              <a:solidFill>
                <a:schemeClr val="tx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85725" algn="r">
                  <a:defRPr/>
                </a:pPr>
                <a:r>
                  <a:rPr lang="ru-RU" sz="1000" b="1" dirty="0"/>
                  <a:t>Другие вопросы </a:t>
                </a:r>
              </a:p>
              <a:p>
                <a:pPr marL="85725" algn="r">
                  <a:defRPr/>
                </a:pPr>
                <a:r>
                  <a:rPr lang="ru-RU" sz="1000" b="1" dirty="0"/>
                  <a:t>в области  здравоохранения</a:t>
                </a:r>
              </a:p>
            </p:txBody>
          </p:sp>
          <p:pic>
            <p:nvPicPr>
              <p:cNvPr id="73" name="Рисунок 72" descr="47002402_subscription_s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850296" y="1339781"/>
                <a:ext cx="1403535" cy="675191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</p:grpSp>
      <p:pic>
        <p:nvPicPr>
          <p:cNvPr id="87077" name="Рисунок 73" descr="i562PTHFP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" y="5876925"/>
            <a:ext cx="90011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Диаграмма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4375025"/>
              </p:ext>
            </p:extLst>
          </p:nvPr>
        </p:nvGraphicFramePr>
        <p:xfrm>
          <a:off x="-380233" y="1656838"/>
          <a:ext cx="4772641" cy="501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61" name="Прямая соединительная линия 60"/>
          <p:cNvCxnSpPr/>
          <p:nvPr/>
        </p:nvCxnSpPr>
        <p:spPr>
          <a:xfrm>
            <a:off x="9045575" y="6669088"/>
            <a:ext cx="0" cy="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H="1">
            <a:off x="52388" y="1341438"/>
            <a:ext cx="36512" cy="5256212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flipH="1">
            <a:off x="69850" y="1349375"/>
            <a:ext cx="9001125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9467850" y="5589588"/>
            <a:ext cx="0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082" name="Группа 35"/>
          <p:cNvGrpSpPr>
            <a:grpSpLocks/>
          </p:cNvGrpSpPr>
          <p:nvPr/>
        </p:nvGrpSpPr>
        <p:grpSpPr bwMode="auto">
          <a:xfrm>
            <a:off x="4380526" y="2486875"/>
            <a:ext cx="344847" cy="3330801"/>
            <a:chOff x="4716463" y="2027238"/>
            <a:chExt cx="215900" cy="2554287"/>
          </a:xfrm>
        </p:grpSpPr>
        <p:sp>
          <p:nvSpPr>
            <p:cNvPr id="37" name="Цилиндр 36"/>
            <p:cNvSpPr/>
            <p:nvPr/>
          </p:nvSpPr>
          <p:spPr>
            <a:xfrm>
              <a:off x="4716463" y="2027238"/>
              <a:ext cx="215900" cy="322262"/>
            </a:xfrm>
            <a:prstGeom prst="can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/>
            </a:p>
          </p:txBody>
        </p:sp>
        <p:sp>
          <p:nvSpPr>
            <p:cNvPr id="38" name="Цилиндр 37"/>
            <p:cNvSpPr/>
            <p:nvPr/>
          </p:nvSpPr>
          <p:spPr>
            <a:xfrm>
              <a:off x="4716463" y="2603500"/>
              <a:ext cx="215900" cy="320675"/>
            </a:xfrm>
            <a:prstGeom prst="can">
              <a:avLst/>
            </a:prstGeom>
            <a:solidFill>
              <a:srgbClr val="C00000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/>
            </a:p>
          </p:txBody>
        </p:sp>
        <p:sp>
          <p:nvSpPr>
            <p:cNvPr id="39" name="Цилиндр 38"/>
            <p:cNvSpPr/>
            <p:nvPr/>
          </p:nvSpPr>
          <p:spPr>
            <a:xfrm>
              <a:off x="4716463" y="3141663"/>
              <a:ext cx="215900" cy="320675"/>
            </a:xfrm>
            <a:prstGeom prst="can">
              <a:avLst/>
            </a:prstGeom>
            <a:solidFill>
              <a:schemeClr val="accent3">
                <a:lumMod val="75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/>
            </a:p>
          </p:txBody>
        </p:sp>
        <p:sp>
          <p:nvSpPr>
            <p:cNvPr id="40" name="Цилиндр 39"/>
            <p:cNvSpPr/>
            <p:nvPr/>
          </p:nvSpPr>
          <p:spPr>
            <a:xfrm>
              <a:off x="4716463" y="3683000"/>
              <a:ext cx="215900" cy="322263"/>
            </a:xfrm>
            <a:prstGeom prst="can">
              <a:avLst/>
            </a:prstGeom>
            <a:solidFill>
              <a:srgbClr val="7030A0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/>
            </a:p>
          </p:txBody>
        </p:sp>
        <p:sp>
          <p:nvSpPr>
            <p:cNvPr id="41" name="Цилиндр 40"/>
            <p:cNvSpPr/>
            <p:nvPr/>
          </p:nvSpPr>
          <p:spPr>
            <a:xfrm>
              <a:off x="4716463" y="4259263"/>
              <a:ext cx="215900" cy="322262"/>
            </a:xfrm>
            <a:prstGeom prst="can">
              <a:avLst/>
            </a:prstGeom>
            <a:solidFill>
              <a:schemeClr val="accent5">
                <a:lumMod val="75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/>
            </a:p>
          </p:txBody>
        </p:sp>
      </p:grpSp>
      <p:cxnSp>
        <p:nvCxnSpPr>
          <p:cNvPr id="77" name="Прямая соединительная линия 76"/>
          <p:cNvCxnSpPr/>
          <p:nvPr/>
        </p:nvCxnSpPr>
        <p:spPr>
          <a:xfrm flipH="1">
            <a:off x="36513" y="5876925"/>
            <a:ext cx="8999537" cy="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9063243" y="1447697"/>
            <a:ext cx="0" cy="5256213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>
            <a:off x="250825" y="6092825"/>
            <a:ext cx="115252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>
            <a:off x="1763713" y="6092825"/>
            <a:ext cx="115252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3348038" y="6092825"/>
            <a:ext cx="115252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flipH="1">
            <a:off x="34925" y="6605588"/>
            <a:ext cx="9036050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089" name="TextBox 51"/>
          <p:cNvSpPr txBox="1">
            <a:spLocks noChangeArrowheads="1"/>
          </p:cNvSpPr>
          <p:nvPr/>
        </p:nvSpPr>
        <p:spPr bwMode="auto">
          <a:xfrm>
            <a:off x="7234238" y="1361236"/>
            <a:ext cx="16573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600" b="1"/>
              <a:t>тыс. рублей</a:t>
            </a:r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0" y="612775"/>
            <a:ext cx="9144000" cy="6635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Расходы бюджета </a:t>
            </a:r>
            <a:r>
              <a:rPr lang="ru-RU" sz="26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Боковского</a:t>
            </a: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района </a:t>
            </a:r>
            <a:b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 </a:t>
            </a: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2019 </a:t>
            </a: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году на здравоохранение – </a:t>
            </a: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45,9 </a:t>
            </a: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млн. рублей</a:t>
            </a:r>
          </a:p>
        </p:txBody>
      </p:sp>
      <p:sp>
        <p:nvSpPr>
          <p:cNvPr id="87091" name="Номер слайда 4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EA2F1A0-8B5E-4A70-87DD-6A585F0BF7F8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069CC25-4665-4A6B-9D22-6F8AD67F620B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4" name="TextBox 3"/>
          <p:cNvSpPr txBox="1"/>
          <p:nvPr/>
        </p:nvSpPr>
        <p:spPr>
          <a:xfrm>
            <a:off x="668338" y="639763"/>
            <a:ext cx="7640637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Укрепление материально-технической базы</a:t>
            </a:r>
          </a:p>
          <a:p>
            <a:pPr algn="ctr">
              <a:defRPr/>
            </a:pP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 в сфере здравоохранения</a:t>
            </a:r>
          </a:p>
        </p:txBody>
      </p:sp>
      <p:sp>
        <p:nvSpPr>
          <p:cNvPr id="5" name="Пятиугольник 4"/>
          <p:cNvSpPr/>
          <p:nvPr/>
        </p:nvSpPr>
        <p:spPr>
          <a:xfrm>
            <a:off x="688975" y="1641475"/>
            <a:ext cx="5711825" cy="1426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Приобретение модульных - акушерских пунктов, врачебных амбулаторий и на приобретение и оснащение модуля для врачебной амбулатории 1,2 млн.руб. </a:t>
            </a:r>
          </a:p>
        </p:txBody>
      </p:sp>
      <p:sp>
        <p:nvSpPr>
          <p:cNvPr id="6" name="Пятиугольник 5"/>
          <p:cNvSpPr/>
          <p:nvPr/>
        </p:nvSpPr>
        <p:spPr>
          <a:xfrm>
            <a:off x="698500" y="3323458"/>
            <a:ext cx="5761038" cy="15525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Приобретение </a:t>
            </a: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аппаратов УЗИ, </a:t>
            </a:r>
            <a:r>
              <a:rPr lang="ru-RU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видеоколоноскопа</a:t>
            </a: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видеогастроскопа</a:t>
            </a: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, аппаратов для физиотерапевтического кабинета 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11,5 </a:t>
            </a: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млн.руб.</a:t>
            </a:r>
          </a:p>
        </p:txBody>
      </p:sp>
      <p:pic>
        <p:nvPicPr>
          <p:cNvPr id="89093" name="Picture 2" descr="https://im0-tub-ru.yandex.net/i?id=1342bcc2b9acfb6220ad49ea40c8b5e1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59538" y="1267440"/>
            <a:ext cx="2316163" cy="1759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4" name="Picture 4" descr="https://im0-tub-ru.yandex.net/i?id=e89be5c2dac09f7bed88a8bec8525e92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3513" y="3067665"/>
            <a:ext cx="2262188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ятиугольник 8"/>
          <p:cNvSpPr/>
          <p:nvPr/>
        </p:nvSpPr>
        <p:spPr>
          <a:xfrm>
            <a:off x="664368" y="5161935"/>
            <a:ext cx="5761038" cy="145517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Капитальный ремонт муниципальных учреждений здравоохранения  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14,8 </a:t>
            </a:r>
            <a:r>
              <a:rPr lang="ru-RU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млн.руб</a:t>
            </a: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513" y="5053627"/>
            <a:ext cx="2262188" cy="1701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6" name="Title 8"/>
          <p:cNvSpPr>
            <a:spLocks noGrp="1"/>
          </p:cNvSpPr>
          <p:nvPr>
            <p:ph type="title"/>
          </p:nvPr>
        </p:nvSpPr>
        <p:spPr>
          <a:xfrm>
            <a:off x="0" y="768350"/>
            <a:ext cx="8956675" cy="638175"/>
          </a:xfrm>
        </p:spPr>
        <p:txBody>
          <a:bodyPr/>
          <a:lstStyle/>
          <a:p>
            <a:pPr algn="ctr" eaLnBrk="1" hangingPunct="1"/>
            <a:r>
              <a:rPr lang="ru-RU" sz="2400" b="1" dirty="0" smtClean="0"/>
              <a:t>Структура расходов по разделу «Социальная политика» </a:t>
            </a:r>
            <a:br>
              <a:rPr lang="ru-RU" sz="2400" b="1" dirty="0" smtClean="0"/>
            </a:br>
            <a:r>
              <a:rPr lang="ru-RU" sz="2400" b="1" dirty="0" smtClean="0"/>
              <a:t>в 2019 году (%)</a:t>
            </a:r>
          </a:p>
        </p:txBody>
      </p:sp>
      <p:graphicFrame>
        <p:nvGraphicFramePr>
          <p:cNvPr id="2" name="Object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5090995"/>
              </p:ext>
            </p:extLst>
          </p:nvPr>
        </p:nvGraphicFramePr>
        <p:xfrm>
          <a:off x="168275" y="1625600"/>
          <a:ext cx="8836025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87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CAF7D80-7624-40F2-BB54-55BF43014259}" type="slidenum">
              <a:rPr lang="ru-RU" smtClean="0"/>
              <a:pPr/>
              <a:t>23</a:t>
            </a:fld>
            <a:endParaRPr lang="ru-RU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Заголовок 1"/>
          <p:cNvSpPr>
            <a:spLocks noGrp="1"/>
          </p:cNvSpPr>
          <p:nvPr>
            <p:ph type="title"/>
          </p:nvPr>
        </p:nvSpPr>
        <p:spPr>
          <a:xfrm>
            <a:off x="0" y="511175"/>
            <a:ext cx="9144000" cy="855663"/>
          </a:xfrm>
        </p:spPr>
        <p:txBody>
          <a:bodyPr anchor="b"/>
          <a:lstStyle/>
          <a:p>
            <a:pPr algn="ctr" eaLnBrk="1" hangingPunct="1"/>
            <a:r>
              <a:rPr lang="ru-RU" sz="2400" b="1" dirty="0" smtClean="0"/>
              <a:t>Расходы бюджета </a:t>
            </a:r>
            <a:r>
              <a:rPr lang="ru-RU" sz="2400" b="1" dirty="0" err="1" smtClean="0"/>
              <a:t>Боковского</a:t>
            </a:r>
            <a:r>
              <a:rPr lang="ru-RU" sz="2400" b="1" dirty="0" smtClean="0"/>
              <a:t> района </a:t>
            </a:r>
            <a:br>
              <a:rPr lang="ru-RU" sz="2400" b="1" dirty="0" smtClean="0"/>
            </a:br>
            <a:r>
              <a:rPr lang="ru-RU" sz="2400" b="1" dirty="0" smtClean="0"/>
              <a:t>в 2019 году на социальную политику – 96,9 млн. рублей</a:t>
            </a:r>
          </a:p>
        </p:txBody>
      </p:sp>
      <p:sp>
        <p:nvSpPr>
          <p:cNvPr id="92162" name="Rectangle 5"/>
          <p:cNvSpPr>
            <a:spLocks noGrp="1"/>
          </p:cNvSpPr>
          <p:nvPr>
            <p:ph sz="quarter" idx="2"/>
          </p:nvPr>
        </p:nvSpPr>
        <p:spPr>
          <a:xfrm>
            <a:off x="84138" y="1592263"/>
            <a:ext cx="4443412" cy="2784475"/>
          </a:xfrm>
        </p:spPr>
        <p:txBody>
          <a:bodyPr/>
          <a:lstStyle/>
          <a:p>
            <a:pPr marL="0" lvl="1" indent="0" eaLnBrk="1" hangingPunct="1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</a:rPr>
              <a:t>пенсионное обеспечение – 1,8 </a:t>
            </a:r>
            <a:r>
              <a:rPr lang="ru-RU" sz="1600" b="1" dirty="0" err="1" smtClean="0">
                <a:solidFill>
                  <a:schemeClr val="tx1"/>
                </a:solidFill>
              </a:rPr>
              <a:t>млн.руб</a:t>
            </a:r>
            <a:r>
              <a:rPr lang="ru-RU" sz="1600" b="1" dirty="0" smtClean="0">
                <a:solidFill>
                  <a:schemeClr val="tx1"/>
                </a:solidFill>
              </a:rPr>
              <a:t>.</a:t>
            </a:r>
          </a:p>
          <a:p>
            <a:pPr marL="0" lvl="1" indent="0" eaLnBrk="1" hangingPunct="1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sz="1600" b="1" dirty="0" smtClean="0">
                <a:solidFill>
                  <a:schemeClr val="tx1"/>
                </a:solidFill>
              </a:rPr>
              <a:t> финансовое обеспечение отдела социальной защиты населения – 7,5млн.руб.</a:t>
            </a:r>
          </a:p>
          <a:p>
            <a:pPr marL="0" lvl="1" indent="0" eaLnBrk="1" hangingPunct="1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sz="1600" b="1" dirty="0" smtClean="0">
                <a:solidFill>
                  <a:schemeClr val="tx1"/>
                </a:solidFill>
              </a:rPr>
              <a:t> расходы на социальную поддержку региональных и федеральных льготников – 38,6 </a:t>
            </a:r>
            <a:r>
              <a:rPr lang="ru-RU" sz="1600" b="1" dirty="0" err="1" smtClean="0">
                <a:solidFill>
                  <a:schemeClr val="tx1"/>
                </a:solidFill>
              </a:rPr>
              <a:t>млн.руб</a:t>
            </a:r>
            <a:r>
              <a:rPr lang="ru-RU" sz="1600" b="1" dirty="0" smtClean="0">
                <a:solidFill>
                  <a:schemeClr val="tx1"/>
                </a:solidFill>
              </a:rPr>
              <a:t>.</a:t>
            </a:r>
          </a:p>
          <a:p>
            <a:pPr marL="0" lvl="1" indent="0" eaLnBrk="1" hangingPunct="1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sz="1600" b="1" dirty="0" smtClean="0">
                <a:solidFill>
                  <a:schemeClr val="tx1"/>
                </a:solidFill>
              </a:rPr>
              <a:t> расходы на охрану семьи и детства – 49,0 </a:t>
            </a:r>
            <a:r>
              <a:rPr lang="ru-RU" sz="1600" b="1" dirty="0" err="1" smtClean="0">
                <a:solidFill>
                  <a:schemeClr val="tx1"/>
                </a:solidFill>
              </a:rPr>
              <a:t>млн.руб</a:t>
            </a:r>
            <a:r>
              <a:rPr lang="ru-RU" sz="16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92163" name="Rectangle 5"/>
          <p:cNvSpPr>
            <a:spLocks noGrp="1"/>
          </p:cNvSpPr>
          <p:nvPr>
            <p:ph sz="quarter" idx="4"/>
          </p:nvPr>
        </p:nvSpPr>
        <p:spPr>
          <a:xfrm>
            <a:off x="4456113" y="4305300"/>
            <a:ext cx="4683125" cy="2438400"/>
          </a:xfrm>
        </p:spPr>
        <p:txBody>
          <a:bodyPr/>
          <a:lstStyle/>
          <a:p>
            <a:pPr marL="0" lvl="1" indent="0" eaLnBrk="1" hangingPunct="1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sz="1600" b="1" dirty="0" smtClean="0">
                <a:solidFill>
                  <a:schemeClr val="tx1"/>
                </a:solidFill>
                <a:latin typeface="Arial" charset="0"/>
              </a:rPr>
              <a:t>две</a:t>
            </a:r>
            <a:r>
              <a:rPr lang="ru-RU" sz="1600" b="1" dirty="0" smtClean="0">
                <a:solidFill>
                  <a:schemeClr val="tx1"/>
                </a:solidFill>
              </a:rPr>
              <a:t> молодые семьи с помощью субсидии из бюджетов различных уровней улучшили жилищные условия – 1,5 млн. руб. </a:t>
            </a:r>
          </a:p>
          <a:p>
            <a:pPr marL="0" lvl="1" indent="0" eaLnBrk="1" hangingPunct="1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sz="1600" b="1" dirty="0" smtClean="0">
                <a:solidFill>
                  <a:schemeClr val="tx1"/>
                </a:solidFill>
              </a:rPr>
              <a:t> приобретено 3 квартиры для детей-сирот, не имеющих закрепленного жилого помещения – 2,6 </a:t>
            </a:r>
            <a:r>
              <a:rPr lang="ru-RU" sz="1600" b="1" dirty="0" err="1" smtClean="0">
                <a:solidFill>
                  <a:schemeClr val="tx1"/>
                </a:solidFill>
              </a:rPr>
              <a:t>млн.руб</a:t>
            </a:r>
            <a:r>
              <a:rPr lang="ru-RU" sz="16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92164" name="Номер слайда 6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B74EAE3-1BBD-4BAE-A289-25BFD55C58A1}" type="slidenum">
              <a:rPr lang="ru-RU" smtClean="0"/>
              <a:pPr/>
              <a:t>24</a:t>
            </a:fld>
            <a:endParaRPr lang="ru-RU" smtClean="0"/>
          </a:p>
        </p:txBody>
      </p:sp>
      <p:pic>
        <p:nvPicPr>
          <p:cNvPr id="11" name="Рисунок 10" descr="e2947cdef69c2560ab106568f333c574_x1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919" y="3667353"/>
            <a:ext cx="4248532" cy="3190647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92166" name="Picture 2" descr="https://im0-tub-ru.yandex.net/i?id=e048447085cea2def2ec6d8deeba51a1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0263" y="1395413"/>
            <a:ext cx="4198937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42938" y="436563"/>
            <a:ext cx="7516812" cy="96678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8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 отдельных категорий граждан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000250" y="1416050"/>
            <a:ext cx="6715125" cy="10810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 eaLnBrk="1" hangingPunct="1">
              <a:buFont typeface="Georgia" pitchFamily="18" charset="0"/>
              <a:buNone/>
              <a:defRPr/>
            </a:pPr>
            <a:r>
              <a:rPr lang="ru-RU" sz="2000" dirty="0" smtClean="0">
                <a:solidFill>
                  <a:srgbClr val="10253F"/>
                </a:solidFill>
                <a:cs typeface="Times New Roman" pitchFamily="18" charset="0"/>
              </a:rPr>
              <a:t>Расходы бюджета </a:t>
            </a:r>
            <a:r>
              <a:rPr lang="ru-RU" sz="2000" dirty="0" err="1" smtClean="0">
                <a:solidFill>
                  <a:srgbClr val="10253F"/>
                </a:solidFill>
                <a:cs typeface="Times New Roman" pitchFamily="18" charset="0"/>
              </a:rPr>
              <a:t>Боковского</a:t>
            </a:r>
            <a:r>
              <a:rPr lang="ru-RU" sz="2000" dirty="0" smtClean="0">
                <a:solidFill>
                  <a:srgbClr val="10253F"/>
                </a:solidFill>
                <a:cs typeface="Times New Roman" pitchFamily="18" charset="0"/>
              </a:rPr>
              <a:t> района на меры социальной поддержки гражданам составили </a:t>
            </a:r>
          </a:p>
          <a:p>
            <a:pPr marL="0" indent="0" algn="ctr" eaLnBrk="1" hangingPunct="1">
              <a:buFont typeface="Georgia" pitchFamily="18" charset="0"/>
              <a:buNone/>
              <a:defRPr/>
            </a:pPr>
            <a:r>
              <a:rPr lang="ru-RU" sz="2000" dirty="0" smtClean="0">
                <a:solidFill>
                  <a:srgbClr val="10253F"/>
                </a:solidFill>
                <a:cs typeface="Times New Roman" pitchFamily="18" charset="0"/>
              </a:rPr>
              <a:t>38632,0 тыс.руб., из них на: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708920"/>
            <a:ext cx="2714644" cy="92869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rgbClr val="0D0D0D"/>
                </a:solidFill>
              </a:rPr>
              <a:t>345 </a:t>
            </a:r>
            <a:r>
              <a:rPr lang="ru-RU" sz="1600" dirty="0">
                <a:solidFill>
                  <a:srgbClr val="0D0D0D"/>
                </a:solidFill>
              </a:rPr>
              <a:t>ветеранов труда</a:t>
            </a:r>
          </a:p>
          <a:p>
            <a:pPr algn="ctr">
              <a:defRPr/>
            </a:pPr>
            <a:r>
              <a:rPr lang="ru-RU" sz="1600" dirty="0">
                <a:solidFill>
                  <a:srgbClr val="0D0D0D"/>
                </a:solidFill>
              </a:rPr>
              <a:t>- </a:t>
            </a:r>
            <a:r>
              <a:rPr lang="ru-RU" sz="1600" dirty="0" smtClean="0">
                <a:solidFill>
                  <a:srgbClr val="0D0D0D"/>
                </a:solidFill>
              </a:rPr>
              <a:t>5438,9 </a:t>
            </a:r>
            <a:r>
              <a:rPr lang="ru-RU" sz="1600" dirty="0">
                <a:solidFill>
                  <a:srgbClr val="0D0D0D"/>
                </a:solidFill>
              </a:rPr>
              <a:t>тыс.руб</a:t>
            </a:r>
            <a:r>
              <a:rPr lang="ru-RU" sz="1600" dirty="0">
                <a:solidFill>
                  <a:srgbClr val="404040"/>
                </a:solidFill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643182"/>
            <a:ext cx="4071966" cy="92869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0000"/>
                </a:solidFill>
              </a:rPr>
              <a:t>Предоставление </a:t>
            </a:r>
            <a:r>
              <a:rPr lang="ru-RU" sz="1600" dirty="0" smtClean="0">
                <a:solidFill>
                  <a:srgbClr val="000000"/>
                </a:solidFill>
              </a:rPr>
              <a:t>233 </a:t>
            </a:r>
            <a:r>
              <a:rPr lang="ru-RU" sz="1600" dirty="0">
                <a:solidFill>
                  <a:srgbClr val="000000"/>
                </a:solidFill>
              </a:rPr>
              <a:t>семьям субсидий на оплату жилых помещений и коммунальных услуг – </a:t>
            </a:r>
            <a:r>
              <a:rPr lang="ru-RU" sz="1600" dirty="0" smtClean="0">
                <a:solidFill>
                  <a:srgbClr val="000000"/>
                </a:solidFill>
              </a:rPr>
              <a:t>2497,2 </a:t>
            </a:r>
            <a:r>
              <a:rPr lang="ru-RU" sz="1600" dirty="0">
                <a:solidFill>
                  <a:srgbClr val="000000"/>
                </a:solidFill>
              </a:rPr>
              <a:t>тыс.руб.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3786190"/>
            <a:ext cx="3071834" cy="85725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rgbClr val="000000"/>
                </a:solidFill>
              </a:rPr>
              <a:t>118 </a:t>
            </a:r>
            <a:r>
              <a:rPr lang="ru-RU" sz="1600" dirty="0">
                <a:solidFill>
                  <a:srgbClr val="000000"/>
                </a:solidFill>
              </a:rPr>
              <a:t>ветерана труда Ростовской области</a:t>
            </a:r>
          </a:p>
          <a:p>
            <a:pPr algn="ctr">
              <a:defRPr/>
            </a:pPr>
            <a:r>
              <a:rPr lang="ru-RU" sz="1600" dirty="0" smtClean="0">
                <a:solidFill>
                  <a:srgbClr val="000000"/>
                </a:solidFill>
              </a:rPr>
              <a:t>1028,7 </a:t>
            </a:r>
            <a:r>
              <a:rPr lang="ru-RU" sz="1600" dirty="0">
                <a:solidFill>
                  <a:srgbClr val="000000"/>
                </a:solidFill>
              </a:rPr>
              <a:t>тыс.руб.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3643314"/>
            <a:ext cx="3500462" cy="64294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0000"/>
                </a:solidFill>
              </a:rPr>
              <a:t>выплату ежемесячного пособия на </a:t>
            </a:r>
            <a:r>
              <a:rPr lang="ru-RU" sz="1600" dirty="0" smtClean="0">
                <a:solidFill>
                  <a:srgbClr val="000000"/>
                </a:solidFill>
              </a:rPr>
              <a:t>1070 </a:t>
            </a:r>
            <a:r>
              <a:rPr lang="ru-RU" sz="1600" dirty="0">
                <a:solidFill>
                  <a:srgbClr val="000000"/>
                </a:solidFill>
              </a:rPr>
              <a:t>детей – </a:t>
            </a:r>
            <a:r>
              <a:rPr lang="ru-RU" sz="1600" dirty="0" smtClean="0">
                <a:solidFill>
                  <a:srgbClr val="000000"/>
                </a:solidFill>
              </a:rPr>
              <a:t>8164,9 </a:t>
            </a:r>
            <a:r>
              <a:rPr lang="ru-RU" sz="1600" dirty="0">
                <a:solidFill>
                  <a:srgbClr val="000000"/>
                </a:solidFill>
              </a:rPr>
              <a:t>тыс.руб.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4714884"/>
            <a:ext cx="3286148" cy="71438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rgbClr val="000000"/>
                </a:solidFill>
              </a:rPr>
              <a:t>92 </a:t>
            </a:r>
            <a:r>
              <a:rPr lang="ru-RU" dirty="0">
                <a:solidFill>
                  <a:srgbClr val="000000"/>
                </a:solidFill>
              </a:rPr>
              <a:t>труженики тыла- </a:t>
            </a:r>
            <a:r>
              <a:rPr lang="ru-RU" dirty="0" smtClean="0">
                <a:solidFill>
                  <a:srgbClr val="000000"/>
                </a:solidFill>
              </a:rPr>
              <a:t>17,0 </a:t>
            </a:r>
            <a:r>
              <a:rPr lang="ru-RU" dirty="0" err="1" smtClean="0">
                <a:solidFill>
                  <a:srgbClr val="000000"/>
                </a:solidFill>
              </a:rPr>
              <a:t>тыс.руб</a:t>
            </a:r>
            <a:r>
              <a:rPr lang="ru-RU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857884" y="4572008"/>
            <a:ext cx="3071834" cy="71438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rgbClr val="000000"/>
                </a:solidFill>
              </a:rPr>
              <a:t>266 </a:t>
            </a:r>
            <a:r>
              <a:rPr lang="ru-RU" sz="1600" dirty="0">
                <a:solidFill>
                  <a:srgbClr val="000000"/>
                </a:solidFill>
              </a:rPr>
              <a:t>ребенка первого-второго года жизни – </a:t>
            </a:r>
            <a:r>
              <a:rPr lang="ru-RU" sz="1600" dirty="0" smtClean="0">
                <a:solidFill>
                  <a:srgbClr val="000000"/>
                </a:solidFill>
              </a:rPr>
              <a:t>1993,8 </a:t>
            </a:r>
            <a:r>
              <a:rPr lang="ru-RU" sz="1600" dirty="0">
                <a:solidFill>
                  <a:srgbClr val="000000"/>
                </a:solidFill>
              </a:rPr>
              <a:t>тыс.руб.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5572140"/>
            <a:ext cx="3643338" cy="100013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rgbClr val="000000"/>
                </a:solidFill>
              </a:rPr>
              <a:t>4 </a:t>
            </a:r>
            <a:r>
              <a:rPr lang="ru-RU" dirty="0">
                <a:solidFill>
                  <a:srgbClr val="000000"/>
                </a:solidFill>
              </a:rPr>
              <a:t>реабилитированных гражданина – </a:t>
            </a:r>
            <a:r>
              <a:rPr lang="ru-RU" dirty="0" smtClean="0">
                <a:solidFill>
                  <a:srgbClr val="000000"/>
                </a:solidFill>
              </a:rPr>
              <a:t>43,3 </a:t>
            </a:r>
            <a:r>
              <a:rPr lang="ru-RU" dirty="0">
                <a:solidFill>
                  <a:srgbClr val="000000"/>
                </a:solidFill>
              </a:rPr>
              <a:t>тыс. руб.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72198" y="5500702"/>
            <a:ext cx="2786082" cy="92869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rgbClr val="000000"/>
                </a:solidFill>
              </a:rPr>
              <a:t>102 </a:t>
            </a:r>
            <a:r>
              <a:rPr lang="ru-RU" sz="1600" dirty="0">
                <a:solidFill>
                  <a:srgbClr val="000000"/>
                </a:solidFill>
              </a:rPr>
              <a:t>многодетных семей – </a:t>
            </a:r>
            <a:r>
              <a:rPr lang="ru-RU" sz="1600" dirty="0" smtClean="0">
                <a:solidFill>
                  <a:srgbClr val="000000"/>
                </a:solidFill>
              </a:rPr>
              <a:t>1842,2 </a:t>
            </a:r>
            <a:r>
              <a:rPr lang="ru-RU" sz="1600" dirty="0">
                <a:solidFill>
                  <a:srgbClr val="000000"/>
                </a:solidFill>
              </a:rPr>
              <a:t>тыс. руб.</a:t>
            </a:r>
          </a:p>
        </p:txBody>
      </p:sp>
      <p:sp>
        <p:nvSpPr>
          <p:cNvPr id="93211" name="Прямоугольник 14"/>
          <p:cNvSpPr>
            <a:spLocks noChangeArrowheads="1"/>
          </p:cNvSpPr>
          <p:nvPr/>
        </p:nvSpPr>
        <p:spPr bwMode="auto">
          <a:xfrm>
            <a:off x="3741738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3929066"/>
            <a:ext cx="142876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044" y="1248911"/>
            <a:ext cx="1839611" cy="1421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5429264"/>
            <a:ext cx="1643074" cy="1119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2571744"/>
            <a:ext cx="135732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8" name="Заголовок 1"/>
          <p:cNvSpPr>
            <a:spLocks noGrp="1"/>
          </p:cNvSpPr>
          <p:nvPr>
            <p:ph type="title"/>
          </p:nvPr>
        </p:nvSpPr>
        <p:spPr>
          <a:xfrm>
            <a:off x="0" y="504825"/>
            <a:ext cx="9144000" cy="1109663"/>
          </a:xfrm>
        </p:spPr>
        <p:txBody>
          <a:bodyPr/>
          <a:lstStyle/>
          <a:p>
            <a:pPr algn="ctr" eaLnBrk="1" hangingPunct="1"/>
            <a:r>
              <a:rPr lang="ru-RU" sz="2600" b="1" dirty="0" smtClean="0"/>
              <a:t>Расходы бюджета </a:t>
            </a:r>
            <a:r>
              <a:rPr lang="ru-RU" sz="2600" b="1" dirty="0" err="1" smtClean="0"/>
              <a:t>Боковского</a:t>
            </a:r>
            <a:r>
              <a:rPr lang="ru-RU" sz="2600" b="1" dirty="0" smtClean="0"/>
              <a:t> района </a:t>
            </a:r>
            <a:br>
              <a:rPr lang="ru-RU" sz="2600" b="1" dirty="0" smtClean="0"/>
            </a:br>
            <a:r>
              <a:rPr lang="ru-RU" sz="2600" b="1" dirty="0" smtClean="0"/>
              <a:t>в 2019 году на культуру, кинематографию – 48,7 млн. рублей</a:t>
            </a:r>
          </a:p>
        </p:txBody>
      </p:sp>
      <p:graphicFrame>
        <p:nvGraphicFramePr>
          <p:cNvPr id="2" name="Object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6049073"/>
              </p:ext>
            </p:extLst>
          </p:nvPr>
        </p:nvGraphicFramePr>
        <p:xfrm>
          <a:off x="179388" y="1751013"/>
          <a:ext cx="8559800" cy="4618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06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9183F70-68AA-4007-B9E7-2B690075068E}" type="slidenum">
              <a:rPr lang="ru-RU" smtClean="0"/>
              <a:pPr/>
              <a:t>26</a:t>
            </a:fld>
            <a:endParaRPr lang="ru-RU" smtClean="0"/>
          </a:p>
        </p:txBody>
      </p:sp>
      <p:sp>
        <p:nvSpPr>
          <p:cNvPr id="6" name="TextBox 5"/>
          <p:cNvSpPr txBox="1"/>
          <p:nvPr/>
        </p:nvSpPr>
        <p:spPr>
          <a:xfrm>
            <a:off x="4945063" y="1779588"/>
            <a:ext cx="389731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dirty="0">
                <a:latin typeface="+mn-lt"/>
              </a:rPr>
              <a:t>Финансовое обеспечение выполнения муниципального задания учреждениями культуры – </a:t>
            </a:r>
            <a:r>
              <a:rPr lang="ru-RU" sz="1200" b="1" dirty="0" smtClean="0">
                <a:latin typeface="+mn-lt"/>
              </a:rPr>
              <a:t>32,0 </a:t>
            </a:r>
            <a:r>
              <a:rPr lang="ru-RU" sz="1200" b="1" dirty="0">
                <a:latin typeface="+mn-lt"/>
              </a:rPr>
              <a:t>млн. рублей</a:t>
            </a:r>
          </a:p>
        </p:txBody>
      </p:sp>
      <p:pic>
        <p:nvPicPr>
          <p:cNvPr id="4507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6850" y="1695450"/>
            <a:ext cx="38735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vetofor_0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9748" y="914349"/>
            <a:ext cx="5184252" cy="3459244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95234" name="Заголовок 1"/>
          <p:cNvSpPr>
            <a:spLocks noGrp="1"/>
          </p:cNvSpPr>
          <p:nvPr>
            <p:ph type="title"/>
          </p:nvPr>
        </p:nvSpPr>
        <p:spPr>
          <a:xfrm>
            <a:off x="187325" y="576263"/>
            <a:ext cx="9144000" cy="581025"/>
          </a:xfrm>
        </p:spPr>
        <p:txBody>
          <a:bodyPr/>
          <a:lstStyle/>
          <a:p>
            <a:pPr algn="ctr" eaLnBrk="1" hangingPunct="1"/>
            <a:r>
              <a:rPr lang="ru-RU" sz="2800" b="1" dirty="0" smtClean="0"/>
              <a:t>Дорожное хозяйство – 234,0 млн. рублей</a:t>
            </a:r>
          </a:p>
        </p:txBody>
      </p:sp>
      <p:sp>
        <p:nvSpPr>
          <p:cNvPr id="9523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D2A210A-544C-4DA4-86AE-37C621677D73}" type="slidenum">
              <a:rPr lang="ru-RU" smtClean="0"/>
              <a:pPr/>
              <a:t>27</a:t>
            </a:fld>
            <a:endParaRPr lang="ru-RU" smtClean="0"/>
          </a:p>
        </p:txBody>
      </p:sp>
      <p:pic>
        <p:nvPicPr>
          <p:cNvPr id="9" name="Рисунок 8" descr="sneg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829464"/>
            <a:ext cx="5160902" cy="402853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11" name="Rectangle 5"/>
          <p:cNvSpPr>
            <a:spLocks noGrp="1"/>
          </p:cNvSpPr>
          <p:nvPr>
            <p:ph idx="1"/>
          </p:nvPr>
        </p:nvSpPr>
        <p:spPr>
          <a:xfrm>
            <a:off x="354013" y="1468438"/>
            <a:ext cx="4303712" cy="1874837"/>
          </a:xfrm>
        </p:spPr>
        <p:txBody>
          <a:bodyPr>
            <a:noAutofit/>
          </a:bodyPr>
          <a:lstStyle>
            <a:extLst/>
          </a:lstStyle>
          <a:p>
            <a:pPr marL="0" lvl="1" indent="0" defTabSz="3619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Ремонт и содержание автомобильных дорог общего пользования – 30,9 млн.руб.</a:t>
            </a:r>
          </a:p>
          <a:p>
            <a:pPr marL="0" lvl="1" indent="0" defTabSz="3619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Строительство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(реконструкцию) и капитальный ремонт автомобильных дорог направлено-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90,0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</a:rPr>
              <a:t>млн.руб</a:t>
            </a:r>
            <a:endParaRPr lang="ru-RU" sz="18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Rectangle 5"/>
          <p:cNvSpPr txBox="1">
            <a:spLocks/>
          </p:cNvSpPr>
          <p:nvPr/>
        </p:nvSpPr>
        <p:spPr>
          <a:xfrm>
            <a:off x="4090988" y="3790950"/>
            <a:ext cx="4891087" cy="2006600"/>
          </a:xfrm>
          <a:prstGeom prst="rect">
            <a:avLst/>
          </a:prstGeom>
        </p:spPr>
        <p:txBody>
          <a:bodyPr anchor="ctr"/>
          <a:lstStyle>
            <a:extLst/>
          </a:lstStyle>
          <a:p>
            <a:pPr marL="0" lvl="1" indent="35560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>
                <a:tab pos="266700" algn="l"/>
              </a:tabLst>
              <a:defRPr/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marL="0" lvl="1" indent="35560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>
                <a:tab pos="266700" algn="l"/>
              </a:tabLst>
              <a:defRPr/>
            </a:pP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marL="0" lvl="1" indent="35560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>
                <a:tab pos="266700" algn="l"/>
              </a:tabLst>
              <a:defRPr/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marL="0" lvl="1" indent="35560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>
                <a:tab pos="266700" algn="l"/>
              </a:tabLst>
              <a:defRPr/>
            </a:pP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marL="0" lvl="1" indent="35560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>
                <a:tab pos="266700" algn="l"/>
              </a:tabLst>
              <a:defRPr/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marL="0" lvl="1" indent="35560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>
                <a:tab pos="266700" algn="l"/>
              </a:tabLs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3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.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Капитальный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ремонт муниципальных объектов транспортной инфраструктуры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– 69,8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млн.руб.</a:t>
            </a:r>
          </a:p>
          <a:p>
            <a:pPr marL="0" lvl="1" indent="35560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>
                <a:tab pos="266700" algn="l"/>
              </a:tabLst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4.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Строительство и реконструкция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объектов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транспортной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инфраструктуры-36,3 </a:t>
            </a:r>
            <a:r>
              <a:rPr lang="ru-RU" b="1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млн.руб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.</a:t>
            </a:r>
          </a:p>
          <a:p>
            <a:pPr marL="0" lvl="1" indent="35560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>
                <a:tab pos="266700" algn="l"/>
              </a:tabLst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5.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Разработка проектно-сметной документации на капитальный ремонт, строительство и реконструкцию автомобильных дорог –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7,0 </a:t>
            </a:r>
            <a:r>
              <a:rPr lang="ru-RU" b="1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млн.руб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.</a:t>
            </a:r>
          </a:p>
          <a:p>
            <a:pPr marL="0" lvl="1" indent="35560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>
                <a:tab pos="266700" algn="l"/>
              </a:tabLst>
              <a:defRPr/>
            </a:pPr>
            <a:endParaRPr lang="ru-RU" b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0" lvl="1" indent="35560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>
                <a:tab pos="266700" algn="l"/>
              </a:tabLst>
              <a:defRPr/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Заголовок 1"/>
          <p:cNvSpPr>
            <a:spLocks noGrp="1"/>
          </p:cNvSpPr>
          <p:nvPr>
            <p:ph type="title"/>
          </p:nvPr>
        </p:nvSpPr>
        <p:spPr>
          <a:xfrm>
            <a:off x="457200" y="574675"/>
            <a:ext cx="8229600" cy="1066800"/>
          </a:xfrm>
        </p:spPr>
        <p:txBody>
          <a:bodyPr/>
          <a:lstStyle/>
          <a:p>
            <a:pPr algn="ctr" eaLnBrk="1" hangingPunct="1"/>
            <a:r>
              <a:rPr lang="ru-RU" sz="2400" b="1" dirty="0" smtClean="0"/>
              <a:t>Расходы на мероприятия в сфере жилищно-коммунального хозяйства в 2019 году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943480"/>
              </p:ext>
            </p:extLst>
          </p:nvPr>
        </p:nvGraphicFramePr>
        <p:xfrm>
          <a:off x="-439444" y="2716567"/>
          <a:ext cx="10022889" cy="3857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625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20EB99B-6051-4B06-BBED-354CF29AA446}" type="slidenum">
              <a:rPr lang="ru-RU" smtClean="0"/>
              <a:pPr/>
              <a:t>28</a:t>
            </a:fld>
            <a:endParaRPr lang="ru-RU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533832" y="1361999"/>
            <a:ext cx="6469626" cy="113877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179,3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млн. рублей, </a:t>
            </a:r>
          </a:p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из них: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4394200"/>
            <a:ext cx="9144000" cy="151765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58000" dir="5400000" sy="-100000" algn="bl" rotWithShape="0"/>
              </a:effectLst>
              <a:latin typeface="+mn-lt"/>
              <a:ea typeface="+mj-ea"/>
              <a:cs typeface="Arial" pitchFamily="34" charset="0"/>
            </a:endParaRPr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215900"/>
            <a:ext cx="6767513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2075" y="3529013"/>
            <a:ext cx="93281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E2F63C0-98D2-4684-923E-E0BE2EBEF9BD}" type="slidenum">
              <a:rPr lang="ru-RU" smtClean="0"/>
              <a:pPr/>
              <a:t>3</a:t>
            </a:fld>
            <a:endParaRPr lang="ru-RU" smtClean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156490741"/>
              </p:ext>
            </p:extLst>
          </p:nvPr>
        </p:nvGraphicFramePr>
        <p:xfrm>
          <a:off x="0" y="543467"/>
          <a:ext cx="9144000" cy="5365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K:\425\БЮДЖЕТ 2016-2018\Публичные слушания\Картинки\карта 2.jpg"/>
          <p:cNvPicPr>
            <a:picLocks noChangeAspect="1" noChangeArrowheads="1"/>
          </p:cNvPicPr>
          <p:nvPr/>
        </p:nvPicPr>
        <p:blipFill>
          <a:blip r:embed="rId2" cstate="email">
            <a:lum bright="11000" contrast="8000"/>
          </a:blip>
          <a:srcRect/>
          <a:stretch>
            <a:fillRect/>
          </a:stretch>
        </p:blipFill>
        <p:spPr bwMode="auto">
          <a:xfrm>
            <a:off x="3735001" y="620688"/>
            <a:ext cx="5157479" cy="6237312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692150"/>
            <a:ext cx="8229600" cy="792163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характеристики </a:t>
            </a:r>
            <a:b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</a:t>
            </a:r>
            <a:r>
              <a:rPr lang="ru-RU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Боковского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района за 2019 год</a:t>
            </a:r>
          </a:p>
        </p:txBody>
      </p:sp>
      <p:sp>
        <p:nvSpPr>
          <p:cNvPr id="8" name="Прямоугольник 7"/>
          <p:cNvSpPr/>
          <p:nvPr/>
        </p:nvSpPr>
        <p:spPr>
          <a:xfrm flipV="1">
            <a:off x="250825" y="981075"/>
            <a:ext cx="1225550" cy="3603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249119"/>
              </p:ext>
            </p:extLst>
          </p:nvPr>
        </p:nvGraphicFramePr>
        <p:xfrm>
          <a:off x="107950" y="1989138"/>
          <a:ext cx="8856663" cy="4098927"/>
        </p:xfrm>
        <a:graphic>
          <a:graphicData uri="http://schemas.openxmlformats.org/drawingml/2006/table">
            <a:tbl>
              <a:tblPr/>
              <a:tblGrid>
                <a:gridCol w="2389188"/>
                <a:gridCol w="2058987"/>
                <a:gridCol w="2154238"/>
                <a:gridCol w="2254250"/>
              </a:tblGrid>
              <a:tr h="992188"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Плановые бюджетные назначения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1 063 218,4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1 029 906,6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2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областного бюджета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955 149,6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911 841,8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1 090 375,8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1 039 816,0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6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Дефицит, Профицит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-27 157,4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-9 909,4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7524750" y="1628775"/>
            <a:ext cx="12954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1050" b="1" dirty="0">
                <a:solidFill>
                  <a:prstClr val="black"/>
                </a:solidFill>
              </a:rPr>
              <a:t>Тыс. рублей</a:t>
            </a:r>
          </a:p>
        </p:txBody>
      </p:sp>
      <p:sp>
        <p:nvSpPr>
          <p:cNvPr id="73765" name="Номер слайда 9"/>
          <p:cNvSpPr txBox="1">
            <a:spLocks noGrp="1"/>
          </p:cNvSpPr>
          <p:nvPr/>
        </p:nvSpPr>
        <p:spPr bwMode="auto">
          <a:xfrm>
            <a:off x="8174038" y="1588"/>
            <a:ext cx="762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F969F7A-4F64-4415-A373-73A124C6884F}" type="slidenum">
              <a:rPr lang="ru-RU">
                <a:solidFill>
                  <a:srgbClr val="FFFFFF"/>
                </a:solidFill>
              </a:rPr>
              <a:pPr algn="r"/>
              <a:t>4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3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2400" b="1" dirty="0" smtClean="0"/>
              <a:t>Динамика доходов</a:t>
            </a:r>
            <a:br>
              <a:rPr lang="ru-RU" sz="2400" b="1" dirty="0" smtClean="0"/>
            </a:br>
            <a:r>
              <a:rPr lang="ru-RU" sz="2400" b="1" dirty="0" smtClean="0"/>
              <a:t> бюджета </a:t>
            </a:r>
            <a:r>
              <a:rPr lang="ru-RU" sz="2400" b="1" dirty="0" err="1" smtClean="0"/>
              <a:t>Боковского</a:t>
            </a:r>
            <a:r>
              <a:rPr lang="ru-RU" sz="2400" b="1" dirty="0" smtClean="0"/>
              <a:t> района в 2017 – 2019 гг.</a:t>
            </a:r>
          </a:p>
        </p:txBody>
      </p:sp>
      <p:graphicFrame>
        <p:nvGraphicFramePr>
          <p:cNvPr id="2" name="Object 1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5555656"/>
              </p:ext>
            </p:extLst>
          </p:nvPr>
        </p:nvGraphicFramePr>
        <p:xfrm>
          <a:off x="1343025" y="2006600"/>
          <a:ext cx="6959600" cy="3624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432" name="TextBox 4"/>
          <p:cNvSpPr txBox="1">
            <a:spLocks noChangeArrowheads="1"/>
          </p:cNvSpPr>
          <p:nvPr/>
        </p:nvSpPr>
        <p:spPr bwMode="auto">
          <a:xfrm>
            <a:off x="611188" y="1773238"/>
            <a:ext cx="1081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1143000"/>
            <a:ext cx="8229600" cy="811213"/>
          </a:xfrm>
        </p:spPr>
        <p:txBody>
          <a:bodyPr/>
          <a:lstStyle/>
          <a:p>
            <a:pPr algn="ctr" eaLnBrk="1" hangingPunct="1"/>
            <a:r>
              <a:rPr lang="ru-RU" sz="2400" b="1" i="1" dirty="0" smtClean="0">
                <a:latin typeface="Times New Roman" pitchFamily="18" charset="0"/>
              </a:rPr>
              <a:t>Динамика поступлений собственных доходов</a:t>
            </a:r>
            <a:br>
              <a:rPr lang="ru-RU" sz="2400" b="1" i="1" dirty="0" smtClean="0">
                <a:latin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</a:rPr>
              <a:t> бюджета </a:t>
            </a:r>
            <a:r>
              <a:rPr lang="ru-RU" sz="2400" b="1" i="1" dirty="0" err="1" smtClean="0">
                <a:latin typeface="Times New Roman" pitchFamily="18" charset="0"/>
              </a:rPr>
              <a:t>Боковского</a:t>
            </a:r>
            <a:r>
              <a:rPr lang="ru-RU" sz="2400" b="1" i="1" dirty="0" smtClean="0">
                <a:latin typeface="Times New Roman" pitchFamily="18" charset="0"/>
              </a:rPr>
              <a:t> района</a:t>
            </a:r>
          </a:p>
        </p:txBody>
      </p:sp>
      <p:graphicFrame>
        <p:nvGraphicFramePr>
          <p:cNvPr id="2" name="Object 1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11412194"/>
              </p:ext>
            </p:extLst>
          </p:nvPr>
        </p:nvGraphicFramePr>
        <p:xfrm>
          <a:off x="514350" y="1771650"/>
          <a:ext cx="8181975" cy="4430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Содержимое 3"/>
          <p:cNvGraphicFramePr>
            <a:graphicFrameLocks noGrp="1"/>
          </p:cNvGraphicFramePr>
          <p:nvPr/>
        </p:nvGraphicFramePr>
        <p:xfrm>
          <a:off x="273050" y="569913"/>
          <a:ext cx="8310563" cy="5573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2468" name="TextBox 5"/>
          <p:cNvSpPr txBox="1">
            <a:spLocks noChangeArrowheads="1"/>
          </p:cNvSpPr>
          <p:nvPr/>
        </p:nvSpPr>
        <p:spPr bwMode="auto">
          <a:xfrm>
            <a:off x="7543800" y="1484313"/>
            <a:ext cx="1600200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62553" tIns="81276" rIns="162553" bIns="81276">
            <a:spAutoFit/>
          </a:bodyPr>
          <a:lstStyle/>
          <a:p>
            <a:pPr algn="ctr"/>
            <a:r>
              <a:rPr lang="ru-RU" sz="1400" b="1">
                <a:solidFill>
                  <a:srgbClr val="000000"/>
                </a:solidFill>
                <a:cs typeface="Arial" charset="0"/>
              </a:rPr>
              <a:t>тыс. рублей</a:t>
            </a:r>
          </a:p>
        </p:txBody>
      </p:sp>
      <p:sp>
        <p:nvSpPr>
          <p:cNvPr id="62469" name="TextBox 14"/>
          <p:cNvSpPr txBox="1">
            <a:spLocks noChangeArrowheads="1"/>
          </p:cNvSpPr>
          <p:nvPr/>
        </p:nvSpPr>
        <p:spPr bwMode="auto">
          <a:xfrm>
            <a:off x="1998663" y="2617788"/>
            <a:ext cx="14224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62553" tIns="81276" rIns="162553" bIns="81276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1600" b="1" dirty="0" smtClean="0">
                <a:solidFill>
                  <a:srgbClr val="000000"/>
                </a:solidFill>
                <a:cs typeface="Arial" charset="0"/>
              </a:rPr>
              <a:t>41,6%</a:t>
            </a:r>
            <a:endParaRPr lang="ru-RU" sz="16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2470" name="TextBox 16"/>
          <p:cNvSpPr txBox="1">
            <a:spLocks noChangeArrowheads="1"/>
          </p:cNvSpPr>
          <p:nvPr/>
        </p:nvSpPr>
        <p:spPr bwMode="auto">
          <a:xfrm>
            <a:off x="5969000" y="2446338"/>
            <a:ext cx="12223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62553" tIns="81276" rIns="162553" bIns="81276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1600" b="1" dirty="0" smtClean="0">
                <a:solidFill>
                  <a:srgbClr val="000000"/>
                </a:solidFill>
                <a:cs typeface="Arial" charset="0"/>
              </a:rPr>
              <a:t>11,5%</a:t>
            </a:r>
            <a:endParaRPr lang="ru-RU" sz="16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2471" name="TextBox 17"/>
          <p:cNvSpPr txBox="1">
            <a:spLocks noChangeArrowheads="1"/>
          </p:cNvSpPr>
          <p:nvPr/>
        </p:nvSpPr>
        <p:spPr bwMode="auto">
          <a:xfrm>
            <a:off x="4813300" y="1538288"/>
            <a:ext cx="11557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62553" tIns="81276" rIns="162553" bIns="81276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1600" b="1" dirty="0" smtClean="0">
                <a:solidFill>
                  <a:srgbClr val="000000"/>
                </a:solidFill>
                <a:cs typeface="Arial" charset="0"/>
              </a:rPr>
              <a:t>20,8%</a:t>
            </a:r>
            <a:endParaRPr lang="ru-RU" sz="16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2472" name="TextBox 18"/>
          <p:cNvSpPr txBox="1">
            <a:spLocks noChangeArrowheads="1"/>
          </p:cNvSpPr>
          <p:nvPr/>
        </p:nvSpPr>
        <p:spPr bwMode="auto">
          <a:xfrm>
            <a:off x="5162550" y="3967163"/>
            <a:ext cx="10271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62553" tIns="81276" rIns="162553" bIns="81276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1600" b="1" dirty="0" smtClean="0">
                <a:solidFill>
                  <a:srgbClr val="000000"/>
                </a:solidFill>
                <a:cs typeface="Arial" charset="0"/>
              </a:rPr>
              <a:t>24,1%</a:t>
            </a:r>
            <a:endParaRPr lang="ru-RU" sz="16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2473" name="TextBox 19"/>
          <p:cNvSpPr txBox="1">
            <a:spLocks noChangeArrowheads="1"/>
          </p:cNvSpPr>
          <p:nvPr/>
        </p:nvSpPr>
        <p:spPr bwMode="auto">
          <a:xfrm>
            <a:off x="3148013" y="4375150"/>
            <a:ext cx="10271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62553" tIns="81276" rIns="162553" bIns="81276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1600" b="1" dirty="0">
                <a:solidFill>
                  <a:srgbClr val="000000"/>
                </a:solidFill>
                <a:cs typeface="Arial" charset="0"/>
              </a:rPr>
              <a:t>2,0 %</a:t>
            </a: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0" y="548680"/>
            <a:ext cx="9144000" cy="72008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16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rebuchet MS"/>
                <a:cs typeface="Arial" charset="0"/>
              </a:rPr>
              <a:t>СТРУКТУРА НАЛОГОВЫХ И НЕНАЛОГОВЫХ ДОХОДОВ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216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rebuchet MS"/>
                <a:cs typeface="Arial" charset="0"/>
              </a:rPr>
              <a:t>БЮДЖЕТА </a:t>
            </a:r>
            <a:r>
              <a:rPr lang="ru-RU" sz="216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rebuchet MS"/>
                <a:cs typeface="Arial" charset="0"/>
              </a:rPr>
              <a:t>Боковского</a:t>
            </a:r>
            <a:r>
              <a:rPr lang="ru-RU" sz="216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rebuchet MS"/>
                <a:cs typeface="Arial" charset="0"/>
              </a:rPr>
              <a:t> района В </a:t>
            </a:r>
            <a:r>
              <a:rPr lang="ru-RU" sz="216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rebuchet MS"/>
                <a:cs typeface="Arial" charset="0"/>
              </a:rPr>
              <a:t>2019 </a:t>
            </a:r>
            <a:r>
              <a:rPr lang="ru-RU" sz="216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rebuchet MS"/>
                <a:cs typeface="Arial" charset="0"/>
              </a:rPr>
              <a:t>ГОДУ</a:t>
            </a:r>
          </a:p>
        </p:txBody>
      </p:sp>
      <p:sp>
        <p:nvSpPr>
          <p:cNvPr id="62475" name="Номер слайда 38"/>
          <p:cNvSpPr txBox="1">
            <a:spLocks noGrp="1"/>
          </p:cNvSpPr>
          <p:nvPr/>
        </p:nvSpPr>
        <p:spPr bwMode="auto">
          <a:xfrm>
            <a:off x="8174038" y="1588"/>
            <a:ext cx="762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E288299-75FC-4B18-94C6-8836F17F8F97}" type="slidenum">
              <a:rPr lang="ru-RU">
                <a:solidFill>
                  <a:srgbClr val="FFFFFF"/>
                </a:solidFill>
              </a:rPr>
              <a:pPr algn="r"/>
              <a:t>7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2476" name="TextBox 37"/>
          <p:cNvSpPr txBox="1">
            <a:spLocks noChangeArrowheads="1"/>
          </p:cNvSpPr>
          <p:nvPr/>
        </p:nvSpPr>
        <p:spPr bwMode="auto">
          <a:xfrm>
            <a:off x="468313" y="6000750"/>
            <a:ext cx="37068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solidFill>
                  <a:srgbClr val="000000"/>
                </a:solidFill>
                <a:cs typeface="Arial" charset="0"/>
              </a:rPr>
              <a:t>Налоги на совокупный доход – </a:t>
            </a:r>
            <a:r>
              <a:rPr lang="ru-RU" sz="1400" b="1" dirty="0" smtClean="0">
                <a:solidFill>
                  <a:srgbClr val="000000"/>
                </a:solidFill>
                <a:cs typeface="Arial" charset="0"/>
              </a:rPr>
              <a:t>13576,6</a:t>
            </a:r>
            <a:endParaRPr lang="ru-RU" sz="1400" b="1" dirty="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62477" name="Группа 47"/>
          <p:cNvGrpSpPr>
            <a:grpSpLocks/>
          </p:cNvGrpSpPr>
          <p:nvPr/>
        </p:nvGrpSpPr>
        <p:grpSpPr bwMode="auto">
          <a:xfrm>
            <a:off x="179388" y="5445125"/>
            <a:ext cx="8424862" cy="784225"/>
            <a:chOff x="395536" y="5013174"/>
            <a:chExt cx="8236034" cy="827770"/>
          </a:xfrm>
        </p:grpSpPr>
        <p:grpSp>
          <p:nvGrpSpPr>
            <p:cNvPr id="62479" name="Группа 42"/>
            <p:cNvGrpSpPr>
              <a:grpSpLocks/>
            </p:cNvGrpSpPr>
            <p:nvPr/>
          </p:nvGrpSpPr>
          <p:grpSpPr bwMode="auto">
            <a:xfrm>
              <a:off x="395536" y="5013176"/>
              <a:ext cx="4249847" cy="324867"/>
              <a:chOff x="395536" y="5013176"/>
              <a:chExt cx="4249847" cy="324867"/>
            </a:xfrm>
          </p:grpSpPr>
          <p:pic>
            <p:nvPicPr>
              <p:cNvPr id="3" name="Picture 2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95536" y="5085184"/>
                <a:ext cx="144016" cy="144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</p:pic>
          <p:sp>
            <p:nvSpPr>
              <p:cNvPr id="62489" name="TextBox 31"/>
              <p:cNvSpPr txBox="1">
                <a:spLocks noChangeArrowheads="1"/>
              </p:cNvSpPr>
              <p:nvPr/>
            </p:nvSpPr>
            <p:spPr bwMode="auto">
              <a:xfrm>
                <a:off x="683568" y="5013176"/>
                <a:ext cx="3961815" cy="324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1400" b="1" dirty="0">
                    <a:solidFill>
                      <a:srgbClr val="000000"/>
                    </a:solidFill>
                    <a:cs typeface="Arial" charset="0"/>
                  </a:rPr>
                  <a:t>Налог на доходы физических лиц – </a:t>
                </a:r>
                <a:r>
                  <a:rPr lang="ru-RU" sz="1400" b="1" dirty="0" smtClean="0">
                    <a:solidFill>
                      <a:srgbClr val="000000"/>
                    </a:solidFill>
                    <a:cs typeface="Arial" charset="0"/>
                  </a:rPr>
                  <a:t>49141,2</a:t>
                </a:r>
                <a:endParaRPr lang="ru-RU" sz="1400" b="1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62480" name="TextBox 34"/>
            <p:cNvSpPr txBox="1">
              <a:spLocks noChangeArrowheads="1"/>
            </p:cNvSpPr>
            <p:nvPr/>
          </p:nvSpPr>
          <p:spPr bwMode="auto">
            <a:xfrm>
              <a:off x="683568" y="5313085"/>
              <a:ext cx="1675516" cy="324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 dirty="0">
                  <a:solidFill>
                    <a:srgbClr val="000000"/>
                  </a:solidFill>
                  <a:cs typeface="Arial" charset="0"/>
                </a:rPr>
                <a:t>Акцизы – </a:t>
              </a:r>
              <a:r>
                <a:rPr lang="ru-RU" sz="1400" b="1" dirty="0" smtClean="0">
                  <a:solidFill>
                    <a:srgbClr val="000000"/>
                  </a:solidFill>
                  <a:cs typeface="Arial" charset="0"/>
                </a:rPr>
                <a:t>24580,2</a:t>
              </a:r>
              <a:endParaRPr lang="ru-RU" sz="1400" b="1" dirty="0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62481" name="Группа 39"/>
            <p:cNvGrpSpPr>
              <a:grpSpLocks/>
            </p:cNvGrpSpPr>
            <p:nvPr/>
          </p:nvGrpSpPr>
          <p:grpSpPr bwMode="auto">
            <a:xfrm>
              <a:off x="5111897" y="5089146"/>
              <a:ext cx="3519673" cy="552636"/>
              <a:chOff x="5255913" y="4729108"/>
              <a:chExt cx="3519673" cy="552636"/>
            </a:xfrm>
          </p:grpSpPr>
          <p:pic>
            <p:nvPicPr>
              <p:cNvPr id="19484" name="Picture 2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255913" y="4729108"/>
                <a:ext cx="155094" cy="144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</p:pic>
          <p:sp>
            <p:nvSpPr>
              <p:cNvPr id="62487" name="TextBox 35"/>
              <p:cNvSpPr txBox="1">
                <a:spLocks noChangeArrowheads="1"/>
              </p:cNvSpPr>
              <p:nvPr/>
            </p:nvSpPr>
            <p:spPr bwMode="auto">
              <a:xfrm>
                <a:off x="5550211" y="4957022"/>
                <a:ext cx="3225375" cy="3247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1400" b="1" dirty="0">
                    <a:solidFill>
                      <a:srgbClr val="000000"/>
                    </a:solidFill>
                    <a:cs typeface="Arial" charset="0"/>
                  </a:rPr>
                  <a:t>Иные налоговые доходы – </a:t>
                </a:r>
                <a:r>
                  <a:rPr lang="ru-RU" sz="1400" b="1" dirty="0" smtClean="0">
                    <a:solidFill>
                      <a:srgbClr val="000000"/>
                    </a:solidFill>
                    <a:cs typeface="Arial" charset="0"/>
                  </a:rPr>
                  <a:t>2341,6</a:t>
                </a:r>
                <a:endParaRPr lang="ru-RU" sz="1400" b="1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62482" name="Группа 38"/>
            <p:cNvGrpSpPr>
              <a:grpSpLocks/>
            </p:cNvGrpSpPr>
            <p:nvPr/>
          </p:nvGrpSpPr>
          <p:grpSpPr bwMode="auto">
            <a:xfrm>
              <a:off x="5111897" y="5013174"/>
              <a:ext cx="3308491" cy="523874"/>
              <a:chOff x="5255913" y="5733254"/>
              <a:chExt cx="3308491" cy="523874"/>
            </a:xfrm>
          </p:grpSpPr>
          <p:pic>
            <p:nvPicPr>
              <p:cNvPr id="19483" name="Picture 27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255913" y="6113112"/>
                <a:ext cx="144016" cy="144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</p:pic>
          <p:sp>
            <p:nvSpPr>
              <p:cNvPr id="62485" name="TextBox 37"/>
              <p:cNvSpPr txBox="1">
                <a:spLocks noChangeArrowheads="1"/>
              </p:cNvSpPr>
              <p:nvPr/>
            </p:nvSpPr>
            <p:spPr bwMode="auto">
              <a:xfrm>
                <a:off x="5550211" y="5733254"/>
                <a:ext cx="3014193" cy="3247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1400" b="1" dirty="0">
                    <a:solidFill>
                      <a:srgbClr val="000000"/>
                    </a:solidFill>
                    <a:cs typeface="Arial" charset="0"/>
                  </a:rPr>
                  <a:t>Неналоговые доходы – </a:t>
                </a:r>
                <a:r>
                  <a:rPr lang="ru-RU" sz="1400" b="1" dirty="0" smtClean="0">
                    <a:solidFill>
                      <a:srgbClr val="000000"/>
                    </a:solidFill>
                    <a:cs typeface="Arial" charset="0"/>
                  </a:rPr>
                  <a:t>28425,2</a:t>
                </a:r>
                <a:endParaRPr lang="ru-RU" sz="1400" b="1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pic>
          <p:nvPicPr>
            <p:cNvPr id="19487" name="Picture 3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5536" y="5696928"/>
              <a:ext cx="144016" cy="144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5805264"/>
            <a:ext cx="146159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8" name="Заголовок 1"/>
          <p:cNvSpPr>
            <a:spLocks noGrp="1"/>
          </p:cNvSpPr>
          <p:nvPr>
            <p:ph type="title"/>
          </p:nvPr>
        </p:nvSpPr>
        <p:spPr>
          <a:xfrm>
            <a:off x="0" y="808038"/>
            <a:ext cx="9144000" cy="976312"/>
          </a:xfrm>
        </p:spPr>
        <p:txBody>
          <a:bodyPr/>
          <a:lstStyle/>
          <a:p>
            <a:pPr algn="ctr" eaLnBrk="1" hangingPunct="1"/>
            <a:r>
              <a:rPr lang="ru-RU" sz="2800" b="1" dirty="0" smtClean="0"/>
              <a:t>Исполнение налоговых и неналоговых доходов </a:t>
            </a:r>
            <a:br>
              <a:rPr lang="ru-RU" sz="2800" b="1" dirty="0" smtClean="0"/>
            </a:br>
            <a:r>
              <a:rPr lang="ru-RU" sz="2800" b="1" dirty="0" smtClean="0"/>
              <a:t> бюджета (млн. рублей)</a:t>
            </a:r>
          </a:p>
        </p:txBody>
      </p:sp>
      <p:graphicFrame>
        <p:nvGraphicFramePr>
          <p:cNvPr id="2" name="Object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5815617"/>
              </p:ext>
            </p:extLst>
          </p:nvPr>
        </p:nvGraphicFramePr>
        <p:xfrm>
          <a:off x="728663" y="1731963"/>
          <a:ext cx="7685087" cy="4725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58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27B11AA-1063-47A2-9355-0A0D48C96BBD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9" name="TextBox 8"/>
          <p:cNvSpPr txBox="1"/>
          <p:nvPr/>
        </p:nvSpPr>
        <p:spPr>
          <a:xfrm>
            <a:off x="2231820" y="2297113"/>
            <a:ext cx="9525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atin typeface="+mn-lt"/>
              </a:rPr>
              <a:t>97,7</a:t>
            </a:r>
            <a:endParaRPr lang="ru-RU" sz="2400" b="1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4763" y="1752012"/>
            <a:ext cx="109855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atin typeface="+mn-lt"/>
              </a:rPr>
              <a:t>118,1</a:t>
            </a:r>
          </a:p>
          <a:p>
            <a:pPr algn="ctr">
              <a:defRPr/>
            </a:pPr>
            <a:endParaRPr lang="ru-RU" sz="2400" b="1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13647" y="1986476"/>
            <a:ext cx="10429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atin typeface="+mn-lt"/>
              </a:rPr>
              <a:t>108,5</a:t>
            </a:r>
            <a:endParaRPr lang="ru-RU" sz="2400" b="1" dirty="0">
              <a:latin typeface="+mn-lt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800" dirty="0" smtClean="0"/>
              <a:t>Динамика доходов бюджета </a:t>
            </a:r>
            <a:r>
              <a:rPr lang="ru-RU" sz="2800" dirty="0" err="1" smtClean="0"/>
              <a:t>Боковского</a:t>
            </a:r>
            <a:r>
              <a:rPr lang="ru-RU" sz="2800" dirty="0" smtClean="0"/>
              <a:t> района </a:t>
            </a:r>
            <a:br>
              <a:rPr lang="ru-RU" sz="2800" dirty="0" smtClean="0"/>
            </a:br>
            <a:r>
              <a:rPr lang="ru-RU" sz="2800" dirty="0" smtClean="0"/>
              <a:t>в 2017-2019 годах (млн. рублей)</a:t>
            </a:r>
          </a:p>
        </p:txBody>
      </p:sp>
      <p:graphicFrame>
        <p:nvGraphicFramePr>
          <p:cNvPr id="2" name="Object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8639749"/>
              </p:ext>
            </p:extLst>
          </p:nvPr>
        </p:nvGraphicFramePr>
        <p:xfrm>
          <a:off x="1409700" y="2603500"/>
          <a:ext cx="6384925" cy="3616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49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A1481F4-A12F-41C0-B129-1DEB4D967283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9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3052</TotalTime>
  <Words>1039</Words>
  <Application>Microsoft Office PowerPoint</Application>
  <PresentationFormat>Экран (4:3)</PresentationFormat>
  <Paragraphs>323</Paragraphs>
  <Slides>29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Городская</vt:lpstr>
      <vt:lpstr>19_Городская</vt:lpstr>
      <vt:lpstr>Презентация PowerPoint</vt:lpstr>
      <vt:lpstr>Презентация PowerPoint</vt:lpstr>
      <vt:lpstr>Презентация PowerPoint</vt:lpstr>
      <vt:lpstr>Основные характеристики  бюджета Боковского района за 2019 год</vt:lpstr>
      <vt:lpstr>Динамика доходов  бюджета Боковского района в 2017 – 2019 гг.</vt:lpstr>
      <vt:lpstr>Динамика поступлений собственных доходов  бюджета Боковского района</vt:lpstr>
      <vt:lpstr>Презентация PowerPoint</vt:lpstr>
      <vt:lpstr>Исполнение налоговых и неналоговых доходов   бюджета (млн. рублей)</vt:lpstr>
      <vt:lpstr>Динамика доходов бюджета Боковского района  в 2017-2019 годах (млн. рублей)</vt:lpstr>
      <vt:lpstr>Безвозмездные поступления в 2019 году составили 911,8 млн. рублей</vt:lpstr>
      <vt:lpstr>Динамика доходов, муниципального дорожного фонда       Боковского района</vt:lpstr>
      <vt:lpstr>Динамика расходов бюджета Боковского района за период 2017-2019 годов  (млн. рублей)</vt:lpstr>
      <vt:lpstr>Структура расходов бюджета Боковского района  в 2019 году (млн. рублей)</vt:lpstr>
      <vt:lpstr>Динамика расходов  бюджета Боковского района в 2018-2019г.г.         тыс.руб</vt:lpstr>
      <vt:lpstr>Динамика расходов консолидированного бюджета  Боковского района</vt:lpstr>
      <vt:lpstr>Динамика расходов бюджета Боковского района на реализацию муниципальных  программ</vt:lpstr>
      <vt:lpstr>Бюджетные ассигнования на реализацию муниципальных программ в бюджете Боковского района за 2017-2019 годы (млн. рублей)</vt:lpstr>
      <vt:lpstr>Расходы на реализацию национальных проектов за 2019 год (тыс. руб.)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расходов по разделу «Социальная политика»  в 2019 году (%)</vt:lpstr>
      <vt:lpstr>Расходы бюджета Боковского района  в 2019 году на социальную политику – 96,9 млн. рублей</vt:lpstr>
      <vt:lpstr>Меры социальной поддержки отдельных категорий граждан</vt:lpstr>
      <vt:lpstr>Расходы бюджета Боковского района  в 2019 году на культуру, кинематографию – 48,7 млн. рублей</vt:lpstr>
      <vt:lpstr>Дорожное хозяйство – 234,0 млн. рублей</vt:lpstr>
      <vt:lpstr>Расходы на мероприятия в сфере жилищно-коммунального хозяйства в 2019 году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Wolf</dc:creator>
  <cp:lastModifiedBy>Пользователь Windows</cp:lastModifiedBy>
  <cp:revision>824</cp:revision>
  <cp:lastPrinted>2020-05-27T11:32:53Z</cp:lastPrinted>
  <dcterms:created xsi:type="dcterms:W3CDTF">2010-06-18T09:27:04Z</dcterms:created>
  <dcterms:modified xsi:type="dcterms:W3CDTF">2020-05-29T12:59:05Z</dcterms:modified>
</cp:coreProperties>
</file>